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9" r:id="rId1"/>
  </p:sldMasterIdLst>
  <p:notesMasterIdLst>
    <p:notesMasterId r:id="rId28"/>
  </p:notesMasterIdLst>
  <p:handoutMasterIdLst>
    <p:handoutMasterId r:id="rId29"/>
  </p:handoutMasterIdLst>
  <p:sldIdLst>
    <p:sldId id="256" r:id="rId2"/>
    <p:sldId id="366" r:id="rId3"/>
    <p:sldId id="257" r:id="rId4"/>
    <p:sldId id="384" r:id="rId5"/>
    <p:sldId id="382" r:id="rId6"/>
    <p:sldId id="385" r:id="rId7"/>
    <p:sldId id="378" r:id="rId8"/>
    <p:sldId id="261" r:id="rId9"/>
    <p:sldId id="377" r:id="rId10"/>
    <p:sldId id="368" r:id="rId11"/>
    <p:sldId id="276" r:id="rId12"/>
    <p:sldId id="265" r:id="rId13"/>
    <p:sldId id="386" r:id="rId14"/>
    <p:sldId id="387" r:id="rId15"/>
    <p:sldId id="369" r:id="rId16"/>
    <p:sldId id="305" r:id="rId17"/>
    <p:sldId id="388" r:id="rId18"/>
    <p:sldId id="389" r:id="rId19"/>
    <p:sldId id="372" r:id="rId20"/>
    <p:sldId id="373" r:id="rId21"/>
    <p:sldId id="380" r:id="rId22"/>
    <p:sldId id="381" r:id="rId23"/>
    <p:sldId id="365" r:id="rId24"/>
    <p:sldId id="268" r:id="rId25"/>
    <p:sldId id="374" r:id="rId26"/>
    <p:sldId id="383" r:id="rId27"/>
  </p:sldIdLst>
  <p:sldSz cx="9144000" cy="6858000" type="screen4x3"/>
  <p:notesSz cx="6991350" cy="9282113"/>
  <p:defaultTextStyle>
    <a:defPPr>
      <a:defRPr lang="en-US"/>
    </a:defPPr>
    <a:lvl1pPr algn="l" rtl="0" eaLnBrk="0" fontAlgn="base" hangingPunct="0">
      <a:lnSpc>
        <a:spcPct val="70000"/>
      </a:lnSpc>
      <a:spcBef>
        <a:spcPct val="30000"/>
      </a:spcBef>
      <a:spcAft>
        <a:spcPct val="0"/>
      </a:spcAft>
      <a:buSzPct val="100000"/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70000"/>
      </a:lnSpc>
      <a:spcBef>
        <a:spcPct val="30000"/>
      </a:spcBef>
      <a:spcAft>
        <a:spcPct val="0"/>
      </a:spcAft>
      <a:buSzPct val="100000"/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70000"/>
      </a:lnSpc>
      <a:spcBef>
        <a:spcPct val="30000"/>
      </a:spcBef>
      <a:spcAft>
        <a:spcPct val="0"/>
      </a:spcAft>
      <a:buSzPct val="100000"/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70000"/>
      </a:lnSpc>
      <a:spcBef>
        <a:spcPct val="30000"/>
      </a:spcBef>
      <a:spcAft>
        <a:spcPct val="0"/>
      </a:spcAft>
      <a:buSzPct val="100000"/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70000"/>
      </a:lnSpc>
      <a:spcBef>
        <a:spcPct val="30000"/>
      </a:spcBef>
      <a:spcAft>
        <a:spcPct val="0"/>
      </a:spcAft>
      <a:buSzPct val="100000"/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20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3CC33"/>
    <a:srgbClr val="F8F8F8"/>
    <a:srgbClr val="4A39C5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02" autoAdjust="0"/>
    <p:restoredTop sz="95928" autoAdjust="0"/>
  </p:normalViewPr>
  <p:slideViewPr>
    <p:cSldViewPr>
      <p:cViewPr varScale="1">
        <p:scale>
          <a:sx n="117" d="100"/>
          <a:sy n="117" d="100"/>
        </p:scale>
        <p:origin x="184" y="6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230" y="-84"/>
      </p:cViewPr>
      <p:guideLst>
        <p:guide orient="horz" pos="2923"/>
        <p:guide pos="220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73827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9613"/>
            <a:ext cx="4614862" cy="3460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0863876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378325"/>
            <a:ext cx="5127625" cy="4224338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2017" tIns="45201" rIns="92017" bIns="4520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sz="2400" dirty="0">
                <a:latin typeface="Times New Roman" charset="0"/>
              </a:rPr>
              <a:t>If edited, copy</a:t>
            </a:r>
            <a:r>
              <a:rPr lang="en-US" sz="2400" baseline="0" dirty="0">
                <a:latin typeface="Times New Roman" charset="0"/>
              </a:rPr>
              <a:t> changes to: C, IDL, and Matlab versions.</a:t>
            </a:r>
            <a:endParaRPr lang="en-US" sz="2400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378325"/>
            <a:ext cx="5127625" cy="4224338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2017" tIns="45201" rIns="92017" bIns="4520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4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343" tIns="44379" rIns="90343" bIns="44379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378325"/>
            <a:ext cx="5127625" cy="4224338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2017" tIns="45201" rIns="92017" bIns="4520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4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378325"/>
            <a:ext cx="5127625" cy="4224338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2017" tIns="45201" rIns="92017" bIns="4520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4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343" tIns="44379" rIns="90343" bIns="44379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343" tIns="44379" rIns="90343" bIns="44379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343" tIns="44379" rIns="90343" bIns="44379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343" tIns="44379" rIns="90343" bIns="44379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343" tIns="44379" rIns="90343" bIns="44379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343" tIns="44379" rIns="90343" bIns="44379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343" tIns="44379" rIns="90343" bIns="44379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343" tIns="44379" rIns="90343" bIns="44379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378325"/>
            <a:ext cx="5127625" cy="4224338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2017" tIns="45201" rIns="92017" bIns="4520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4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378325"/>
            <a:ext cx="5127625" cy="4224338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2017" tIns="45201" rIns="92017" bIns="4520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4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343" tIns="44379" rIns="90343" bIns="44379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378325"/>
            <a:ext cx="5127625" cy="4224338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2017" tIns="45201" rIns="92017" bIns="4520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4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343" tIns="44379" rIns="90343" bIns="44379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378325"/>
            <a:ext cx="5127625" cy="4224338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2017" tIns="45201" rIns="92017" bIns="4520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4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378325"/>
            <a:ext cx="5127625" cy="4224338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2017" tIns="45201" rIns="92017" bIns="4520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4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vert="eaVert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81600" cy="41910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343" tIns="44379" rIns="90343" bIns="44379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378325"/>
            <a:ext cx="5127625" cy="4224338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2017" tIns="45201" rIns="92017" bIns="4520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4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378325"/>
            <a:ext cx="5127625" cy="4224338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2017" tIns="45201" rIns="92017" bIns="4520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4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378325"/>
            <a:ext cx="5127625" cy="4224338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2017" tIns="45201" rIns="92017" bIns="4520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4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1863" y="4378325"/>
            <a:ext cx="5127625" cy="4224338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2017" tIns="45201" rIns="92017" bIns="4520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endParaRPr lang="en-US" sz="240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3"/>
          <p:cNvSpPr>
            <a:spLocks noChangeShapeType="1"/>
          </p:cNvSpPr>
          <p:nvPr/>
        </p:nvSpPr>
        <p:spPr bwMode="auto">
          <a:xfrm>
            <a:off x="2054225" y="919163"/>
            <a:ext cx="65754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073275" y="969963"/>
            <a:ext cx="3871913" cy="242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398" tIns="25359" rIns="63398" bIns="25359">
            <a:prstTxWarp prst="textNoShape">
              <a:avLst/>
            </a:prstTxWarp>
            <a:spAutoFit/>
          </a:bodyPr>
          <a:lstStyle/>
          <a:p>
            <a:pPr defTabSz="912813">
              <a:lnSpc>
                <a:spcPct val="90000"/>
              </a:lnSpc>
              <a:spcBef>
                <a:spcPct val="0"/>
              </a:spcBef>
              <a:buSzTx/>
              <a:defRPr/>
            </a:pPr>
            <a:r>
              <a:rPr lang="en-US" sz="1400"/>
              <a:t>Navigation and Ancillary Information Facility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-12700" y="6518275"/>
            <a:ext cx="209550" cy="339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177800" y="182563"/>
            <a:ext cx="1820863" cy="895350"/>
            <a:chOff x="112" y="115"/>
            <a:chExt cx="1149" cy="565"/>
          </a:xfrm>
        </p:grpSpPr>
        <p:sp>
          <p:nvSpPr>
            <p:cNvPr id="8" name="Arc 8"/>
            <p:cNvSpPr>
              <a:spLocks/>
            </p:cNvSpPr>
            <p:nvPr/>
          </p:nvSpPr>
          <p:spPr bwMode="auto">
            <a:xfrm flipH="1">
              <a:off x="635" y="206"/>
              <a:ext cx="79" cy="71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9369 w 43200"/>
                <a:gd name="T1" fmla="*/ 39403 h 39403"/>
                <a:gd name="T2" fmla="*/ 34560 w 43200"/>
                <a:gd name="T3" fmla="*/ 38880 h 39403"/>
                <a:gd name="T4" fmla="*/ 21600 w 43200"/>
                <a:gd name="T5" fmla="*/ 21600 h 39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9403" fill="none" extrusionOk="0">
                  <a:moveTo>
                    <a:pt x="9368" y="39403"/>
                  </a:moveTo>
                  <a:cubicBezTo>
                    <a:pt x="3504" y="35374"/>
                    <a:pt x="0" y="28715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199" y="28398"/>
                    <a:pt x="39999" y="34800"/>
                    <a:pt x="34560" y="38879"/>
                  </a:cubicBezTo>
                </a:path>
                <a:path w="43200" h="39403" stroke="0" extrusionOk="0">
                  <a:moveTo>
                    <a:pt x="9368" y="39403"/>
                  </a:moveTo>
                  <a:cubicBezTo>
                    <a:pt x="3504" y="35374"/>
                    <a:pt x="0" y="28715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199" y="28398"/>
                    <a:pt x="39999" y="34800"/>
                    <a:pt x="34560" y="38879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148" tIns="45574" rIns="91148" bIns="45574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9"/>
            <p:cNvSpPr>
              <a:spLocks noChangeArrowheads="1"/>
            </p:cNvSpPr>
            <p:nvPr/>
          </p:nvSpPr>
          <p:spPr bwMode="auto">
            <a:xfrm>
              <a:off x="112" y="292"/>
              <a:ext cx="1149" cy="388"/>
            </a:xfrm>
            <a:prstGeom prst="ellips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  <a:effectLst/>
          </p:spPr>
          <p:txBody>
            <a:bodyPr wrap="none" lIns="91148" tIns="45574" rIns="91148" bIns="45574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>
              <a:off x="575" y="353"/>
              <a:ext cx="1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148" tIns="45574" rIns="91148" bIns="45574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 rot="-5400000">
              <a:off x="644" y="352"/>
              <a:ext cx="5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148" tIns="45574" rIns="91148" bIns="45574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Oval 12"/>
            <p:cNvSpPr>
              <a:spLocks noChangeArrowheads="1"/>
            </p:cNvSpPr>
            <p:nvPr/>
          </p:nvSpPr>
          <p:spPr bwMode="auto">
            <a:xfrm>
              <a:off x="331" y="403"/>
              <a:ext cx="462" cy="156"/>
            </a:xfrm>
            <a:prstGeom prst="ellips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  <a:effectLst/>
          </p:spPr>
          <p:txBody>
            <a:bodyPr wrap="none" lIns="91148" tIns="45574" rIns="91148" bIns="45574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Arc 13"/>
            <p:cNvSpPr>
              <a:spLocks/>
            </p:cNvSpPr>
            <p:nvPr/>
          </p:nvSpPr>
          <p:spPr bwMode="auto">
            <a:xfrm flipV="1">
              <a:off x="552" y="334"/>
              <a:ext cx="696" cy="223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9731"/>
                <a:gd name="T2" fmla="*/ 20011 w 21600"/>
                <a:gd name="T3" fmla="*/ 29731 h 29731"/>
                <a:gd name="T4" fmla="*/ 0 w 21600"/>
                <a:gd name="T5" fmla="*/ 21600 h 297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9731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4387"/>
                    <a:pt x="21060" y="27148"/>
                    <a:pt x="20011" y="29731"/>
                  </a:cubicBezTo>
                </a:path>
                <a:path w="21600" h="29731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4387"/>
                    <a:pt x="21060" y="27148"/>
                    <a:pt x="20011" y="29731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148" tIns="45574" rIns="91148" bIns="45574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Oval 14"/>
            <p:cNvSpPr>
              <a:spLocks noChangeArrowheads="1"/>
            </p:cNvSpPr>
            <p:nvPr/>
          </p:nvSpPr>
          <p:spPr bwMode="auto">
            <a:xfrm>
              <a:off x="563" y="536"/>
              <a:ext cx="47" cy="47"/>
            </a:xfrm>
            <a:prstGeom prst="ellipse">
              <a:avLst/>
            </a:prstGeom>
            <a:solidFill>
              <a:srgbClr val="E30101"/>
            </a:solidFill>
            <a:ln w="9525">
              <a:solidFill>
                <a:srgbClr val="E30101"/>
              </a:solidFill>
              <a:round/>
              <a:headEnd/>
              <a:tailEnd/>
            </a:ln>
            <a:effectLst/>
          </p:spPr>
          <p:txBody>
            <a:bodyPr wrap="none" lIns="91148" tIns="45574" rIns="91148" bIns="45574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Oval 15"/>
            <p:cNvSpPr>
              <a:spLocks noChangeArrowheads="1"/>
            </p:cNvSpPr>
            <p:nvPr/>
          </p:nvSpPr>
          <p:spPr bwMode="auto">
            <a:xfrm>
              <a:off x="1146" y="358"/>
              <a:ext cx="47" cy="45"/>
            </a:xfrm>
            <a:prstGeom prst="ellipse">
              <a:avLst/>
            </a:prstGeom>
            <a:solidFill>
              <a:srgbClr val="E30101"/>
            </a:solidFill>
            <a:ln w="9525">
              <a:solidFill>
                <a:srgbClr val="E30101"/>
              </a:solidFill>
              <a:round/>
              <a:headEnd/>
              <a:tailEnd/>
            </a:ln>
            <a:effectLst/>
          </p:spPr>
          <p:txBody>
            <a:bodyPr wrap="none" lIns="91148" tIns="45574" rIns="91148" bIns="45574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 flipV="1">
              <a:off x="675" y="152"/>
              <a:ext cx="0" cy="4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148" tIns="45574" rIns="91148" bIns="45574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7"/>
            <p:cNvSpPr>
              <a:spLocks/>
            </p:cNvSpPr>
            <p:nvPr/>
          </p:nvSpPr>
          <p:spPr bwMode="auto">
            <a:xfrm>
              <a:off x="560" y="234"/>
              <a:ext cx="233" cy="249"/>
            </a:xfrm>
            <a:custGeom>
              <a:avLst/>
              <a:gdLst/>
              <a:ahLst/>
              <a:cxnLst>
                <a:cxn ang="0">
                  <a:pos x="134" y="0"/>
                </a:cxn>
                <a:cxn ang="0">
                  <a:pos x="95" y="0"/>
                </a:cxn>
                <a:cxn ang="0">
                  <a:pos x="0" y="246"/>
                </a:cxn>
                <a:cxn ang="0">
                  <a:pos x="114" y="35"/>
                </a:cxn>
                <a:cxn ang="0">
                  <a:pos x="233" y="251"/>
                </a:cxn>
                <a:cxn ang="0">
                  <a:pos x="134" y="0"/>
                </a:cxn>
              </a:cxnLst>
              <a:rect l="0" t="0" r="r" b="b"/>
              <a:pathLst>
                <a:path w="233" h="251">
                  <a:moveTo>
                    <a:pt x="134" y="0"/>
                  </a:moveTo>
                  <a:lnTo>
                    <a:pt x="95" y="0"/>
                  </a:lnTo>
                  <a:lnTo>
                    <a:pt x="0" y="246"/>
                  </a:lnTo>
                  <a:lnTo>
                    <a:pt x="114" y="35"/>
                  </a:lnTo>
                  <a:lnTo>
                    <a:pt x="233" y="251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E30101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lIns="91148" tIns="45574" rIns="91148" bIns="45574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 flipV="1">
              <a:off x="675" y="192"/>
              <a:ext cx="0" cy="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148" tIns="45574" rIns="91148" bIns="45574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Text Box 19"/>
            <p:cNvSpPr txBox="1">
              <a:spLocks noChangeArrowheads="1"/>
            </p:cNvSpPr>
            <p:nvPr/>
          </p:nvSpPr>
          <p:spPr bwMode="auto">
            <a:xfrm>
              <a:off x="247" y="115"/>
              <a:ext cx="37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1148" tIns="45574" rIns="91148" bIns="45574">
              <a:prstTxWarp prst="textNoShape">
                <a:avLst/>
              </a:prstTxWarp>
              <a:spAutoFit/>
            </a:bodyPr>
            <a:lstStyle/>
            <a:p>
              <a:pPr defTabSz="912813">
                <a:lnSpc>
                  <a:spcPct val="100000"/>
                </a:lnSpc>
                <a:spcBef>
                  <a:spcPct val="0"/>
                </a:spcBef>
                <a:buSzTx/>
                <a:defRPr/>
              </a:pPr>
              <a:r>
                <a:rPr lang="en-US" sz="4400" b="0">
                  <a:solidFill>
                    <a:srgbClr val="E30101"/>
                  </a:solidFill>
                </a:rPr>
                <a:t>N</a:t>
              </a:r>
              <a:endParaRPr lang="en-US" sz="4400" b="0"/>
            </a:p>
          </p:txBody>
        </p:sp>
        <p:sp>
          <p:nvSpPr>
            <p:cNvPr id="20" name="Text Box 20"/>
            <p:cNvSpPr txBox="1">
              <a:spLocks noChangeArrowheads="1"/>
            </p:cNvSpPr>
            <p:nvPr/>
          </p:nvSpPr>
          <p:spPr bwMode="auto">
            <a:xfrm>
              <a:off x="739" y="115"/>
              <a:ext cx="429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1148" tIns="45574" rIns="91148" bIns="45574">
              <a:prstTxWarp prst="textNoShape">
                <a:avLst/>
              </a:prstTxWarp>
              <a:spAutoFit/>
            </a:bodyPr>
            <a:lstStyle/>
            <a:p>
              <a:pPr defTabSz="912813">
                <a:lnSpc>
                  <a:spcPct val="100000"/>
                </a:lnSpc>
                <a:spcBef>
                  <a:spcPct val="0"/>
                </a:spcBef>
                <a:buSzTx/>
                <a:defRPr/>
              </a:pPr>
              <a:r>
                <a:rPr lang="en-US" sz="4400" b="0">
                  <a:solidFill>
                    <a:srgbClr val="E30101"/>
                  </a:solidFill>
                </a:rPr>
                <a:t>IF</a:t>
              </a:r>
              <a:endParaRPr lang="en-US" sz="4400" b="0"/>
            </a:p>
          </p:txBody>
        </p:sp>
      </p:grpSp>
      <p:sp>
        <p:nvSpPr>
          <p:cNvPr id="153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03388" y="2281238"/>
            <a:ext cx="5727700" cy="4746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360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0013" y="3878263"/>
            <a:ext cx="6391275" cy="1749425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Writing a FORTRAN-based program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F1228-957F-A144-B57F-9D3C85C7062F}" type="slidenum">
              <a:rPr lang="en-US"/>
              <a:pPr>
                <a:defRPr/>
              </a:pPr>
              <a:t>‹#›</a:t>
            </a:fld>
            <a:endParaRPr lang="en-US" sz="1400" b="0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3513" y="381000"/>
            <a:ext cx="1939925" cy="57102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0563" y="381000"/>
            <a:ext cx="5670550" cy="57102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Writing a FORTRAN-based program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9A1467-B447-F442-AE77-7DB2D585AE61}" type="slidenum">
              <a:rPr lang="en-US"/>
              <a:pPr>
                <a:defRPr/>
              </a:pPr>
              <a:t>‹#›</a:t>
            </a:fld>
            <a:endParaRPr lang="en-US" sz="1400" b="0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Writing a FORTRAN-based program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932E0F-4FB5-E943-9901-36790C39D412}" type="slidenum">
              <a:rPr lang="en-US"/>
              <a:pPr>
                <a:defRPr/>
              </a:pPr>
              <a:t>‹#›</a:t>
            </a:fld>
            <a:endParaRPr lang="en-US" sz="1400" b="0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Writing a FORTRAN-based program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3F6C15-B60C-AF44-BE5D-6B11C66A9CE4}" type="slidenum">
              <a:rPr lang="en-US"/>
              <a:pPr>
                <a:defRPr/>
              </a:pPr>
              <a:t>‹#›</a:t>
            </a:fld>
            <a:endParaRPr lang="en-US" sz="1400" b="0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0563" y="1984375"/>
            <a:ext cx="3805237" cy="4106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4375"/>
            <a:ext cx="3805238" cy="4106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Writing a FORTRAN-based program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E80B8-DA26-9C41-AC42-373A83D82CDD}" type="slidenum">
              <a:rPr lang="en-US"/>
              <a:pPr>
                <a:defRPr/>
              </a:pPr>
              <a:t>‹#›</a:t>
            </a:fld>
            <a:endParaRPr lang="en-US" sz="1400" b="0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Writing a FORTRAN-based program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B37C2-92CC-DB4C-9A1B-7D79697CAB98}" type="slidenum">
              <a:rPr lang="en-US"/>
              <a:pPr>
                <a:defRPr/>
              </a:pPr>
              <a:t>‹#›</a:t>
            </a:fld>
            <a:endParaRPr lang="en-US" sz="1400" b="0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Writing a FORTRAN-based program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E49471-6737-9F4A-85BD-8C1F32A268F2}" type="slidenum">
              <a:rPr lang="en-US"/>
              <a:pPr>
                <a:defRPr/>
              </a:pPr>
              <a:t>‹#›</a:t>
            </a:fld>
            <a:endParaRPr lang="en-US" sz="1400" b="0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Writing a FORTRAN-based program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D274C-33E9-DE46-9164-21F6F22BC67C}" type="slidenum">
              <a:rPr lang="en-US"/>
              <a:pPr>
                <a:defRPr/>
              </a:pPr>
              <a:t>‹#›</a:t>
            </a:fld>
            <a:endParaRPr lang="en-US" sz="1400" b="0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Writing a FORTRAN-based program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A6061-31F7-6D47-A084-2E2DB583E997}" type="slidenum">
              <a:rPr lang="en-US"/>
              <a:pPr>
                <a:defRPr/>
              </a:pPr>
              <a:t>‹#›</a:t>
            </a:fld>
            <a:endParaRPr lang="en-US" sz="1400" b="0">
              <a:latin typeface="Times New Roman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Writing a FORTRAN-based program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99C62-ABC9-624F-B4DE-32F0823BE166}" type="slidenum">
              <a:rPr lang="en-US"/>
              <a:pPr>
                <a:defRPr/>
              </a:pPr>
              <a:t>‹#›</a:t>
            </a:fld>
            <a:endParaRPr lang="en-US" sz="1400" b="0">
              <a:latin typeface="Times New Roman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79675" y="381000"/>
            <a:ext cx="5727700" cy="4746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none" lIns="63398" tIns="25359" rIns="63398" bIns="25359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52579" name="Line 3"/>
          <p:cNvSpPr>
            <a:spLocks noChangeShapeType="1"/>
          </p:cNvSpPr>
          <p:nvPr/>
        </p:nvSpPr>
        <p:spPr bwMode="auto">
          <a:xfrm>
            <a:off x="2054225" y="919163"/>
            <a:ext cx="65754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152580" name="Rectangle 4"/>
          <p:cNvSpPr>
            <a:spLocks noChangeArrowheads="1"/>
          </p:cNvSpPr>
          <p:nvPr/>
        </p:nvSpPr>
        <p:spPr bwMode="auto">
          <a:xfrm>
            <a:off x="2073275" y="969963"/>
            <a:ext cx="3876675" cy="242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398" tIns="25359" rIns="63398" bIns="25359">
            <a:prstTxWarp prst="textNoShape">
              <a:avLst/>
            </a:prstTxWarp>
            <a:spAutoFit/>
          </a:bodyPr>
          <a:lstStyle/>
          <a:p>
            <a:pPr defTabSz="912813">
              <a:lnSpc>
                <a:spcPct val="90000"/>
              </a:lnSpc>
              <a:spcBef>
                <a:spcPct val="0"/>
              </a:spcBef>
              <a:buSzTx/>
              <a:defRPr/>
            </a:pPr>
            <a:r>
              <a:rPr lang="en-US" sz="1400"/>
              <a:t>Navigation and Ancillary Information Facility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0563" y="1984375"/>
            <a:ext cx="7762875" cy="41068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2582" name="Rectangle 6"/>
          <p:cNvSpPr>
            <a:spLocks noChangeArrowheads="1"/>
          </p:cNvSpPr>
          <p:nvPr/>
        </p:nvSpPr>
        <p:spPr bwMode="auto">
          <a:xfrm>
            <a:off x="-12700" y="6518275"/>
            <a:ext cx="209550" cy="339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15258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616700"/>
            <a:ext cx="2890838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SzTx/>
              <a:defRPr sz="1000" smtClean="0"/>
            </a:lvl1pPr>
          </a:lstStyle>
          <a:p>
            <a:pPr>
              <a:defRPr/>
            </a:pPr>
            <a:r>
              <a:rPr lang="en-US"/>
              <a:t>Writing a FORTRAN-based program</a:t>
            </a:r>
          </a:p>
        </p:txBody>
      </p:sp>
      <p:sp>
        <p:nvSpPr>
          <p:cNvPr id="15258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42175" y="6616700"/>
            <a:ext cx="1901825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SzTx/>
              <a:defRPr sz="1200"/>
            </a:lvl1pPr>
          </a:lstStyle>
          <a:p>
            <a:pPr>
              <a:defRPr/>
            </a:pPr>
            <a:fld id="{12B3112D-8741-344B-98CA-C1AD1CFB5C76}" type="slidenum">
              <a:rPr lang="en-US"/>
              <a:pPr>
                <a:defRPr/>
              </a:pPr>
              <a:t>‹#›</a:t>
            </a:fld>
            <a:endParaRPr lang="en-US" sz="1400" b="0">
              <a:latin typeface="Times New Roman" charset="0"/>
            </a:endParaRPr>
          </a:p>
        </p:txBody>
      </p:sp>
      <p:grpSp>
        <p:nvGrpSpPr>
          <p:cNvPr id="1033" name="Group 9"/>
          <p:cNvGrpSpPr>
            <a:grpSpLocks/>
          </p:cNvGrpSpPr>
          <p:nvPr/>
        </p:nvGrpSpPr>
        <p:grpSpPr bwMode="auto">
          <a:xfrm>
            <a:off x="177800" y="182563"/>
            <a:ext cx="1820863" cy="895350"/>
            <a:chOff x="112" y="115"/>
            <a:chExt cx="1149" cy="565"/>
          </a:xfrm>
        </p:grpSpPr>
        <p:sp>
          <p:nvSpPr>
            <p:cNvPr id="152586" name="Arc 10"/>
            <p:cNvSpPr>
              <a:spLocks/>
            </p:cNvSpPr>
            <p:nvPr/>
          </p:nvSpPr>
          <p:spPr bwMode="auto">
            <a:xfrm flipH="1">
              <a:off x="635" y="206"/>
              <a:ext cx="79" cy="71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9369 w 43200"/>
                <a:gd name="T1" fmla="*/ 39403 h 39403"/>
                <a:gd name="T2" fmla="*/ 34560 w 43200"/>
                <a:gd name="T3" fmla="*/ 38880 h 39403"/>
                <a:gd name="T4" fmla="*/ 21600 w 43200"/>
                <a:gd name="T5" fmla="*/ 21600 h 39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39403" fill="none" extrusionOk="0">
                  <a:moveTo>
                    <a:pt x="9368" y="39403"/>
                  </a:moveTo>
                  <a:cubicBezTo>
                    <a:pt x="3504" y="35374"/>
                    <a:pt x="0" y="28715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199" y="28398"/>
                    <a:pt x="39999" y="34800"/>
                    <a:pt x="34560" y="38879"/>
                  </a:cubicBezTo>
                </a:path>
                <a:path w="43200" h="39403" stroke="0" extrusionOk="0">
                  <a:moveTo>
                    <a:pt x="9368" y="39403"/>
                  </a:moveTo>
                  <a:cubicBezTo>
                    <a:pt x="3504" y="35374"/>
                    <a:pt x="0" y="28715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199" y="28398"/>
                    <a:pt x="39999" y="34800"/>
                    <a:pt x="34560" y="38879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148" tIns="45574" rIns="91148" bIns="45574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2587" name="Oval 11"/>
            <p:cNvSpPr>
              <a:spLocks noChangeArrowheads="1"/>
            </p:cNvSpPr>
            <p:nvPr/>
          </p:nvSpPr>
          <p:spPr bwMode="auto">
            <a:xfrm>
              <a:off x="112" y="292"/>
              <a:ext cx="1149" cy="388"/>
            </a:xfrm>
            <a:prstGeom prst="ellips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  <a:effectLst/>
          </p:spPr>
          <p:txBody>
            <a:bodyPr wrap="none" lIns="91148" tIns="45574" rIns="91148" bIns="45574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2588" name="Line 12"/>
            <p:cNvSpPr>
              <a:spLocks noChangeShapeType="1"/>
            </p:cNvSpPr>
            <p:nvPr/>
          </p:nvSpPr>
          <p:spPr bwMode="auto">
            <a:xfrm>
              <a:off x="575" y="353"/>
              <a:ext cx="19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148" tIns="45574" rIns="91148" bIns="45574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2589" name="Line 13"/>
            <p:cNvSpPr>
              <a:spLocks noChangeShapeType="1"/>
            </p:cNvSpPr>
            <p:nvPr/>
          </p:nvSpPr>
          <p:spPr bwMode="auto">
            <a:xfrm rot="-5400000">
              <a:off x="644" y="352"/>
              <a:ext cx="5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148" tIns="45574" rIns="91148" bIns="45574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2590" name="Oval 14"/>
            <p:cNvSpPr>
              <a:spLocks noChangeArrowheads="1"/>
            </p:cNvSpPr>
            <p:nvPr/>
          </p:nvSpPr>
          <p:spPr bwMode="auto">
            <a:xfrm>
              <a:off x="331" y="403"/>
              <a:ext cx="462" cy="156"/>
            </a:xfrm>
            <a:prstGeom prst="ellips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  <a:effectLst/>
          </p:spPr>
          <p:txBody>
            <a:bodyPr wrap="none" lIns="91148" tIns="45574" rIns="91148" bIns="45574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2591" name="Arc 15"/>
            <p:cNvSpPr>
              <a:spLocks/>
            </p:cNvSpPr>
            <p:nvPr/>
          </p:nvSpPr>
          <p:spPr bwMode="auto">
            <a:xfrm flipV="1">
              <a:off x="552" y="334"/>
              <a:ext cx="696" cy="223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9731"/>
                <a:gd name="T2" fmla="*/ 20011 w 21600"/>
                <a:gd name="T3" fmla="*/ 29731 h 29731"/>
                <a:gd name="T4" fmla="*/ 0 w 21600"/>
                <a:gd name="T5" fmla="*/ 21600 h 297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9731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4387"/>
                    <a:pt x="21060" y="27148"/>
                    <a:pt x="20011" y="29731"/>
                  </a:cubicBezTo>
                </a:path>
                <a:path w="21600" h="29731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4387"/>
                    <a:pt x="21060" y="27148"/>
                    <a:pt x="20011" y="29731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148" tIns="45574" rIns="91148" bIns="45574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2592" name="Oval 16"/>
            <p:cNvSpPr>
              <a:spLocks noChangeArrowheads="1"/>
            </p:cNvSpPr>
            <p:nvPr/>
          </p:nvSpPr>
          <p:spPr bwMode="auto">
            <a:xfrm>
              <a:off x="563" y="536"/>
              <a:ext cx="47" cy="47"/>
            </a:xfrm>
            <a:prstGeom prst="ellipse">
              <a:avLst/>
            </a:prstGeom>
            <a:solidFill>
              <a:srgbClr val="E30101"/>
            </a:solidFill>
            <a:ln w="9525">
              <a:solidFill>
                <a:srgbClr val="E30101"/>
              </a:solidFill>
              <a:round/>
              <a:headEnd/>
              <a:tailEnd/>
            </a:ln>
            <a:effectLst/>
          </p:spPr>
          <p:txBody>
            <a:bodyPr wrap="none" lIns="91148" tIns="45574" rIns="91148" bIns="45574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2593" name="Oval 17"/>
            <p:cNvSpPr>
              <a:spLocks noChangeArrowheads="1"/>
            </p:cNvSpPr>
            <p:nvPr/>
          </p:nvSpPr>
          <p:spPr bwMode="auto">
            <a:xfrm>
              <a:off x="1146" y="358"/>
              <a:ext cx="47" cy="45"/>
            </a:xfrm>
            <a:prstGeom prst="ellipse">
              <a:avLst/>
            </a:prstGeom>
            <a:solidFill>
              <a:srgbClr val="E30101"/>
            </a:solidFill>
            <a:ln w="9525">
              <a:solidFill>
                <a:srgbClr val="E30101"/>
              </a:solidFill>
              <a:round/>
              <a:headEnd/>
              <a:tailEnd/>
            </a:ln>
            <a:effectLst/>
          </p:spPr>
          <p:txBody>
            <a:bodyPr wrap="none" lIns="91148" tIns="45574" rIns="91148" bIns="45574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2594" name="Line 18"/>
            <p:cNvSpPr>
              <a:spLocks noChangeShapeType="1"/>
            </p:cNvSpPr>
            <p:nvPr/>
          </p:nvSpPr>
          <p:spPr bwMode="auto">
            <a:xfrm flipV="1">
              <a:off x="675" y="152"/>
              <a:ext cx="0" cy="4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148" tIns="45574" rIns="91148" bIns="45574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2595" name="Freeform 19"/>
            <p:cNvSpPr>
              <a:spLocks/>
            </p:cNvSpPr>
            <p:nvPr/>
          </p:nvSpPr>
          <p:spPr bwMode="auto">
            <a:xfrm>
              <a:off x="560" y="234"/>
              <a:ext cx="233" cy="249"/>
            </a:xfrm>
            <a:custGeom>
              <a:avLst/>
              <a:gdLst/>
              <a:ahLst/>
              <a:cxnLst>
                <a:cxn ang="0">
                  <a:pos x="134" y="0"/>
                </a:cxn>
                <a:cxn ang="0">
                  <a:pos x="95" y="0"/>
                </a:cxn>
                <a:cxn ang="0">
                  <a:pos x="0" y="246"/>
                </a:cxn>
                <a:cxn ang="0">
                  <a:pos x="114" y="35"/>
                </a:cxn>
                <a:cxn ang="0">
                  <a:pos x="233" y="251"/>
                </a:cxn>
                <a:cxn ang="0">
                  <a:pos x="134" y="0"/>
                </a:cxn>
              </a:cxnLst>
              <a:rect l="0" t="0" r="r" b="b"/>
              <a:pathLst>
                <a:path w="233" h="251">
                  <a:moveTo>
                    <a:pt x="134" y="0"/>
                  </a:moveTo>
                  <a:lnTo>
                    <a:pt x="95" y="0"/>
                  </a:lnTo>
                  <a:lnTo>
                    <a:pt x="0" y="246"/>
                  </a:lnTo>
                  <a:lnTo>
                    <a:pt x="114" y="35"/>
                  </a:lnTo>
                  <a:lnTo>
                    <a:pt x="233" y="251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E30101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lIns="91148" tIns="45574" rIns="91148" bIns="45574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2596" name="Line 20"/>
            <p:cNvSpPr>
              <a:spLocks noChangeShapeType="1"/>
            </p:cNvSpPr>
            <p:nvPr/>
          </p:nvSpPr>
          <p:spPr bwMode="auto">
            <a:xfrm flipV="1">
              <a:off x="675" y="192"/>
              <a:ext cx="0" cy="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148" tIns="45574" rIns="91148" bIns="45574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2597" name="Text Box 21"/>
            <p:cNvSpPr txBox="1">
              <a:spLocks noChangeArrowheads="1"/>
            </p:cNvSpPr>
            <p:nvPr/>
          </p:nvSpPr>
          <p:spPr bwMode="auto">
            <a:xfrm>
              <a:off x="247" y="115"/>
              <a:ext cx="369" cy="4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1148" tIns="45574" rIns="91148" bIns="45574">
              <a:prstTxWarp prst="textNoShape">
                <a:avLst/>
              </a:prstTxWarp>
              <a:spAutoFit/>
            </a:bodyPr>
            <a:lstStyle/>
            <a:p>
              <a:pPr defTabSz="912813">
                <a:lnSpc>
                  <a:spcPct val="100000"/>
                </a:lnSpc>
                <a:spcBef>
                  <a:spcPct val="0"/>
                </a:spcBef>
                <a:buSzTx/>
                <a:defRPr/>
              </a:pPr>
              <a:r>
                <a:rPr lang="en-US" sz="4400" b="0">
                  <a:solidFill>
                    <a:srgbClr val="E30101"/>
                  </a:solidFill>
                </a:rPr>
                <a:t>N</a:t>
              </a:r>
              <a:endParaRPr lang="en-US" sz="4400" b="0"/>
            </a:p>
          </p:txBody>
        </p:sp>
        <p:sp>
          <p:nvSpPr>
            <p:cNvPr id="152598" name="Text Box 22"/>
            <p:cNvSpPr txBox="1">
              <a:spLocks noChangeArrowheads="1"/>
            </p:cNvSpPr>
            <p:nvPr/>
          </p:nvSpPr>
          <p:spPr bwMode="auto">
            <a:xfrm>
              <a:off x="739" y="115"/>
              <a:ext cx="428" cy="4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1148" tIns="45574" rIns="91148" bIns="45574">
              <a:prstTxWarp prst="textNoShape">
                <a:avLst/>
              </a:prstTxWarp>
              <a:spAutoFit/>
            </a:bodyPr>
            <a:lstStyle/>
            <a:p>
              <a:pPr defTabSz="912813">
                <a:lnSpc>
                  <a:spcPct val="100000"/>
                </a:lnSpc>
                <a:spcBef>
                  <a:spcPct val="0"/>
                </a:spcBef>
                <a:buSzTx/>
                <a:defRPr/>
              </a:pPr>
              <a:r>
                <a:rPr lang="en-US" sz="4400" b="0">
                  <a:solidFill>
                    <a:srgbClr val="E30101"/>
                  </a:solidFill>
                </a:rPr>
                <a:t>IF</a:t>
              </a:r>
              <a:endParaRPr lang="en-US" sz="4400" b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ctr" defTabSz="912813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defTabSz="912813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defTabSz="912813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defTabSz="912813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defTabSz="912813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defTabSz="912813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ctr" defTabSz="912813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ctr" defTabSz="912813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ctr" defTabSz="912813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285750" indent="-285750" algn="l" defTabSz="912813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684213" indent="-227013" algn="l" defTabSz="912813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charset="-128"/>
        </a:defRPr>
      </a:lvl2pPr>
      <a:lvl3pPr marL="1141413" indent="-228600" algn="l" defTabSz="912813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b="1">
          <a:solidFill>
            <a:schemeClr val="tx1"/>
          </a:solidFill>
          <a:latin typeface="+mn-lt"/>
          <a:ea typeface="ＭＳ Ｐゴシック" charset="-128"/>
        </a:defRPr>
      </a:lvl3pPr>
      <a:lvl4pPr marL="1539875" indent="-169863" algn="l" defTabSz="912813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1400" b="1">
          <a:solidFill>
            <a:schemeClr val="tx1"/>
          </a:solidFill>
          <a:latin typeface="+mn-lt"/>
          <a:ea typeface="ＭＳ Ｐゴシック" charset="-128"/>
        </a:defRPr>
      </a:lvl4pPr>
      <a:lvl5pPr marL="1997075" indent="-171450" algn="l" defTabSz="912813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  <a:ea typeface="ＭＳ Ｐゴシック" charset="-128"/>
        </a:defRPr>
      </a:lvl5pPr>
      <a:lvl6pPr marL="2454275" indent="-171450" algn="l" defTabSz="912813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  <a:ea typeface="ＭＳ Ｐゴシック" charset="-128"/>
        </a:defRPr>
      </a:lvl6pPr>
      <a:lvl7pPr marL="2911475" indent="-171450" algn="l" defTabSz="912813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  <a:ea typeface="ＭＳ Ｐゴシック" charset="-128"/>
        </a:defRPr>
      </a:lvl7pPr>
      <a:lvl8pPr marL="3368675" indent="-171450" algn="l" defTabSz="912813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  <a:ea typeface="ＭＳ Ｐゴシック" charset="-128"/>
        </a:defRPr>
      </a:lvl8pPr>
      <a:lvl9pPr marL="3825875" indent="-171450" algn="l" defTabSz="912813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3188" y="2263775"/>
            <a:ext cx="6375400" cy="1006475"/>
          </a:xfrm>
          <a:noFill/>
        </p:spPr>
        <p:txBody>
          <a:bodyPr/>
          <a:lstStyle/>
          <a:p>
            <a:r>
              <a:rPr lang="en-US" sz="3600" dirty="0"/>
              <a:t>Writing a SPICE (FORTRAN) </a:t>
            </a:r>
            <a:br>
              <a:rPr lang="en-US" sz="3600" dirty="0"/>
            </a:br>
            <a:r>
              <a:rPr lang="en-US" sz="3600" dirty="0"/>
              <a:t>Based Program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06538" y="4687888"/>
            <a:ext cx="6391275" cy="1747837"/>
          </a:xfrm>
          <a:noFill/>
        </p:spPr>
        <p:txBody>
          <a:bodyPr/>
          <a:lstStyle/>
          <a:p>
            <a:pPr marL="285750" indent="-285750"/>
            <a:r>
              <a:rPr lang="en-US" dirty="0">
                <a:solidFill>
                  <a:schemeClr val="tx2"/>
                </a:solidFill>
              </a:rPr>
              <a:t>April 2023</a:t>
            </a: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12813"/>
            <a:r>
              <a:rPr lang="en-US"/>
              <a:t>Writing a FORTRAN-based program</a:t>
            </a:r>
          </a:p>
        </p:txBody>
      </p:sp>
      <p:sp>
        <p:nvSpPr>
          <p:cNvPr id="337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defTabSz="912813"/>
            <a:fld id="{23E1A381-D7D0-2649-840D-564B9666D9F3}" type="slidenum">
              <a:rPr lang="en-US" smtClean="0"/>
              <a:pPr defTabSz="912813"/>
              <a:t>10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1038" y="1316038"/>
            <a:ext cx="7762875" cy="1422400"/>
          </a:xfrm>
          <a:noFill/>
        </p:spPr>
        <p:txBody>
          <a:bodyPr/>
          <a:lstStyle/>
          <a:p>
            <a:pPr marL="0" indent="0">
              <a:buFontTx/>
              <a:buNone/>
            </a:pPr>
            <a:r>
              <a:rPr lang="en-US" sz="1600" dirty="0"/>
              <a:t>Compute the planetocentric latitude (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PCLAT</a:t>
            </a:r>
            <a:r>
              <a:rPr lang="en-US" sz="1600" dirty="0"/>
              <a:t>) and longitude (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PCLON</a:t>
            </a:r>
            <a:r>
              <a:rPr lang="en-US" sz="1600" dirty="0"/>
              <a:t>), as well as the planetodetic latitude (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PDLAT</a:t>
            </a:r>
            <a:r>
              <a:rPr lang="en-US" sz="1600" dirty="0"/>
              <a:t>) and longitude (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PDLON</a:t>
            </a:r>
            <a:r>
              <a:rPr lang="en-US" sz="1600" dirty="0"/>
              <a:t>) of  the intersection point. </a:t>
            </a:r>
          </a:p>
          <a:p>
            <a:pPr marL="0" indent="0">
              <a:buFontTx/>
              <a:buNone/>
            </a:pPr>
            <a:r>
              <a:rPr lang="en-US" dirty="0"/>
              <a:t>           </a:t>
            </a:r>
            <a:r>
              <a:rPr lang="en-US" sz="1400" dirty="0">
                <a:latin typeface="Courier New" charset="0"/>
              </a:rPr>
              <a:t>IF ( FOUND ) THEN </a:t>
            </a:r>
          </a:p>
          <a:p>
            <a:pPr marL="0" indent="0">
              <a:buFontTx/>
              <a:buNone/>
            </a:pPr>
            <a:r>
              <a:rPr lang="en-US" sz="1400" dirty="0">
                <a:latin typeface="Courier New" charset="0"/>
              </a:rPr>
              <a:t>            CALL RECLAT ( POINT, </a:t>
            </a:r>
            <a:r>
              <a:rPr lang="en-US" sz="1400" dirty="0">
                <a:solidFill>
                  <a:srgbClr val="063DE8"/>
                </a:solidFill>
                <a:latin typeface="Courier New" charset="0"/>
              </a:rPr>
              <a:t>R</a:t>
            </a:r>
            <a:r>
              <a:rPr lang="en-US" sz="1400" dirty="0">
                <a:latin typeface="Courier New" charset="0"/>
              </a:rPr>
              <a:t>, 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PCLON</a:t>
            </a:r>
            <a:r>
              <a:rPr lang="en-US" sz="1400" dirty="0">
                <a:latin typeface="Courier New" charset="0"/>
              </a:rPr>
              <a:t>, 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PCLAT</a:t>
            </a:r>
            <a:r>
              <a:rPr lang="en-US" sz="1400" dirty="0">
                <a:latin typeface="Courier New" charset="0"/>
              </a:rPr>
              <a:t> ) </a:t>
            </a:r>
          </a:p>
          <a:p>
            <a:pPr marL="0" indent="0">
              <a:buFontTx/>
              <a:buNone/>
            </a:pPr>
            <a:endParaRPr lang="en-US" sz="1400" dirty="0">
              <a:latin typeface="Courier New" charset="0"/>
            </a:endParaRPr>
          </a:p>
          <a:p>
            <a:pPr marL="0" indent="0">
              <a:buFontTx/>
              <a:buNone/>
            </a:pPr>
            <a:endParaRPr lang="en-US" sz="2800" dirty="0"/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title"/>
          </p:nvPr>
        </p:nvSpPr>
        <p:spPr>
          <a:xfrm>
            <a:off x="1976438" y="381000"/>
            <a:ext cx="7165975" cy="422275"/>
          </a:xfrm>
        </p:spPr>
        <p:txBody>
          <a:bodyPr/>
          <a:lstStyle/>
          <a:p>
            <a:r>
              <a:rPr lang="en-US" sz="2800"/>
              <a:t>Compute Lat/Lon and Illumination Angles</a:t>
            </a:r>
          </a:p>
        </p:txBody>
      </p:sp>
      <p:sp>
        <p:nvSpPr>
          <p:cNvPr id="156676" name="Rectangle 4"/>
          <p:cNvSpPr>
            <a:spLocks noChangeArrowheads="1"/>
          </p:cNvSpPr>
          <p:nvPr/>
        </p:nvSpPr>
        <p:spPr bwMode="auto">
          <a:xfrm>
            <a:off x="649288" y="4657725"/>
            <a:ext cx="7762875" cy="1304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343" tIns="44379" rIns="90343" bIns="44379">
            <a:prstTxWarp prst="textNoShape">
              <a:avLst/>
            </a:prstTxWarp>
          </a:bodyPr>
          <a:lstStyle/>
          <a:p>
            <a:pPr defTabSz="912813"/>
            <a:r>
              <a:rPr lang="en-US" dirty="0"/>
              <a:t>The illumination angles we want are the outputs of </a:t>
            </a:r>
            <a:r>
              <a:rPr lang="en-US" sz="1400" dirty="0">
                <a:latin typeface="Courier New" charset="0"/>
              </a:rPr>
              <a:t>ILUMIN</a:t>
            </a:r>
            <a:r>
              <a:rPr lang="en-US" dirty="0"/>
              <a:t>.  Units are radians.</a:t>
            </a:r>
          </a:p>
          <a:p>
            <a:pPr defTabSz="912813"/>
            <a:endParaRPr lang="en-US" sz="2000" dirty="0">
              <a:latin typeface="Courier New" charset="0"/>
            </a:endParaRPr>
          </a:p>
          <a:p>
            <a:pPr defTabSz="912813"/>
            <a:r>
              <a:rPr lang="en-US" sz="1400" dirty="0">
                <a:latin typeface="Courier New" charset="0"/>
              </a:rPr>
              <a:t>            CALL ILUMIN ( 'Ellipsoid',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</a:rPr>
              <a:t>SATNM</a:t>
            </a:r>
            <a:r>
              <a:rPr lang="en-US" sz="1400" dirty="0">
                <a:latin typeface="Courier New" charset="0"/>
              </a:rPr>
              <a:t>,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</a:rPr>
              <a:t>ET</a:t>
            </a:r>
            <a:r>
              <a:rPr lang="en-US" sz="1400" dirty="0">
                <a:latin typeface="Courier New" charset="0"/>
              </a:rPr>
              <a:t>,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</a:rPr>
              <a:t>FIXREF</a:t>
            </a:r>
            <a:r>
              <a:rPr lang="en-US" sz="1400" dirty="0">
                <a:latin typeface="Courier New" charset="0"/>
              </a:rPr>
              <a:t>, </a:t>
            </a:r>
          </a:p>
          <a:p>
            <a:pPr defTabSz="912813"/>
            <a:r>
              <a:rPr lang="en-US" sz="1400" dirty="0">
                <a:latin typeface="Courier New" charset="0"/>
              </a:rPr>
              <a:t>           .              'CN+S',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</a:rPr>
              <a:t>SCNM</a:t>
            </a:r>
            <a:r>
              <a:rPr lang="en-US" sz="1400" dirty="0">
                <a:latin typeface="Courier New" charset="0"/>
              </a:rPr>
              <a:t>, POINT, </a:t>
            </a:r>
            <a:r>
              <a:rPr lang="en-US" sz="1400" dirty="0">
                <a:solidFill>
                  <a:srgbClr val="063DE8"/>
                </a:solidFill>
                <a:latin typeface="Courier New" charset="0"/>
              </a:rPr>
              <a:t>TRGEPC</a:t>
            </a:r>
            <a:r>
              <a:rPr lang="en-US" sz="1400" dirty="0">
                <a:latin typeface="Courier New" charset="0"/>
              </a:rPr>
              <a:t>,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 </a:t>
            </a:r>
            <a:r>
              <a:rPr lang="en-US" sz="1400" dirty="0">
                <a:solidFill>
                  <a:srgbClr val="063DE8"/>
                </a:solidFill>
                <a:latin typeface="Courier New" charset="0"/>
              </a:rPr>
              <a:t>SRFVEC</a:t>
            </a:r>
            <a:r>
              <a:rPr lang="en-US" sz="1400" dirty="0">
                <a:latin typeface="Courier New" charset="0"/>
              </a:rPr>
              <a:t>,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 </a:t>
            </a:r>
          </a:p>
          <a:p>
            <a:pPr defTabSz="912813"/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           .              PHASE</a:t>
            </a:r>
            <a:r>
              <a:rPr lang="en-US" sz="1400" dirty="0">
                <a:latin typeface="Courier New" charset="0"/>
              </a:rPr>
              <a:t>, 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SOLAR</a:t>
            </a:r>
            <a:r>
              <a:rPr lang="en-US" sz="1400" dirty="0">
                <a:latin typeface="Courier New" charset="0"/>
              </a:rPr>
              <a:t>, 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EMISSN</a:t>
            </a:r>
            <a:r>
              <a:rPr lang="en-US" sz="1400" dirty="0">
                <a:latin typeface="Courier New" charset="0"/>
              </a:rPr>
              <a:t> )</a:t>
            </a:r>
          </a:p>
          <a:p>
            <a:pPr marL="684213" lvl="1" indent="-227013" defTabSz="912813"/>
            <a:r>
              <a:rPr lang="en-US" sz="1400" dirty="0">
                <a:latin typeface="Courier New" charset="0"/>
                <a:ea typeface="ＭＳ Ｐゴシック" charset="-128"/>
                <a:cs typeface="ＭＳ Ｐゴシック" charset="-128"/>
              </a:rPr>
              <a:t>       </a:t>
            </a:r>
            <a:endParaRPr lang="en-US" sz="1400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56677" name="Rectangle 5"/>
          <p:cNvSpPr>
            <a:spLocks noChangeArrowheads="1"/>
          </p:cNvSpPr>
          <p:nvPr/>
        </p:nvSpPr>
        <p:spPr bwMode="auto">
          <a:xfrm>
            <a:off x="231775" y="2852738"/>
            <a:ext cx="8834438" cy="1728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343" tIns="44379" rIns="90343" bIns="44379">
            <a:prstTxWarp prst="textNoShape">
              <a:avLst/>
            </a:prstTxWarp>
          </a:bodyPr>
          <a:lstStyle/>
          <a:p>
            <a:pPr defTabSz="912813"/>
            <a:r>
              <a:rPr lang="en-US" sz="1400" dirty="0">
                <a:latin typeface="Courier New" charset="0"/>
              </a:rPr>
              <a:t>       C        Let RE, RP, and F be the satellite's longer equatorial</a:t>
            </a:r>
          </a:p>
          <a:p>
            <a:pPr defTabSz="912813"/>
            <a:r>
              <a:rPr lang="en-US" sz="1400" dirty="0">
                <a:latin typeface="Courier New" charset="0"/>
              </a:rPr>
              <a:t>       C        radius, polar radius, and flattening factor.     </a:t>
            </a:r>
          </a:p>
          <a:p>
            <a:pPr defTabSz="912813"/>
            <a:r>
              <a:rPr lang="en-US" sz="1400" dirty="0">
                <a:latin typeface="Courier New" charset="0"/>
              </a:rPr>
              <a:t>                RE  = 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</a:rPr>
              <a:t>RADII(1)</a:t>
            </a:r>
            <a:endParaRPr lang="en-US" sz="1400" dirty="0">
              <a:latin typeface="Courier New" charset="0"/>
            </a:endParaRPr>
          </a:p>
          <a:p>
            <a:pPr defTabSz="912813"/>
            <a:r>
              <a:rPr lang="en-US" sz="1400" dirty="0">
                <a:latin typeface="Courier New" charset="0"/>
              </a:rPr>
              <a:t>                RP  = 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</a:rPr>
              <a:t>RADII(3)</a:t>
            </a:r>
            <a:r>
              <a:rPr lang="en-US" sz="1400" dirty="0">
                <a:latin typeface="Courier New" charset="0"/>
              </a:rPr>
              <a:t> </a:t>
            </a:r>
          </a:p>
          <a:p>
            <a:pPr defTabSz="912813"/>
            <a:r>
              <a:rPr lang="en-US" sz="1400" dirty="0">
                <a:latin typeface="Courier New" charset="0"/>
              </a:rPr>
              <a:t>                F   =  ( RE - RP ) / RE</a:t>
            </a:r>
          </a:p>
          <a:p>
            <a:pPr defTabSz="912813"/>
            <a:endParaRPr lang="en-US" sz="1400" dirty="0">
              <a:latin typeface="Courier New" charset="0"/>
            </a:endParaRPr>
          </a:p>
          <a:p>
            <a:pPr defTabSz="912813"/>
            <a:r>
              <a:rPr lang="en-US" sz="1400" dirty="0">
                <a:latin typeface="Courier New" charset="0"/>
              </a:rPr>
              <a:t>                CALL RECGEO ( POINT, RE, F, 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PDLON</a:t>
            </a:r>
            <a:r>
              <a:rPr lang="en-US" sz="1400" dirty="0">
                <a:latin typeface="Courier New" charset="0"/>
              </a:rPr>
              <a:t>, 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PDLAT</a:t>
            </a:r>
            <a:r>
              <a:rPr lang="en-US" sz="1400" dirty="0">
                <a:latin typeface="Courier New" charset="0"/>
              </a:rPr>
              <a:t>, </a:t>
            </a:r>
            <a:r>
              <a:rPr lang="en-US" sz="1400" dirty="0">
                <a:solidFill>
                  <a:srgbClr val="063DE8"/>
                </a:solidFill>
                <a:latin typeface="Courier New" charset="0"/>
              </a:rPr>
              <a:t>ALT</a:t>
            </a:r>
            <a:r>
              <a:rPr lang="en-US" sz="1400" dirty="0">
                <a:latin typeface="Courier New" charset="0"/>
              </a:rPr>
              <a:t> )</a:t>
            </a:r>
          </a:p>
          <a:p>
            <a:pPr defTabSz="912813"/>
            <a:endParaRPr lang="en-US" sz="1400" dirty="0">
              <a:latin typeface="Courier New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6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56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56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56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56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4" grpId="0" build="p"/>
      <p:bldP spid="156676" grpId="0"/>
      <p:bldP spid="15667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12813"/>
            <a:r>
              <a:rPr lang="en-US"/>
              <a:t>Writing a FORTRAN-based program</a:t>
            </a: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defTabSz="912813"/>
            <a:fld id="{AE00F590-A898-5F4B-B772-9EF9A069FEF5}" type="slidenum">
              <a:rPr lang="en-US" smtClean="0"/>
              <a:pPr defTabSz="912813"/>
              <a:t>11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654050" y="5268913"/>
            <a:ext cx="8440738" cy="116955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 dirty="0">
                <a:latin typeface="Courier New" charset="0"/>
              </a:rPr>
              <a:t>         CALL ILUMIN ( 'Ellipsoid',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</a:rPr>
              <a:t>SATNM</a:t>
            </a:r>
            <a:r>
              <a:rPr lang="en-US" sz="1400" dirty="0">
                <a:latin typeface="Courier New" charset="0"/>
              </a:rPr>
              <a:t>,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</a:rPr>
              <a:t>ET</a:t>
            </a:r>
            <a:r>
              <a:rPr lang="en-US" sz="1400" dirty="0">
                <a:latin typeface="Courier New" charset="0"/>
              </a:rPr>
              <a:t>,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</a:rPr>
              <a:t>FIXREF</a:t>
            </a:r>
            <a:r>
              <a:rPr lang="en-US" sz="1400" dirty="0">
                <a:latin typeface="Courier New" charset="0"/>
              </a:rPr>
              <a:t>, 'CN+S',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</a:rPr>
              <a:t>SCNM</a:t>
            </a:r>
            <a:r>
              <a:rPr lang="en-US" sz="1400" dirty="0">
                <a:latin typeface="Courier New" charset="0"/>
              </a:rPr>
              <a:t>, </a:t>
            </a:r>
          </a:p>
          <a:p>
            <a:r>
              <a:rPr lang="en-US" sz="1400" dirty="0">
                <a:latin typeface="Courier New" charset="0"/>
              </a:rPr>
              <a:t>     .                 POINT, </a:t>
            </a:r>
            <a:r>
              <a:rPr lang="en-US" sz="1400" dirty="0">
                <a:solidFill>
                  <a:srgbClr val="063DE8"/>
                </a:solidFill>
                <a:latin typeface="Courier New" charset="0"/>
              </a:rPr>
              <a:t>TRGEPC</a:t>
            </a:r>
            <a:r>
              <a:rPr lang="en-US" sz="1400" dirty="0">
                <a:latin typeface="Courier New" charset="0"/>
              </a:rPr>
              <a:t>,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 </a:t>
            </a:r>
            <a:r>
              <a:rPr lang="en-US" sz="1400" dirty="0">
                <a:solidFill>
                  <a:srgbClr val="063DE8"/>
                </a:solidFill>
                <a:latin typeface="Courier New" charset="0"/>
              </a:rPr>
              <a:t>SRFVEC</a:t>
            </a:r>
            <a:r>
              <a:rPr lang="en-US" sz="1400" dirty="0">
                <a:latin typeface="Courier New" charset="0"/>
              </a:rPr>
              <a:t>,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 PHASE</a:t>
            </a:r>
            <a:r>
              <a:rPr lang="en-US" sz="1400" dirty="0">
                <a:latin typeface="Courier New" charset="0"/>
              </a:rPr>
              <a:t>, 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SOLAR</a:t>
            </a:r>
            <a:r>
              <a:rPr lang="en-US" sz="1400" dirty="0">
                <a:latin typeface="Courier New" charset="0"/>
              </a:rPr>
              <a:t>, 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EMISSN</a:t>
            </a:r>
            <a:r>
              <a:rPr lang="en-US" sz="1400" dirty="0">
                <a:latin typeface="Courier New" charset="0"/>
              </a:rPr>
              <a:t> )</a:t>
            </a:r>
            <a:endParaRPr lang="en-US" sz="1400" dirty="0">
              <a:solidFill>
                <a:schemeClr val="accent2"/>
              </a:solidFill>
              <a:latin typeface="Courier New" charset="0"/>
            </a:endParaRPr>
          </a:p>
          <a:p>
            <a:r>
              <a:rPr lang="en-US" sz="1400" dirty="0">
                <a:latin typeface="Courier New" charset="0"/>
              </a:rPr>
              <a:t>         ...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 dirty="0">
                <a:latin typeface="Courier New" charset="0"/>
              </a:rPr>
              <a:t>      ELSE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 dirty="0">
                <a:latin typeface="Courier New" charset="0"/>
              </a:rPr>
              <a:t>         ...</a:t>
            </a: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423863" y="1277938"/>
            <a:ext cx="8640762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 dirty="0">
                <a:latin typeface="Courier New" charset="0"/>
              </a:rPr>
              <a:t>  C     Compute the boresight ray intersection with the surface of the 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 dirty="0">
                <a:latin typeface="Courier New" charset="0"/>
              </a:rPr>
              <a:t>  C     target body.</a:t>
            </a:r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423863" y="1874838"/>
            <a:ext cx="8334375" cy="5339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 dirty="0">
                <a:latin typeface="Courier New" charset="0"/>
              </a:rPr>
              <a:t>      CALL SINCPT ( 'Ellipsoid',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</a:rPr>
              <a:t>SATNM</a:t>
            </a:r>
            <a:r>
              <a:rPr lang="en-US" sz="1400" dirty="0">
                <a:latin typeface="Courier New" charset="0"/>
              </a:rPr>
              <a:t>,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</a:rPr>
              <a:t>ET</a:t>
            </a:r>
            <a:r>
              <a:rPr lang="en-US" sz="1400" dirty="0">
                <a:latin typeface="Courier New" charset="0"/>
              </a:rPr>
              <a:t>,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</a:rPr>
              <a:t>FIXREF</a:t>
            </a:r>
            <a:r>
              <a:rPr lang="en-US" sz="1400" dirty="0">
                <a:latin typeface="Courier New" charset="0"/>
              </a:rPr>
              <a:t>, 'CN+S',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</a:rPr>
              <a:t>SCNM</a:t>
            </a:r>
            <a:r>
              <a:rPr lang="en-US" sz="1400" dirty="0">
                <a:latin typeface="Courier New" charset="0"/>
              </a:rPr>
              <a:t>,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</a:rPr>
              <a:t>IFRAME</a:t>
            </a:r>
            <a:r>
              <a:rPr lang="en-US" sz="1400" dirty="0">
                <a:latin typeface="Courier New" charset="0"/>
              </a:rPr>
              <a:t>,         </a:t>
            </a:r>
          </a:p>
          <a:p>
            <a:r>
              <a:rPr lang="en-US" sz="1400" dirty="0">
                <a:latin typeface="Courier New" charset="0"/>
              </a:rPr>
              <a:t>       .              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</a:rPr>
              <a:t>INSITE</a:t>
            </a:r>
            <a:r>
              <a:rPr lang="en-US" sz="1400" dirty="0">
                <a:latin typeface="Courier New" charset="0"/>
              </a:rPr>
              <a:t>, 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POINT</a:t>
            </a:r>
            <a:r>
              <a:rPr lang="en-US" sz="1400" dirty="0">
                <a:latin typeface="Courier New" charset="0"/>
              </a:rPr>
              <a:t>,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 TRGEPC</a:t>
            </a:r>
            <a:r>
              <a:rPr lang="en-US" sz="1400" dirty="0">
                <a:latin typeface="Courier New" charset="0"/>
              </a:rPr>
              <a:t>,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 SRFVEC</a:t>
            </a:r>
            <a:r>
              <a:rPr lang="en-US" sz="1400" dirty="0">
                <a:latin typeface="Courier New" charset="0"/>
              </a:rPr>
              <a:t>,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 FOUND </a:t>
            </a:r>
            <a:r>
              <a:rPr lang="en-US" sz="1400" dirty="0">
                <a:latin typeface="Courier New" charset="0"/>
              </a:rPr>
              <a:t>)</a:t>
            </a:r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309563" y="2411413"/>
            <a:ext cx="8448675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>
                <a:latin typeface="Courier New" charset="0"/>
              </a:rPr>
              <a:t>   C     If an intercept is found, compute planetocentric and planetodetic   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>
                <a:latin typeface="Courier New" charset="0"/>
              </a:rPr>
              <a:t>   C     latitude and longitude of the point.                             </a:t>
            </a:r>
          </a:p>
        </p:txBody>
      </p:sp>
      <p:sp>
        <p:nvSpPr>
          <p:cNvPr id="44041" name="Rectangle 9"/>
          <p:cNvSpPr>
            <a:spLocks noChangeArrowheads="1"/>
          </p:cNvSpPr>
          <p:nvPr/>
        </p:nvSpPr>
        <p:spPr bwMode="auto">
          <a:xfrm>
            <a:off x="654050" y="2917825"/>
            <a:ext cx="8680450" cy="2042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 dirty="0">
                <a:latin typeface="Courier New" charset="0"/>
              </a:rPr>
              <a:t>      IF( FOUND ) THEN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endParaRPr lang="en-US" sz="1400" dirty="0">
              <a:latin typeface="Courier New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 dirty="0">
                <a:latin typeface="Courier New" charset="0"/>
              </a:rPr>
              <a:t>         CALL RECLAT ( POINT, </a:t>
            </a:r>
            <a:r>
              <a:rPr lang="en-US" sz="1400" dirty="0">
                <a:solidFill>
                  <a:srgbClr val="063DE8"/>
                </a:solidFill>
                <a:latin typeface="Courier New" charset="0"/>
              </a:rPr>
              <a:t>R</a:t>
            </a:r>
            <a:r>
              <a:rPr lang="en-US" sz="1400" dirty="0">
                <a:latin typeface="Courier New" charset="0"/>
              </a:rPr>
              <a:t>, 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PCLON</a:t>
            </a:r>
            <a:r>
              <a:rPr lang="en-US" sz="1400" dirty="0">
                <a:latin typeface="Courier New" charset="0"/>
              </a:rPr>
              <a:t>, 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PCLAT</a:t>
            </a:r>
            <a:r>
              <a:rPr lang="en-US" sz="1400" dirty="0">
                <a:latin typeface="Courier New" charset="0"/>
              </a:rPr>
              <a:t> )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 dirty="0">
                <a:latin typeface="Courier New" charset="0"/>
              </a:rPr>
              <a:t>C        Let RE, RP, and F be the satellite's longer equatorial</a:t>
            </a:r>
          </a:p>
          <a:p>
            <a:r>
              <a:rPr lang="en-US" sz="1400" dirty="0">
                <a:latin typeface="Courier New" charset="0"/>
              </a:rPr>
              <a:t>C        radius, polar radius, and flattening factor.                  </a:t>
            </a:r>
          </a:p>
          <a:p>
            <a:r>
              <a:rPr lang="en-US" sz="1400" dirty="0">
                <a:latin typeface="Courier New" charset="0"/>
              </a:rPr>
              <a:t>         RE  = 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</a:rPr>
              <a:t>RADII(1)</a:t>
            </a:r>
            <a:endParaRPr lang="en-US" sz="1400" dirty="0">
              <a:latin typeface="Courier New" charset="0"/>
            </a:endParaRPr>
          </a:p>
          <a:p>
            <a:r>
              <a:rPr lang="en-US" sz="1400" dirty="0">
                <a:latin typeface="Courier New" charset="0"/>
              </a:rPr>
              <a:t>         RP  = 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</a:rPr>
              <a:t>RADII(3)</a:t>
            </a:r>
            <a:r>
              <a:rPr lang="en-US" sz="1400" dirty="0">
                <a:latin typeface="Courier New" charset="0"/>
              </a:rPr>
              <a:t> </a:t>
            </a:r>
          </a:p>
          <a:p>
            <a:r>
              <a:rPr lang="en-US" sz="1400" dirty="0">
                <a:latin typeface="Courier New" charset="0"/>
              </a:rPr>
              <a:t>         F   =  ( RE - RP ) / RE</a:t>
            </a:r>
          </a:p>
          <a:p>
            <a:r>
              <a:rPr lang="en-US" sz="1400" dirty="0">
                <a:latin typeface="Courier New" charset="0"/>
              </a:rPr>
              <a:t>         CALL RECGEO ( POINT, RE, F, 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PDLON</a:t>
            </a:r>
            <a:r>
              <a:rPr lang="en-US" sz="1400" dirty="0">
                <a:latin typeface="Courier New" charset="0"/>
              </a:rPr>
              <a:t>, 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PDLAT</a:t>
            </a:r>
            <a:r>
              <a:rPr lang="en-US" sz="1400" dirty="0">
                <a:latin typeface="Courier New" charset="0"/>
              </a:rPr>
              <a:t>, </a:t>
            </a:r>
            <a:r>
              <a:rPr lang="en-US" sz="1400" dirty="0">
                <a:solidFill>
                  <a:srgbClr val="063DE8"/>
                </a:solidFill>
                <a:latin typeface="Courier New" charset="0"/>
              </a:rPr>
              <a:t>ALT</a:t>
            </a:r>
            <a:r>
              <a:rPr lang="en-US" sz="1400" dirty="0">
                <a:latin typeface="Courier New" charset="0"/>
              </a:rPr>
              <a:t> )</a:t>
            </a:r>
          </a:p>
        </p:txBody>
      </p:sp>
      <p:sp>
        <p:nvSpPr>
          <p:cNvPr id="44042" name="Rectangle 10"/>
          <p:cNvSpPr>
            <a:spLocks noChangeArrowheads="1"/>
          </p:cNvSpPr>
          <p:nvPr/>
        </p:nvSpPr>
        <p:spPr bwMode="auto">
          <a:xfrm>
            <a:off x="615950" y="4965700"/>
            <a:ext cx="8593138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>
                <a:latin typeface="Courier New" charset="0"/>
              </a:rPr>
              <a:t>C        Compute illumination angles at the surface point.   </a:t>
            </a:r>
          </a:p>
        </p:txBody>
      </p:sp>
      <p:sp>
        <p:nvSpPr>
          <p:cNvPr id="35850" name="Rectangle 12"/>
          <p:cNvSpPr>
            <a:spLocks noGrp="1" noChangeArrowheads="1"/>
          </p:cNvSpPr>
          <p:nvPr>
            <p:ph type="title"/>
          </p:nvPr>
        </p:nvSpPr>
        <p:spPr>
          <a:xfrm>
            <a:off x="2016125" y="381000"/>
            <a:ext cx="6654800" cy="474663"/>
          </a:xfrm>
        </p:spPr>
        <p:txBody>
          <a:bodyPr/>
          <a:lstStyle/>
          <a:p>
            <a:r>
              <a:rPr lang="en-US"/>
              <a:t>Geometry Calculations: Summary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40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40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40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440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440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440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440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440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 autoUpdateAnimBg="0"/>
      <p:bldP spid="44038" grpId="0"/>
      <p:bldP spid="44039" grpId="0" autoUpdateAnimBg="0"/>
      <p:bldP spid="44040" grpId="0" autoUpdateAnimBg="0"/>
      <p:bldP spid="44042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12813"/>
            <a:r>
              <a:rPr lang="en-US"/>
              <a:t>Writing a FORTRAN-based program</a:t>
            </a:r>
          </a:p>
        </p:txBody>
      </p:sp>
      <p:sp>
        <p:nvSpPr>
          <p:cNvPr id="3789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defTabSz="912813"/>
            <a:fld id="{9AAB79B0-483B-7D42-9253-FE847725664D}" type="slidenum">
              <a:rPr lang="en-US" smtClean="0"/>
              <a:pPr defTabSz="912813"/>
              <a:t>12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3789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90563" y="1597025"/>
            <a:ext cx="8029575" cy="4494213"/>
          </a:xfrm>
          <a:noFill/>
        </p:spPr>
        <p:txBody>
          <a:bodyPr/>
          <a:lstStyle/>
          <a:p>
            <a:pPr>
              <a:lnSpc>
                <a:spcPct val="70000"/>
              </a:lnSpc>
              <a:buFontTx/>
              <a:buNone/>
            </a:pPr>
            <a:r>
              <a:rPr lang="en-US" sz="1600"/>
              <a:t>The code above used quite a few inputs that we don't have yet:</a:t>
            </a:r>
          </a:p>
          <a:p>
            <a:pPr>
              <a:lnSpc>
                <a:spcPct val="70000"/>
              </a:lnSpc>
              <a:buFontTx/>
              <a:buNone/>
            </a:pPr>
            <a:endParaRPr lang="en-US" sz="1600"/>
          </a:p>
          <a:p>
            <a:pPr>
              <a:lnSpc>
                <a:spcPct val="70000"/>
              </a:lnSpc>
            </a:pPr>
            <a:r>
              <a:rPr lang="en-US" sz="1600"/>
              <a:t>TDB epoch of interest ( </a:t>
            </a:r>
            <a:r>
              <a:rPr lang="en-US" sz="1400">
                <a:solidFill>
                  <a:schemeClr val="accent1"/>
                </a:solidFill>
                <a:latin typeface="Courier New" charset="0"/>
              </a:rPr>
              <a:t>ET</a:t>
            </a:r>
            <a:r>
              <a:rPr lang="en-US" sz="1600"/>
              <a:t> )</a:t>
            </a:r>
          </a:p>
          <a:p>
            <a:pPr>
              <a:lnSpc>
                <a:spcPct val="70000"/>
              </a:lnSpc>
            </a:pPr>
            <a:r>
              <a:rPr lang="en-US" sz="1600"/>
              <a:t>satellite and s/c names (</a:t>
            </a:r>
            <a:r>
              <a:rPr lang="en-US" sz="1400">
                <a:solidFill>
                  <a:schemeClr val="accent1"/>
                </a:solidFill>
                <a:latin typeface="Courier New" charset="0"/>
              </a:rPr>
              <a:t>SATNM, SCNM</a:t>
            </a:r>
            <a:r>
              <a:rPr lang="en-US" sz="1600"/>
              <a:t>)</a:t>
            </a:r>
          </a:p>
          <a:p>
            <a:pPr>
              <a:lnSpc>
                <a:spcPct val="70000"/>
              </a:lnSpc>
            </a:pPr>
            <a:r>
              <a:rPr lang="en-US" sz="1800"/>
              <a:t>satellite body-fixed frame name (</a:t>
            </a:r>
            <a:r>
              <a:rPr lang="en-US" sz="1400">
                <a:solidFill>
                  <a:schemeClr val="accent1"/>
                </a:solidFill>
                <a:latin typeface="Courier New" charset="0"/>
              </a:rPr>
              <a:t>FIXREF</a:t>
            </a:r>
            <a:r>
              <a:rPr lang="en-US" sz="1800"/>
              <a:t>)</a:t>
            </a:r>
            <a:endParaRPr lang="en-US" sz="1600"/>
          </a:p>
          <a:p>
            <a:pPr>
              <a:lnSpc>
                <a:spcPct val="70000"/>
              </a:lnSpc>
            </a:pPr>
            <a:r>
              <a:rPr lang="en-US" sz="1600"/>
              <a:t>satellite ellipsoid radii (</a:t>
            </a:r>
            <a:r>
              <a:rPr lang="en-US" sz="1400">
                <a:solidFill>
                  <a:schemeClr val="accent1"/>
                </a:solidFill>
                <a:latin typeface="Courier New" charset="0"/>
              </a:rPr>
              <a:t>RADII</a:t>
            </a:r>
            <a:r>
              <a:rPr lang="en-US" sz="1600"/>
              <a:t>)</a:t>
            </a:r>
          </a:p>
          <a:p>
            <a:pPr>
              <a:lnSpc>
                <a:spcPct val="70000"/>
              </a:lnSpc>
            </a:pPr>
            <a:r>
              <a:rPr lang="en-US" sz="1600"/>
              <a:t>instrument fixed frame name (</a:t>
            </a:r>
            <a:r>
              <a:rPr lang="en-US" sz="1400">
                <a:solidFill>
                  <a:schemeClr val="accent1"/>
                </a:solidFill>
                <a:latin typeface="Courier New" charset="0"/>
              </a:rPr>
              <a:t>IFRAME</a:t>
            </a:r>
            <a:r>
              <a:rPr lang="en-US" sz="1600"/>
              <a:t>)</a:t>
            </a:r>
          </a:p>
          <a:p>
            <a:pPr>
              <a:lnSpc>
                <a:spcPct val="70000"/>
              </a:lnSpc>
            </a:pPr>
            <a:r>
              <a:rPr lang="en-US" sz="1600"/>
              <a:t>instrument boresight vector in the instrument frame (</a:t>
            </a:r>
            <a:r>
              <a:rPr lang="en-US" sz="1400">
                <a:solidFill>
                  <a:schemeClr val="accent1"/>
                </a:solidFill>
                <a:latin typeface="Courier New" charset="0"/>
              </a:rPr>
              <a:t>INSITE</a:t>
            </a:r>
            <a:r>
              <a:rPr lang="en-US" sz="1600"/>
              <a:t>)</a:t>
            </a:r>
          </a:p>
          <a:p>
            <a:pPr>
              <a:lnSpc>
                <a:spcPct val="70000"/>
              </a:lnSpc>
              <a:buFontTx/>
              <a:buNone/>
            </a:pPr>
            <a:endParaRPr lang="en-US" sz="1600"/>
          </a:p>
          <a:p>
            <a:pPr>
              <a:lnSpc>
                <a:spcPct val="70000"/>
              </a:lnSpc>
              <a:buFontTx/>
              <a:buNone/>
            </a:pPr>
            <a:r>
              <a:rPr lang="en-US" sz="1600"/>
              <a:t>Some of these values are user inputs others can be obtained via SPICELIB calls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1600"/>
              <a:t>once the required kernels have been loaded.</a:t>
            </a:r>
          </a:p>
          <a:p>
            <a:pPr>
              <a:lnSpc>
                <a:spcPct val="70000"/>
              </a:lnSpc>
              <a:buFontTx/>
              <a:buNone/>
            </a:pPr>
            <a:endParaRPr lang="en-US" sz="1600"/>
          </a:p>
          <a:p>
            <a:pPr>
              <a:lnSpc>
                <a:spcPct val="70000"/>
              </a:lnSpc>
              <a:buFontTx/>
              <a:buNone/>
            </a:pPr>
            <a:r>
              <a:rPr lang="en-US" sz="1600"/>
              <a:t>Let's prompt for the satellite name (</a:t>
            </a:r>
            <a:r>
              <a:rPr lang="en-US" sz="1400">
                <a:solidFill>
                  <a:schemeClr val="accent1"/>
                </a:solidFill>
                <a:latin typeface="Courier New" charset="0"/>
              </a:rPr>
              <a:t>SATNM</a:t>
            </a:r>
            <a:r>
              <a:rPr lang="en-US" sz="1600"/>
              <a:t>), satellite frame name (</a:t>
            </a:r>
            <a:r>
              <a:rPr lang="en-US" sz="1400">
                <a:solidFill>
                  <a:schemeClr val="accent1"/>
                </a:solidFill>
                <a:latin typeface="Courier New" charset="0"/>
              </a:rPr>
              <a:t>FIXREF</a:t>
            </a:r>
            <a:r>
              <a:rPr lang="en-US" sz="1600"/>
              <a:t>),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1600"/>
              <a:t>spacecraft name (</a:t>
            </a:r>
            <a:r>
              <a:rPr lang="en-US" sz="1400">
                <a:solidFill>
                  <a:schemeClr val="accent1"/>
                </a:solidFill>
                <a:latin typeface="Courier New" charset="0"/>
              </a:rPr>
              <a:t>SCNM</a:t>
            </a:r>
            <a:r>
              <a:rPr lang="en-US" sz="1600"/>
              <a:t>), instrument name (</a:t>
            </a:r>
            <a:r>
              <a:rPr lang="en-US" sz="1400">
                <a:solidFill>
                  <a:schemeClr val="accent1"/>
                </a:solidFill>
                <a:latin typeface="Courier New" charset="0"/>
              </a:rPr>
              <a:t>INSTNM</a:t>
            </a:r>
            <a:r>
              <a:rPr lang="en-US" sz="1600"/>
              <a:t>) and time of interest  (</a:t>
            </a:r>
            <a:r>
              <a:rPr lang="en-US" sz="1400">
                <a:solidFill>
                  <a:schemeClr val="accent1"/>
                </a:solidFill>
                <a:latin typeface="Courier New" charset="0"/>
              </a:rPr>
              <a:t>TIME</a:t>
            </a:r>
            <a:r>
              <a:rPr lang="en-US" sz="1600"/>
              <a:t>):</a:t>
            </a:r>
          </a:p>
          <a:p>
            <a:pPr>
              <a:lnSpc>
                <a:spcPct val="70000"/>
              </a:lnSpc>
              <a:buFontTx/>
              <a:buNone/>
            </a:pPr>
            <a:endParaRPr lang="en-US" sz="1400">
              <a:latin typeface="Courier New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en-US" sz="1400">
                <a:latin typeface="Courier New" charset="0"/>
              </a:rPr>
              <a:t>    CALL PROMPT ( 'Enter satellite name  &gt; ', </a:t>
            </a:r>
            <a:r>
              <a:rPr lang="en-US" sz="1400">
                <a:solidFill>
                  <a:schemeClr val="accent1"/>
                </a:solidFill>
                <a:latin typeface="Courier New" charset="0"/>
              </a:rPr>
              <a:t>SATNM</a:t>
            </a:r>
            <a:r>
              <a:rPr lang="en-US" sz="1400">
                <a:latin typeface="Courier New" charset="0"/>
              </a:rPr>
              <a:t>  )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1400">
                <a:latin typeface="Courier New" charset="0"/>
              </a:rPr>
              <a:t>    CALL PROMPT ( 'Enter satellite frame &gt; ', </a:t>
            </a:r>
            <a:r>
              <a:rPr lang="en-US" sz="1400">
                <a:solidFill>
                  <a:schemeClr val="accent1"/>
                </a:solidFill>
                <a:latin typeface="Courier New" charset="0"/>
              </a:rPr>
              <a:t>FIXREF</a:t>
            </a:r>
            <a:r>
              <a:rPr lang="en-US" sz="1400">
                <a:latin typeface="Courier New" charset="0"/>
              </a:rPr>
              <a:t> )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1400">
                <a:latin typeface="Courier New" charset="0"/>
              </a:rPr>
              <a:t>    CALL PROMPT ( 'Enter spacecraft name &gt; ', </a:t>
            </a:r>
            <a:r>
              <a:rPr lang="en-US" sz="1400">
                <a:solidFill>
                  <a:schemeClr val="accent1"/>
                </a:solidFill>
                <a:latin typeface="Courier New" charset="0"/>
              </a:rPr>
              <a:t>SCNM</a:t>
            </a:r>
            <a:r>
              <a:rPr lang="en-US" sz="1400">
                <a:latin typeface="Courier New" charset="0"/>
              </a:rPr>
              <a:t>   )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1400">
                <a:latin typeface="Courier New" charset="0"/>
              </a:rPr>
              <a:t>    CALL PROMPT ( 'Enter instrument name &gt; ', </a:t>
            </a:r>
            <a:r>
              <a:rPr lang="en-US" sz="1400">
                <a:solidFill>
                  <a:schemeClr val="accent1"/>
                </a:solidFill>
                <a:latin typeface="Courier New" charset="0"/>
              </a:rPr>
              <a:t>INSTNM</a:t>
            </a:r>
            <a:r>
              <a:rPr lang="en-US" sz="1400">
                <a:latin typeface="Courier New" charset="0"/>
              </a:rPr>
              <a:t> )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1400">
                <a:latin typeface="Courier New" charset="0"/>
              </a:rPr>
              <a:t>    CALL PROMPT ( 'Enter time            &gt; ', </a:t>
            </a:r>
            <a:r>
              <a:rPr lang="en-US" sz="1400">
                <a:solidFill>
                  <a:schemeClr val="accent1"/>
                </a:solidFill>
                <a:latin typeface="Courier New" charset="0"/>
              </a:rPr>
              <a:t>TIME</a:t>
            </a:r>
            <a:r>
              <a:rPr lang="en-US" sz="1400">
                <a:latin typeface="Courier New" charset="0"/>
              </a:rPr>
              <a:t>   )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sz="1400">
                <a:latin typeface="Courier New" charset="0"/>
              </a:rPr>
              <a:t> </a:t>
            </a:r>
          </a:p>
        </p:txBody>
      </p:sp>
      <p:sp>
        <p:nvSpPr>
          <p:cNvPr id="37893" name="Rectangle 6"/>
          <p:cNvSpPr>
            <a:spLocks noGrp="1" noChangeArrowheads="1"/>
          </p:cNvSpPr>
          <p:nvPr>
            <p:ph type="title"/>
          </p:nvPr>
        </p:nvSpPr>
        <p:spPr>
          <a:xfrm>
            <a:off x="3981450" y="381000"/>
            <a:ext cx="2724150" cy="474663"/>
          </a:xfrm>
        </p:spPr>
        <p:txBody>
          <a:bodyPr/>
          <a:lstStyle/>
          <a:p>
            <a:r>
              <a:rPr lang="en-US"/>
              <a:t>Get Inputs - 1</a:t>
            </a: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12813"/>
            <a:r>
              <a:rPr lang="en-US"/>
              <a:t>Writing a FORTRAN-based program</a:t>
            </a:r>
          </a:p>
        </p:txBody>
      </p:sp>
      <p:sp>
        <p:nvSpPr>
          <p:cNvPr id="3993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defTabSz="912813"/>
            <a:fld id="{5F375CA4-10F8-6B41-8DE8-D358E9F8B254}" type="slidenum">
              <a:rPr lang="en-US" smtClean="0"/>
              <a:pPr defTabSz="912813"/>
              <a:t>13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39940" name="Rectangle 6"/>
          <p:cNvSpPr>
            <a:spLocks noGrp="1" noChangeArrowheads="1"/>
          </p:cNvSpPr>
          <p:nvPr>
            <p:ph type="title"/>
          </p:nvPr>
        </p:nvSpPr>
        <p:spPr>
          <a:xfrm>
            <a:off x="3981450" y="381000"/>
            <a:ext cx="2724150" cy="474663"/>
          </a:xfrm>
        </p:spPr>
        <p:txBody>
          <a:bodyPr/>
          <a:lstStyle/>
          <a:p>
            <a:r>
              <a:rPr lang="en-US"/>
              <a:t>Get Inputs - 2</a:t>
            </a:r>
          </a:p>
        </p:txBody>
      </p:sp>
      <p:sp>
        <p:nvSpPr>
          <p:cNvPr id="39941" name="Text Box 8"/>
          <p:cNvSpPr txBox="1">
            <a:spLocks noChangeArrowheads="1"/>
          </p:cNvSpPr>
          <p:nvPr/>
        </p:nvSpPr>
        <p:spPr bwMode="auto">
          <a:xfrm>
            <a:off x="693738" y="2890838"/>
            <a:ext cx="8026400" cy="1997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343" tIns="44379" rIns="90343" bIns="44379">
            <a:prstTxWarp prst="textNoShape">
              <a:avLst/>
            </a:prstTxWarp>
          </a:bodyPr>
          <a:lstStyle/>
          <a:p>
            <a:pPr defTabSz="912813"/>
            <a:endParaRPr lang="en-US"/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693738" y="1346200"/>
            <a:ext cx="8102600" cy="15047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343" tIns="44379" rIns="90343" bIns="44379">
            <a:prstTxWarp prst="textNoShape">
              <a:avLst/>
            </a:prstTxWarp>
            <a:spAutoFit/>
          </a:bodyPr>
          <a:lstStyle/>
          <a:p>
            <a:pPr defTabSz="912813"/>
            <a:r>
              <a:rPr lang="en-US" dirty="0"/>
              <a:t>Then we can get the rest of the inputs from SPICELIB calls:</a:t>
            </a:r>
          </a:p>
          <a:p>
            <a:pPr defTabSz="912813"/>
            <a:endParaRPr lang="en-US" dirty="0"/>
          </a:p>
          <a:p>
            <a:pPr defTabSz="912813"/>
            <a:r>
              <a:rPr lang="en-US" dirty="0"/>
              <a:t>To get the TDB epoch (</a:t>
            </a:r>
            <a:r>
              <a:rPr lang="en-US" sz="1400" dirty="0">
                <a:solidFill>
                  <a:srgbClr val="063DE8"/>
                </a:solidFill>
                <a:latin typeface="Courier New" charset="0"/>
              </a:rPr>
              <a:t>ET</a:t>
            </a:r>
            <a:r>
              <a:rPr lang="en-US" dirty="0"/>
              <a:t>) from the user-supplied time string (which may </a:t>
            </a:r>
          </a:p>
          <a:p>
            <a:pPr defTabSz="912813"/>
            <a:r>
              <a:rPr lang="en-US" dirty="0"/>
              <a:t>refer to the UTC, TDB or TT time systems):</a:t>
            </a:r>
          </a:p>
          <a:p>
            <a:pPr defTabSz="912813"/>
            <a:endParaRPr lang="en-US" dirty="0"/>
          </a:p>
          <a:p>
            <a:pPr defTabSz="912813"/>
            <a:r>
              <a:rPr lang="en-US" dirty="0"/>
              <a:t>       </a:t>
            </a:r>
            <a:r>
              <a:rPr lang="en-US" sz="1400" dirty="0">
                <a:latin typeface="Courier New" charset="0"/>
              </a:rPr>
              <a:t>CALL STR2ET (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</a:rPr>
              <a:t>TIME</a:t>
            </a:r>
            <a:r>
              <a:rPr lang="en-US" sz="1400" dirty="0">
                <a:latin typeface="Courier New" charset="0"/>
              </a:rPr>
              <a:t>, </a:t>
            </a:r>
            <a:r>
              <a:rPr lang="en-US" sz="1400" dirty="0">
                <a:solidFill>
                  <a:srgbClr val="063DE8"/>
                </a:solidFill>
                <a:latin typeface="Courier New" charset="0"/>
              </a:rPr>
              <a:t>ET </a:t>
            </a:r>
            <a:r>
              <a:rPr lang="en-US" sz="1400" dirty="0">
                <a:latin typeface="Courier New" charset="0"/>
              </a:rPr>
              <a:t>)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685800" y="3048000"/>
            <a:ext cx="7834312" cy="102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343" tIns="44379" rIns="90343" bIns="44379">
            <a:prstTxWarp prst="textNoShape">
              <a:avLst/>
            </a:prstTxWarp>
            <a:spAutoFit/>
          </a:bodyPr>
          <a:lstStyle/>
          <a:p>
            <a:pPr defTabSz="912813"/>
            <a:r>
              <a:rPr lang="en-US" dirty="0"/>
              <a:t>To get the satellite’s ellipsoid radii (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RADII</a:t>
            </a:r>
            <a:r>
              <a:rPr lang="en-US" dirty="0"/>
              <a:t>):</a:t>
            </a:r>
          </a:p>
          <a:p>
            <a:pPr defTabSz="912813"/>
            <a:endParaRPr lang="en-US" dirty="0"/>
          </a:p>
          <a:p>
            <a:pPr defTabSz="912813"/>
            <a:r>
              <a:rPr lang="en-US" dirty="0"/>
              <a:t>       </a:t>
            </a:r>
            <a:r>
              <a:rPr lang="en-US" sz="1400" dirty="0">
                <a:latin typeface="Courier New" charset="0"/>
              </a:rPr>
              <a:t>CALL BODVRD ( </a:t>
            </a:r>
            <a:r>
              <a:rPr lang="en-US" sz="1400" dirty="0">
                <a:solidFill>
                  <a:srgbClr val="FC0128"/>
                </a:solidFill>
                <a:latin typeface="Courier New" charset="0"/>
              </a:rPr>
              <a:t>SATNM</a:t>
            </a:r>
            <a:r>
              <a:rPr lang="en-US" sz="1400" dirty="0">
                <a:latin typeface="Courier New" charset="0"/>
              </a:rPr>
              <a:t>, 'RADII', 3, I, 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RADII </a:t>
            </a:r>
            <a:r>
              <a:rPr lang="en-US" sz="1400" dirty="0">
                <a:latin typeface="Courier New" charset="0"/>
              </a:rPr>
              <a:t>)</a:t>
            </a:r>
          </a:p>
          <a:p>
            <a:pPr defTabSz="912813">
              <a:spcBef>
                <a:spcPct val="50000"/>
              </a:spcBef>
            </a:pPr>
            <a:endParaRPr lang="en-US" sz="1400" dirty="0">
              <a:latin typeface="Courier New" charset="0"/>
            </a:endParaRP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685800" y="4191000"/>
            <a:ext cx="7834312" cy="12322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343" tIns="44379" rIns="90343" bIns="44379">
            <a:prstTxWarp prst="textNoShape">
              <a:avLst/>
            </a:prstTxWarp>
            <a:spAutoFit/>
          </a:bodyPr>
          <a:lstStyle/>
          <a:p>
            <a:pPr defTabSz="912813"/>
            <a:r>
              <a:rPr lang="en-US" dirty="0"/>
              <a:t>To get the instrument boresight direction (</a:t>
            </a:r>
            <a:r>
              <a:rPr lang="en-US" sz="1400" dirty="0">
                <a:solidFill>
                  <a:srgbClr val="063DE8"/>
                </a:solidFill>
                <a:latin typeface="Courier New" charset="0"/>
              </a:rPr>
              <a:t>INSITE</a:t>
            </a:r>
            <a:r>
              <a:rPr lang="en-US" dirty="0"/>
              <a:t>) and the name of the </a:t>
            </a:r>
          </a:p>
          <a:p>
            <a:pPr defTabSz="912813"/>
            <a:r>
              <a:rPr lang="en-US" dirty="0"/>
              <a:t> instrument frame (</a:t>
            </a:r>
            <a:r>
              <a:rPr lang="en-US" sz="1400" dirty="0">
                <a:solidFill>
                  <a:srgbClr val="063DE8"/>
                </a:solidFill>
                <a:latin typeface="Courier New" charset="0"/>
              </a:rPr>
              <a:t>IFRAME</a:t>
            </a:r>
            <a:r>
              <a:rPr lang="en-US" dirty="0"/>
              <a:t>) in which it is defined:</a:t>
            </a:r>
          </a:p>
          <a:p>
            <a:pPr defTabSz="912813"/>
            <a:endParaRPr lang="en-US" dirty="0"/>
          </a:p>
          <a:p>
            <a:pPr defTabSz="912813"/>
            <a:r>
              <a:rPr lang="en-US" dirty="0"/>
              <a:t>       </a:t>
            </a:r>
            <a:r>
              <a:rPr lang="en-US" sz="1400" dirty="0">
                <a:latin typeface="Courier New" charset="0"/>
              </a:rPr>
              <a:t>CALL</a:t>
            </a:r>
            <a:r>
              <a:rPr lang="en-US" dirty="0"/>
              <a:t> </a:t>
            </a:r>
            <a:r>
              <a:rPr lang="en-US" sz="1400" dirty="0">
                <a:latin typeface="Courier New" charset="0"/>
              </a:rPr>
              <a:t>GETFVN (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</a:rPr>
              <a:t>INSTNM</a:t>
            </a:r>
            <a:r>
              <a:rPr lang="en-US" sz="1400" dirty="0">
                <a:latin typeface="Courier New" charset="0"/>
              </a:rPr>
              <a:t>, ROOM, </a:t>
            </a:r>
            <a:r>
              <a:rPr lang="en-US" sz="1400" dirty="0">
                <a:solidFill>
                  <a:srgbClr val="063DE8"/>
                </a:solidFill>
                <a:latin typeface="Courier New" charset="0"/>
              </a:rPr>
              <a:t>SHAPE</a:t>
            </a:r>
            <a:r>
              <a:rPr lang="en-US" sz="1400" dirty="0">
                <a:latin typeface="Courier New" charset="0"/>
              </a:rPr>
              <a:t>,  </a:t>
            </a:r>
            <a:r>
              <a:rPr lang="en-US" sz="1400" dirty="0">
                <a:solidFill>
                  <a:srgbClr val="063DE8"/>
                </a:solidFill>
                <a:latin typeface="Courier New" charset="0"/>
              </a:rPr>
              <a:t>IFRAME</a:t>
            </a:r>
            <a:r>
              <a:rPr lang="en-US" sz="1400" dirty="0">
                <a:latin typeface="Courier New" charset="0"/>
              </a:rPr>
              <a:t>,  </a:t>
            </a:r>
          </a:p>
          <a:p>
            <a:pPr defTabSz="912813"/>
            <a:r>
              <a:rPr lang="en-US" sz="1400" dirty="0">
                <a:latin typeface="Courier New" charset="0"/>
              </a:rPr>
              <a:t>   .              </a:t>
            </a:r>
            <a:r>
              <a:rPr lang="en-US" sz="1400" dirty="0">
                <a:solidFill>
                  <a:srgbClr val="063DE8"/>
                </a:solidFill>
                <a:latin typeface="Courier New" charset="0"/>
              </a:rPr>
              <a:t>INSITE</a:t>
            </a:r>
            <a:r>
              <a:rPr lang="en-US" sz="1400" dirty="0">
                <a:latin typeface="Courier New" charset="0"/>
              </a:rPr>
              <a:t>, </a:t>
            </a:r>
            <a:r>
              <a:rPr lang="en-US" sz="1400" dirty="0">
                <a:solidFill>
                  <a:srgbClr val="063DE8"/>
                </a:solidFill>
                <a:latin typeface="Courier New" charset="0"/>
              </a:rPr>
              <a:t>N</a:t>
            </a:r>
            <a:r>
              <a:rPr lang="en-US" sz="1400" dirty="0">
                <a:latin typeface="Courier New" charset="0"/>
              </a:rPr>
              <a:t>,    </a:t>
            </a:r>
            <a:r>
              <a:rPr lang="en-US" sz="1400" dirty="0">
                <a:solidFill>
                  <a:srgbClr val="063DE8"/>
                </a:solidFill>
                <a:latin typeface="Courier New" charset="0"/>
              </a:rPr>
              <a:t>BUNDRY</a:t>
            </a:r>
            <a:r>
              <a:rPr lang="en-US" sz="1400" dirty="0">
                <a:latin typeface="Courier New" charset="0"/>
              </a:rPr>
              <a:t>          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5" grpId="0"/>
      <p:bldP spid="24587" grpId="0"/>
      <p:bldP spid="2458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12813"/>
            <a:r>
              <a:rPr lang="en-US"/>
              <a:t>Writing a FORTRAN-based program</a:t>
            </a:r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defTabSz="912813"/>
            <a:fld id="{25A38F03-5ACC-2F4D-959C-CE097C9CAF00}" type="slidenum">
              <a:rPr lang="en-US" smtClean="0"/>
              <a:pPr defTabSz="912813"/>
              <a:t>14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>
          <a:xfrm>
            <a:off x="2797175" y="381000"/>
            <a:ext cx="5094288" cy="474663"/>
          </a:xfrm>
        </p:spPr>
        <p:txBody>
          <a:bodyPr/>
          <a:lstStyle/>
          <a:p>
            <a:r>
              <a:rPr lang="en-US"/>
              <a:t>Getting Inputs:  Summary</a:t>
            </a:r>
          </a:p>
        </p:txBody>
      </p:sp>
      <p:sp>
        <p:nvSpPr>
          <p:cNvPr id="61454" name="Rectangle 14"/>
          <p:cNvSpPr>
            <a:spLocks noChangeArrowheads="1"/>
          </p:cNvSpPr>
          <p:nvPr/>
        </p:nvSpPr>
        <p:spPr bwMode="auto">
          <a:xfrm>
            <a:off x="615950" y="1277938"/>
            <a:ext cx="8029575" cy="165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343" tIns="44379" rIns="90343" bIns="44379">
            <a:prstTxWarp prst="textNoShape">
              <a:avLst/>
            </a:prstTxWarp>
          </a:bodyPr>
          <a:lstStyle/>
          <a:p>
            <a:pPr marL="285750" indent="-285750" defTabSz="912813"/>
            <a:r>
              <a:rPr lang="en-US" sz="1400">
                <a:latin typeface="Courier New" charset="0"/>
              </a:rPr>
              <a:t>C     Prompt for the user-supplied inputs for our program.</a:t>
            </a:r>
          </a:p>
          <a:p>
            <a:pPr marL="285750" indent="-285750" defTabSz="912813">
              <a:lnSpc>
                <a:spcPct val="90000"/>
              </a:lnSpc>
            </a:pPr>
            <a:r>
              <a:rPr lang="en-US" sz="1400">
                <a:latin typeface="Courier New" charset="0"/>
              </a:rPr>
              <a:t>      CALL PROMPT ( 'Enter setup file name &gt; ', </a:t>
            </a:r>
            <a:r>
              <a:rPr lang="en-US" sz="1400">
                <a:solidFill>
                  <a:schemeClr val="accent1"/>
                </a:solidFill>
                <a:latin typeface="Courier New" charset="0"/>
              </a:rPr>
              <a:t>SETUPF</a:t>
            </a:r>
            <a:r>
              <a:rPr lang="en-US" sz="1400">
                <a:latin typeface="Courier New" charset="0"/>
              </a:rPr>
              <a:t> )</a:t>
            </a:r>
          </a:p>
          <a:p>
            <a:pPr marL="285750" indent="-285750" defTabSz="912813">
              <a:lnSpc>
                <a:spcPct val="90000"/>
              </a:lnSpc>
            </a:pPr>
            <a:r>
              <a:rPr lang="en-US" sz="1400">
                <a:latin typeface="Courier New" charset="0"/>
              </a:rPr>
              <a:t>      CALL FURNSH ( </a:t>
            </a:r>
            <a:r>
              <a:rPr lang="en-US" sz="1400">
                <a:solidFill>
                  <a:schemeClr val="accent1"/>
                </a:solidFill>
                <a:latin typeface="Courier New" charset="0"/>
              </a:rPr>
              <a:t>SETUPF</a:t>
            </a:r>
            <a:r>
              <a:rPr lang="en-US" sz="1400">
                <a:latin typeface="Courier New" charset="0"/>
              </a:rPr>
              <a:t> )</a:t>
            </a:r>
          </a:p>
          <a:p>
            <a:pPr marL="285750" indent="-285750" defTabSz="912813"/>
            <a:r>
              <a:rPr lang="en-US" sz="1400">
                <a:latin typeface="Courier New" charset="0"/>
              </a:rPr>
              <a:t>      CALL PROMPT( 'Enter satellite name  &gt; ', </a:t>
            </a:r>
            <a:r>
              <a:rPr lang="en-US" sz="1400">
                <a:solidFill>
                  <a:schemeClr val="accent1"/>
                </a:solidFill>
                <a:latin typeface="Courier New" charset="0"/>
              </a:rPr>
              <a:t>SATNM</a:t>
            </a:r>
            <a:r>
              <a:rPr lang="en-US" sz="1400">
                <a:latin typeface="Courier New" charset="0"/>
              </a:rPr>
              <a:t>  )</a:t>
            </a:r>
          </a:p>
          <a:p>
            <a:pPr marL="285750" indent="-285750" defTabSz="912813"/>
            <a:r>
              <a:rPr lang="en-US" sz="1400">
                <a:latin typeface="Courier New" charset="0"/>
              </a:rPr>
              <a:t>      CALL PROMPT( 'Enter satellite frame &gt; ', </a:t>
            </a:r>
            <a:r>
              <a:rPr lang="en-US" sz="1400">
                <a:solidFill>
                  <a:schemeClr val="accent1"/>
                </a:solidFill>
                <a:latin typeface="Courier New" charset="0"/>
              </a:rPr>
              <a:t>FIXREF</a:t>
            </a:r>
            <a:r>
              <a:rPr lang="en-US" sz="1400">
                <a:latin typeface="Courier New" charset="0"/>
              </a:rPr>
              <a:t> )</a:t>
            </a:r>
          </a:p>
          <a:p>
            <a:pPr marL="285750" indent="-285750" defTabSz="912813"/>
            <a:r>
              <a:rPr lang="en-US" sz="1400">
                <a:latin typeface="Courier New" charset="0"/>
              </a:rPr>
              <a:t>      CALL PROMPT( 'Enter spacecraft name &gt; ', </a:t>
            </a:r>
            <a:r>
              <a:rPr lang="en-US" sz="1400">
                <a:solidFill>
                  <a:schemeClr val="accent1"/>
                </a:solidFill>
                <a:latin typeface="Courier New" charset="0"/>
              </a:rPr>
              <a:t>SCNM</a:t>
            </a:r>
            <a:r>
              <a:rPr lang="en-US" sz="1400">
                <a:latin typeface="Courier New" charset="0"/>
              </a:rPr>
              <a:t>   )</a:t>
            </a:r>
          </a:p>
          <a:p>
            <a:pPr marL="285750" indent="-285750" defTabSz="912813"/>
            <a:r>
              <a:rPr lang="en-US" sz="1400">
                <a:latin typeface="Courier New" charset="0"/>
              </a:rPr>
              <a:t>      CALL PROMPT( 'Enter instrument name &gt; ', </a:t>
            </a:r>
            <a:r>
              <a:rPr lang="en-US" sz="1400">
                <a:solidFill>
                  <a:schemeClr val="accent1"/>
                </a:solidFill>
                <a:latin typeface="Courier New" charset="0"/>
              </a:rPr>
              <a:t>INSTNM</a:t>
            </a:r>
            <a:r>
              <a:rPr lang="en-US" sz="1400">
                <a:latin typeface="Courier New" charset="0"/>
              </a:rPr>
              <a:t> )</a:t>
            </a:r>
          </a:p>
          <a:p>
            <a:pPr marL="285750" indent="-285750" defTabSz="912813"/>
            <a:r>
              <a:rPr lang="en-US" sz="1400">
                <a:latin typeface="Courier New" charset="0"/>
              </a:rPr>
              <a:t>      CALL PROMPT( 'Enter time            &gt; ', </a:t>
            </a:r>
            <a:r>
              <a:rPr lang="en-US" sz="1400">
                <a:solidFill>
                  <a:schemeClr val="accent1"/>
                </a:solidFill>
                <a:latin typeface="Courier New" charset="0"/>
              </a:rPr>
              <a:t>TIME</a:t>
            </a:r>
            <a:r>
              <a:rPr lang="en-US" sz="1400">
                <a:latin typeface="Courier New" charset="0"/>
              </a:rPr>
              <a:t>   )</a:t>
            </a:r>
          </a:p>
          <a:p>
            <a:pPr marL="285750" indent="-285750" defTabSz="912813"/>
            <a:r>
              <a:rPr lang="en-US" sz="1400">
                <a:latin typeface="Courier New" charset="0"/>
              </a:rPr>
              <a:t> </a:t>
            </a:r>
          </a:p>
        </p:txBody>
      </p:sp>
      <p:sp>
        <p:nvSpPr>
          <p:cNvPr id="61455" name="Rectangle 15"/>
          <p:cNvSpPr>
            <a:spLocks noChangeArrowheads="1"/>
          </p:cNvSpPr>
          <p:nvPr/>
        </p:nvSpPr>
        <p:spPr bwMode="auto">
          <a:xfrm>
            <a:off x="609600" y="3124200"/>
            <a:ext cx="80295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343" tIns="44379" rIns="90343" bIns="44379">
            <a:prstTxWarp prst="textNoShape">
              <a:avLst/>
            </a:prstTxWarp>
          </a:bodyPr>
          <a:lstStyle/>
          <a:p>
            <a:pPr marL="285750" indent="-285750" defTabSz="912813"/>
            <a:r>
              <a:rPr lang="en-US" sz="1400" dirty="0">
                <a:latin typeface="Courier New" charset="0"/>
              </a:rPr>
              <a:t>C     Get the epoch corresponding to the input time: </a:t>
            </a:r>
          </a:p>
          <a:p>
            <a:pPr marL="285750" indent="-285750" defTabSz="912813"/>
            <a:r>
              <a:rPr lang="en-US" sz="1400" dirty="0">
                <a:latin typeface="Courier New" charset="0"/>
              </a:rPr>
              <a:t>      CALL STR2ET (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</a:rPr>
              <a:t>TIME</a:t>
            </a:r>
            <a:r>
              <a:rPr lang="en-US" sz="1400" dirty="0">
                <a:latin typeface="Courier New" charset="0"/>
              </a:rPr>
              <a:t>, </a:t>
            </a:r>
            <a:r>
              <a:rPr lang="en-US" sz="1400" dirty="0">
                <a:solidFill>
                  <a:srgbClr val="063DE8"/>
                </a:solidFill>
                <a:latin typeface="Courier New" charset="0"/>
              </a:rPr>
              <a:t>ET </a:t>
            </a:r>
            <a:r>
              <a:rPr lang="en-US" sz="1400" dirty="0">
                <a:latin typeface="Courier New" charset="0"/>
              </a:rPr>
              <a:t>)</a:t>
            </a:r>
          </a:p>
        </p:txBody>
      </p:sp>
      <p:sp>
        <p:nvSpPr>
          <p:cNvPr id="61456" name="Rectangle 16"/>
          <p:cNvSpPr>
            <a:spLocks noChangeArrowheads="1"/>
          </p:cNvSpPr>
          <p:nvPr/>
        </p:nvSpPr>
        <p:spPr bwMode="auto">
          <a:xfrm>
            <a:off x="609600" y="3662363"/>
            <a:ext cx="8029575" cy="574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343" tIns="44379" rIns="90343" bIns="44379">
            <a:prstTxWarp prst="textNoShape">
              <a:avLst/>
            </a:prstTxWarp>
          </a:bodyPr>
          <a:lstStyle/>
          <a:p>
            <a:pPr marL="285750" indent="-285750" defTabSz="912813"/>
            <a:r>
              <a:rPr lang="en-US" sz="1400" dirty="0">
                <a:latin typeface="Courier New" charset="0"/>
              </a:rPr>
              <a:t>C     Get the radii of the satellite. </a:t>
            </a:r>
          </a:p>
          <a:p>
            <a:pPr marL="285750" indent="-285750" defTabSz="912813"/>
            <a:r>
              <a:rPr lang="en-US" sz="1400" dirty="0">
                <a:latin typeface="Courier New" charset="0"/>
              </a:rPr>
              <a:t>      CALL BODVRD ( SATNM, 'RADII', 3, I, </a:t>
            </a:r>
            <a:r>
              <a:rPr lang="en-US" sz="1400" dirty="0">
                <a:solidFill>
                  <a:srgbClr val="063DE8"/>
                </a:solidFill>
                <a:latin typeface="Courier New" charset="0"/>
              </a:rPr>
              <a:t>RADII</a:t>
            </a:r>
            <a:r>
              <a:rPr lang="en-US" sz="1400" dirty="0">
                <a:latin typeface="Courier New" charset="0"/>
              </a:rPr>
              <a:t> )</a:t>
            </a:r>
          </a:p>
        </p:txBody>
      </p:sp>
      <p:sp>
        <p:nvSpPr>
          <p:cNvPr id="61457" name="Rectangle 17"/>
          <p:cNvSpPr>
            <a:spLocks noChangeArrowheads="1"/>
          </p:cNvSpPr>
          <p:nvPr/>
        </p:nvSpPr>
        <p:spPr bwMode="auto">
          <a:xfrm>
            <a:off x="606425" y="4198938"/>
            <a:ext cx="8029575" cy="2457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343" tIns="44379" rIns="90343" bIns="44379">
            <a:prstTxWarp prst="textNoShape">
              <a:avLst/>
            </a:prstTxWarp>
          </a:bodyPr>
          <a:lstStyle/>
          <a:p>
            <a:pPr marL="285750" indent="-285750" defTabSz="912813"/>
            <a:r>
              <a:rPr lang="en-US" sz="1400" dirty="0">
                <a:latin typeface="Courier New" charset="0"/>
              </a:rPr>
              <a:t>C     Get the instrument boresight and frame name.</a:t>
            </a:r>
          </a:p>
          <a:p>
            <a:pPr marL="285750" indent="-285750" defTabSz="912813"/>
            <a:r>
              <a:rPr lang="en-US" sz="1400" dirty="0">
                <a:latin typeface="Courier New" charset="0"/>
              </a:rPr>
              <a:t>      CALL GETFVN (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</a:rPr>
              <a:t>INSTNM</a:t>
            </a:r>
            <a:r>
              <a:rPr lang="en-US" sz="1400" dirty="0">
                <a:latin typeface="Courier New" charset="0"/>
              </a:rPr>
              <a:t>, ROOM, </a:t>
            </a:r>
            <a:r>
              <a:rPr lang="en-US" sz="1400" dirty="0">
                <a:solidFill>
                  <a:srgbClr val="063DE8"/>
                </a:solidFill>
                <a:latin typeface="Courier New" charset="0"/>
              </a:rPr>
              <a:t>SHAPE</a:t>
            </a:r>
            <a:r>
              <a:rPr lang="en-US" sz="1400" dirty="0">
                <a:latin typeface="Courier New" charset="0"/>
              </a:rPr>
              <a:t>,  </a:t>
            </a:r>
            <a:r>
              <a:rPr lang="en-US" sz="1400" dirty="0">
                <a:solidFill>
                  <a:srgbClr val="063DE8"/>
                </a:solidFill>
                <a:latin typeface="Courier New" charset="0"/>
              </a:rPr>
              <a:t>IFRAME</a:t>
            </a:r>
            <a:r>
              <a:rPr lang="en-US" sz="1400" dirty="0">
                <a:latin typeface="Courier New" charset="0"/>
              </a:rPr>
              <a:t>,  </a:t>
            </a:r>
          </a:p>
          <a:p>
            <a:pPr marL="285750" indent="-285750" defTabSz="912813">
              <a:lnSpc>
                <a:spcPct val="90000"/>
              </a:lnSpc>
            </a:pPr>
            <a:r>
              <a:rPr lang="en-US" sz="1400" dirty="0">
                <a:latin typeface="Courier New" charset="0"/>
              </a:rPr>
              <a:t>     .              </a:t>
            </a:r>
            <a:r>
              <a:rPr lang="en-US" sz="1400" dirty="0">
                <a:solidFill>
                  <a:srgbClr val="063DE8"/>
                </a:solidFill>
                <a:latin typeface="Courier New" charset="0"/>
              </a:rPr>
              <a:t>INSITE</a:t>
            </a:r>
            <a:r>
              <a:rPr lang="en-US" sz="1400" dirty="0">
                <a:latin typeface="Courier New" charset="0"/>
              </a:rPr>
              <a:t>, </a:t>
            </a:r>
            <a:r>
              <a:rPr lang="en-US" sz="1400" dirty="0">
                <a:solidFill>
                  <a:srgbClr val="063DE8"/>
                </a:solidFill>
                <a:latin typeface="Courier New" charset="0"/>
              </a:rPr>
              <a:t>N</a:t>
            </a:r>
            <a:r>
              <a:rPr lang="en-US" sz="1400" dirty="0">
                <a:latin typeface="Courier New" charset="0"/>
              </a:rPr>
              <a:t>,   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</a:rPr>
              <a:t>BUNDRY</a:t>
            </a:r>
            <a:r>
              <a:rPr lang="en-US" sz="1400" dirty="0">
                <a:latin typeface="Courier New" charset="0"/>
              </a:rPr>
              <a:t>          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1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1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1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4" grpId="0"/>
      <p:bldP spid="61455" grpId="0"/>
      <p:bldP spid="61456" grpId="0"/>
      <p:bldP spid="6145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12813"/>
            <a:r>
              <a:rPr lang="en-US"/>
              <a:t>Writing a FORTRAN-based program</a:t>
            </a:r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defTabSz="912813"/>
            <a:fld id="{76398C76-CFD1-6146-970F-CA92F8C71C3E}" type="slidenum">
              <a:rPr lang="en-US" smtClean="0"/>
              <a:pPr defTabSz="912813"/>
              <a:t>15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>
          <a:xfrm>
            <a:off x="3770313" y="381000"/>
            <a:ext cx="3154362" cy="474663"/>
          </a:xfrm>
        </p:spPr>
        <p:txBody>
          <a:bodyPr/>
          <a:lstStyle/>
          <a:p>
            <a:r>
              <a:rPr lang="en-US"/>
              <a:t>Display Results</a:t>
            </a:r>
          </a:p>
        </p:txBody>
      </p:sp>
      <p:sp>
        <p:nvSpPr>
          <p:cNvPr id="161796" name="Rectangle 4"/>
          <p:cNvSpPr>
            <a:spLocks noChangeArrowheads="1"/>
          </p:cNvSpPr>
          <p:nvPr/>
        </p:nvSpPr>
        <p:spPr bwMode="auto">
          <a:xfrm>
            <a:off x="693738" y="1298575"/>
            <a:ext cx="8218487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>
                <a:latin typeface="Courier New" charset="0"/>
              </a:rPr>
              <a:t>C        Display results.  Convert angles from radians to degrees 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>
                <a:latin typeface="Courier New" charset="0"/>
              </a:rPr>
              <a:t>C        for output. </a:t>
            </a:r>
          </a:p>
        </p:txBody>
      </p:sp>
      <p:sp>
        <p:nvSpPr>
          <p:cNvPr id="161797" name="Rectangle 5"/>
          <p:cNvSpPr>
            <a:spLocks noChangeArrowheads="1"/>
          </p:cNvSpPr>
          <p:nvPr/>
        </p:nvSpPr>
        <p:spPr bwMode="auto">
          <a:xfrm>
            <a:off x="693738" y="1738313"/>
            <a:ext cx="8102600" cy="4456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>
                <a:latin typeface="Courier New" charset="0"/>
              </a:rPr>
              <a:t>         WRITE ( *, '(1X,A,F12.6)' )</a:t>
            </a:r>
          </a:p>
          <a:p>
            <a:r>
              <a:rPr lang="en-US" sz="1400">
                <a:latin typeface="Courier New" charset="0"/>
              </a:rPr>
              <a:t>     .   'Intercept planetocentric longitude      (deg):  ',  DPR()*PCLON</a:t>
            </a:r>
          </a:p>
          <a:p>
            <a:r>
              <a:rPr lang="en-US" sz="1400">
                <a:latin typeface="Courier New" charset="0"/>
              </a:rPr>
              <a:t>         WRITE ( *, '(1X,A,F12.6)' )</a:t>
            </a:r>
          </a:p>
          <a:p>
            <a:r>
              <a:rPr lang="en-US" sz="1400">
                <a:latin typeface="Courier New" charset="0"/>
              </a:rPr>
              <a:t>     .   'Intercept planetocentric latitude       (deg):  ',  DPR()*PCLAT</a:t>
            </a:r>
          </a:p>
          <a:p>
            <a:r>
              <a:rPr lang="en-US" sz="1400">
                <a:latin typeface="Courier New" charset="0"/>
              </a:rPr>
              <a:t>         WRITE ( *, '(1X,A,F12.6)' )</a:t>
            </a:r>
          </a:p>
          <a:p>
            <a:r>
              <a:rPr lang="en-US" sz="1400">
                <a:latin typeface="Courier New" charset="0"/>
              </a:rPr>
              <a:t>     .   'Intercept planetodetic longitude        (deg):  ',  DPR()*PDLON</a:t>
            </a:r>
          </a:p>
          <a:p>
            <a:r>
              <a:rPr lang="en-US" sz="1400">
                <a:latin typeface="Courier New" charset="0"/>
              </a:rPr>
              <a:t>         WRITE ( *, '(1X,A,F12.6)' )</a:t>
            </a:r>
          </a:p>
          <a:p>
            <a:r>
              <a:rPr lang="en-US" sz="1400">
                <a:latin typeface="Courier New" charset="0"/>
              </a:rPr>
              <a:t>     .   'Intercept planetodetic latitude         (deg):  ',  DPR()*PDLAT</a:t>
            </a:r>
          </a:p>
          <a:p>
            <a:r>
              <a:rPr lang="en-US" sz="1400">
                <a:latin typeface="Courier New" charset="0"/>
              </a:rPr>
              <a:t>         WRITE ( *, '(1X,A,F12.6)' )</a:t>
            </a:r>
          </a:p>
          <a:p>
            <a:r>
              <a:rPr lang="en-US" sz="1400">
                <a:latin typeface="Courier New" charset="0"/>
              </a:rPr>
              <a:t>     .   'Range from spacecraft to intercept point (km):  ',  </a:t>
            </a:r>
          </a:p>
          <a:p>
            <a:r>
              <a:rPr lang="en-US" sz="1400">
                <a:latin typeface="Courier New" charset="0"/>
              </a:rPr>
              <a:t>     .   VNORM(SRFVEC)</a:t>
            </a:r>
          </a:p>
          <a:p>
            <a:r>
              <a:rPr lang="en-US" sz="1400">
                <a:latin typeface="Courier New" charset="0"/>
              </a:rPr>
              <a:t>         WRITE ( *, '(1X,A,F12.6)' )</a:t>
            </a:r>
          </a:p>
          <a:p>
            <a:r>
              <a:rPr lang="en-US" sz="1400">
                <a:latin typeface="Courier New" charset="0"/>
              </a:rPr>
              <a:t>     .   'Intercept phase angle                   (deg):  ',  DPR()*PHASE</a:t>
            </a:r>
          </a:p>
          <a:p>
            <a:r>
              <a:rPr lang="en-US" sz="1400">
                <a:latin typeface="Courier New" charset="0"/>
              </a:rPr>
              <a:t>         WRITE ( *, '(1X,A,F12.6)' )</a:t>
            </a:r>
          </a:p>
          <a:p>
            <a:r>
              <a:rPr lang="en-US" sz="1400">
                <a:latin typeface="Courier New" charset="0"/>
              </a:rPr>
              <a:t>     .   'Intercept solar incidence angle         (deg):  ',  DPR()*SOLAR</a:t>
            </a:r>
          </a:p>
          <a:p>
            <a:r>
              <a:rPr lang="en-US" sz="1400">
                <a:latin typeface="Courier New" charset="0"/>
              </a:rPr>
              <a:t>         WRITE ( *, '(1X,A,F12.6)' )</a:t>
            </a:r>
          </a:p>
          <a:p>
            <a:r>
              <a:rPr lang="en-US" sz="1400">
                <a:latin typeface="Courier New" charset="0"/>
              </a:rPr>
              <a:t>     .   'Intercept emission angle                (deg):  ',  </a:t>
            </a:r>
          </a:p>
          <a:p>
            <a:r>
              <a:rPr lang="en-US" sz="1400">
                <a:latin typeface="Courier New" charset="0"/>
              </a:rPr>
              <a:t>     .   DPR()*EMISSN</a:t>
            </a:r>
          </a:p>
          <a:p>
            <a:r>
              <a:rPr lang="en-US" sz="1400" b="0">
                <a:latin typeface="Courier New" charset="0"/>
              </a:rPr>
              <a:t>         </a:t>
            </a:r>
          </a:p>
        </p:txBody>
      </p:sp>
      <p:sp>
        <p:nvSpPr>
          <p:cNvPr id="161803" name="Text Box 11"/>
          <p:cNvSpPr txBox="1">
            <a:spLocks noChangeArrowheads="1"/>
          </p:cNvSpPr>
          <p:nvPr/>
        </p:nvSpPr>
        <p:spPr bwMode="auto">
          <a:xfrm>
            <a:off x="1293813" y="5638800"/>
            <a:ext cx="7850187" cy="730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>
                <a:latin typeface="Courier New" charset="0"/>
              </a:rPr>
              <a:t>ELSE 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>
                <a:latin typeface="Courier New" charset="0"/>
              </a:rPr>
              <a:t>   WRITE (*,*) 'No intercept point found at '// TIME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>
                <a:latin typeface="Courier New" charset="0"/>
              </a:rPr>
              <a:t>END IF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1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1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61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6" grpId="0"/>
      <p:bldP spid="161797" grpId="0"/>
      <p:bldP spid="16180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12813"/>
            <a:r>
              <a:rPr lang="en-US"/>
              <a:t>Writing a FORTRAN-based program</a:t>
            </a:r>
          </a:p>
        </p:txBody>
      </p:sp>
      <p:sp>
        <p:nvSpPr>
          <p:cNvPr id="4608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defTabSz="912813"/>
            <a:fld id="{722F5A57-BDE5-5544-B9A8-053139D5B2BB}" type="slidenum">
              <a:rPr lang="en-US" smtClean="0"/>
              <a:pPr defTabSz="912813"/>
              <a:t>16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0563" y="1984375"/>
            <a:ext cx="7762875" cy="1444625"/>
          </a:xfrm>
        </p:spPr>
        <p:txBody>
          <a:bodyPr/>
          <a:lstStyle/>
          <a:p>
            <a:pPr>
              <a:buFontTx/>
              <a:buNone/>
            </a:pPr>
            <a:r>
              <a:rPr lang="en-US" sz="1600"/>
              <a:t>To finish up the program we need to declare the variables we've used.</a:t>
            </a:r>
          </a:p>
          <a:p>
            <a:pPr>
              <a:buFontTx/>
              <a:buNone/>
            </a:pPr>
            <a:endParaRPr lang="en-US" sz="1600"/>
          </a:p>
          <a:p>
            <a:r>
              <a:rPr lang="en-US" sz="1600"/>
              <a:t>We'll highlight techniques used by NAIF programmers </a:t>
            </a:r>
          </a:p>
          <a:p>
            <a:r>
              <a:rPr lang="en-US" sz="1600"/>
              <a:t>Add remaining Fortran code required to make a syntactically valid program</a:t>
            </a:r>
          </a:p>
        </p:txBody>
      </p:sp>
      <p:sp>
        <p:nvSpPr>
          <p:cNvPr id="46085" name="Rectangle 4"/>
          <p:cNvSpPr>
            <a:spLocks noGrp="1" noChangeArrowheads="1"/>
          </p:cNvSpPr>
          <p:nvPr>
            <p:ph type="title"/>
          </p:nvPr>
        </p:nvSpPr>
        <p:spPr>
          <a:xfrm>
            <a:off x="3106738" y="381000"/>
            <a:ext cx="4481512" cy="474663"/>
          </a:xfrm>
        </p:spPr>
        <p:txBody>
          <a:bodyPr/>
          <a:lstStyle/>
          <a:p>
            <a:r>
              <a:rPr lang="en-US"/>
              <a:t>Complete the Program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12813"/>
            <a:r>
              <a:rPr lang="en-US"/>
              <a:t>Writing a FORTRAN-based program</a:t>
            </a:r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defTabSz="912813"/>
            <a:fld id="{54A16FC0-764F-A24A-A7A0-FA86CAD2CAFD}" type="slidenum">
              <a:rPr lang="en-US" smtClean="0"/>
              <a:pPr defTabSz="912813"/>
              <a:t>17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>
          <a:xfrm>
            <a:off x="2757488" y="381000"/>
            <a:ext cx="5178425" cy="474663"/>
          </a:xfrm>
        </p:spPr>
        <p:txBody>
          <a:bodyPr/>
          <a:lstStyle/>
          <a:p>
            <a:r>
              <a:rPr lang="en-US"/>
              <a:t>Complete Source Code - 1</a:t>
            </a:r>
          </a:p>
        </p:txBody>
      </p:sp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4708525" y="1355725"/>
            <a:ext cx="4435475" cy="3708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>
                <a:latin typeface="Courier New" charset="0"/>
              </a:rPr>
              <a:t>   DOUBLE PRECISION    EMISSN</a:t>
            </a:r>
          </a:p>
          <a:p>
            <a:r>
              <a:rPr lang="en-US" sz="1400">
                <a:latin typeface="Courier New" charset="0"/>
              </a:rPr>
              <a:t>   DOUBLE PRECISION    ET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>
                <a:latin typeface="Courier New" charset="0"/>
              </a:rPr>
              <a:t>   DOUBLE PRECISION    F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>
                <a:latin typeface="Courier New" charset="0"/>
              </a:rPr>
              <a:t>   DOUBLE PRECISION    INSITE(3)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>
                <a:latin typeface="Courier New" charset="0"/>
              </a:rPr>
              <a:t>   DOUBLE PRECISION    SRFVEC(3)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>
                <a:latin typeface="Courier New" charset="0"/>
              </a:rPr>
              <a:t>   DOUBLE PRECISION    PCLAT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>
                <a:latin typeface="Courier New" charset="0"/>
              </a:rPr>
              <a:t>   DOUBLE PRECISION    PCLON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>
                <a:latin typeface="Courier New" charset="0"/>
              </a:rPr>
              <a:t>   DOUBLE PRECISION    PDLAT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>
                <a:latin typeface="Courier New" charset="0"/>
              </a:rPr>
              <a:t>   DOUBLE PRECISION    PDLON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>
                <a:latin typeface="Courier New" charset="0"/>
              </a:rPr>
              <a:t>   DOUBLE PRECISION    PHASE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>
                <a:latin typeface="Courier New" charset="0"/>
              </a:rPr>
              <a:t>   DOUBLE PRECISION    POINT (3)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>
                <a:latin typeface="Courier New" charset="0"/>
              </a:rPr>
              <a:t>   DOUBLE PRECISION    R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>
                <a:latin typeface="Courier New" charset="0"/>
              </a:rPr>
              <a:t>   DOUBLE PRECISION    RADII (3)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>
                <a:latin typeface="Courier New" charset="0"/>
              </a:rPr>
              <a:t>   DOUBLE PRECISION    RE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>
                <a:latin typeface="Courier New" charset="0"/>
              </a:rPr>
              <a:t>   DOUBLE PRECISION    RP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>
                <a:latin typeface="Courier New" charset="0"/>
              </a:rPr>
              <a:t>   DOUBLE PRECISION    SOLAR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>
                <a:latin typeface="Courier New" charset="0"/>
              </a:rPr>
              <a:t>   DOUBLE PRECISION    TRGEPC</a:t>
            </a:r>
          </a:p>
        </p:txBody>
      </p:sp>
      <p:sp>
        <p:nvSpPr>
          <p:cNvPr id="110599" name="Rectangle 7"/>
          <p:cNvSpPr>
            <a:spLocks noChangeArrowheads="1"/>
          </p:cNvSpPr>
          <p:nvPr/>
        </p:nvSpPr>
        <p:spPr bwMode="auto">
          <a:xfrm>
            <a:off x="4956175" y="5907088"/>
            <a:ext cx="2957513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endParaRPr lang="en-US" sz="1400">
              <a:latin typeface="Courier New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>
                <a:latin typeface="Courier New" charset="0"/>
              </a:rPr>
              <a:t> LOGICAL             FOUND</a:t>
            </a:r>
          </a:p>
        </p:txBody>
      </p:sp>
      <p:sp>
        <p:nvSpPr>
          <p:cNvPr id="110600" name="Rectangle 8"/>
          <p:cNvSpPr>
            <a:spLocks noChangeArrowheads="1"/>
          </p:cNvSpPr>
          <p:nvPr/>
        </p:nvSpPr>
        <p:spPr bwMode="auto">
          <a:xfrm>
            <a:off x="231775" y="2403475"/>
            <a:ext cx="5607050" cy="1581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>
                <a:latin typeface="Courier New" charset="0"/>
              </a:rPr>
              <a:t>      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>
                <a:latin typeface="Courier New" charset="0"/>
              </a:rPr>
              <a:t>      INTEGER             FILESZ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>
                <a:latin typeface="Courier New" charset="0"/>
              </a:rPr>
              <a:t>      PARAMETER         ( FILESZ =    255 )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>
                <a:latin typeface="Courier New" charset="0"/>
              </a:rPr>
              <a:t>      INTEGER             WORDSZ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>
                <a:latin typeface="Courier New" charset="0"/>
              </a:rPr>
              <a:t>      PARAMETER         ( WORDSZ =     40 )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>
                <a:latin typeface="Courier New" charset="0"/>
              </a:rPr>
              <a:t>      INTEGER             ROOM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>
                <a:latin typeface="Courier New" charset="0"/>
              </a:rPr>
              <a:t>      PARAMETER         ( ROOM   =     10 )</a:t>
            </a:r>
          </a:p>
        </p:txBody>
      </p:sp>
      <p:sp>
        <p:nvSpPr>
          <p:cNvPr id="110601" name="Rectangle 9"/>
          <p:cNvSpPr>
            <a:spLocks noChangeArrowheads="1"/>
          </p:cNvSpPr>
          <p:nvPr/>
        </p:nvSpPr>
        <p:spPr bwMode="auto">
          <a:xfrm>
            <a:off x="269875" y="1260475"/>
            <a:ext cx="2424113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>
                <a:latin typeface="Courier New" charset="0"/>
              </a:rPr>
              <a:t>      PROGRAM PROG26 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>
                <a:latin typeface="Courier New" charset="0"/>
              </a:rPr>
              <a:t>      IMPLICIT NONE</a:t>
            </a:r>
          </a:p>
        </p:txBody>
      </p:sp>
      <p:sp>
        <p:nvSpPr>
          <p:cNvPr id="110602" name="Rectangle 10"/>
          <p:cNvSpPr>
            <a:spLocks noChangeArrowheads="1"/>
          </p:cNvSpPr>
          <p:nvPr/>
        </p:nvSpPr>
        <p:spPr bwMode="auto">
          <a:xfrm>
            <a:off x="4725988" y="5348288"/>
            <a:ext cx="3802062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 dirty="0">
                <a:latin typeface="Courier New" charset="0"/>
              </a:rPr>
              <a:t>   INTEGER             I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 dirty="0">
                <a:latin typeface="Courier New" charset="0"/>
              </a:rPr>
              <a:t>   INTEGER             N</a:t>
            </a:r>
          </a:p>
        </p:txBody>
      </p:sp>
      <p:sp>
        <p:nvSpPr>
          <p:cNvPr id="110603" name="Rectangle 11"/>
          <p:cNvSpPr>
            <a:spLocks noChangeArrowheads="1"/>
          </p:cNvSpPr>
          <p:nvPr/>
        </p:nvSpPr>
        <p:spPr bwMode="auto">
          <a:xfrm>
            <a:off x="231775" y="4038600"/>
            <a:ext cx="4532313" cy="1793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>
                <a:latin typeface="Courier New" charset="0"/>
              </a:rPr>
              <a:t>      CHARACTER*(WORDSZ)  IFRAME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>
                <a:latin typeface="Courier New" charset="0"/>
              </a:rPr>
              <a:t>      CHARACTER*(WORDSZ)  INSTNM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>
                <a:latin typeface="Courier New" charset="0"/>
              </a:rPr>
              <a:t>      CHARACTER*(WORDSZ)  SATNM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>
                <a:latin typeface="Courier New" charset="0"/>
              </a:rPr>
              <a:t>      CHARACTER*(WORDSZ)  FIXREF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>
                <a:latin typeface="Courier New" charset="0"/>
              </a:rPr>
              <a:t>      CHARACTER*(WORDSZ)  SCNM 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>
                <a:latin typeface="Courier New" charset="0"/>
              </a:rPr>
              <a:t>      CHARACTER*(FILESZ)  SETUPF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>
                <a:latin typeface="Courier New" charset="0"/>
              </a:rPr>
              <a:t>      CHARACTER*(WORDSZ)  SHAPE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>
                <a:latin typeface="Courier New" charset="0"/>
              </a:rPr>
              <a:t>      CHARACTER*(WORDSZ)  TIME</a:t>
            </a:r>
          </a:p>
        </p:txBody>
      </p:sp>
      <p:sp>
        <p:nvSpPr>
          <p:cNvPr id="110604" name="Text Box 12"/>
          <p:cNvSpPr txBox="1">
            <a:spLocks noChangeArrowheads="1"/>
          </p:cNvSpPr>
          <p:nvPr/>
        </p:nvSpPr>
        <p:spPr bwMode="auto">
          <a:xfrm>
            <a:off x="558800" y="5907088"/>
            <a:ext cx="4435475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>
                <a:latin typeface="Courier New" charset="0"/>
              </a:rPr>
              <a:t>   DOUBLE PRECISION    ALT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>
                <a:latin typeface="Courier New" charset="0"/>
              </a:rPr>
              <a:t>   DOUBLE PRECISION    BUNDRY(3, ROOM)</a:t>
            </a:r>
          </a:p>
        </p:txBody>
      </p:sp>
      <p:sp>
        <p:nvSpPr>
          <p:cNvPr id="110605" name="Text Box 13"/>
          <p:cNvSpPr txBox="1">
            <a:spLocks noChangeArrowheads="1"/>
          </p:cNvSpPr>
          <p:nvPr/>
        </p:nvSpPr>
        <p:spPr bwMode="auto">
          <a:xfrm>
            <a:off x="577850" y="1816100"/>
            <a:ext cx="4435475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>
                <a:latin typeface="Courier New" charset="0"/>
              </a:rPr>
              <a:t>   DOUBLE PRECISION    DPR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>
                <a:latin typeface="Courier New" charset="0"/>
              </a:rPr>
              <a:t>   DOUBLE PRECISION    VNORM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0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0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0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0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10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10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10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10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6" grpId="0"/>
      <p:bldP spid="110599" grpId="0"/>
      <p:bldP spid="110600" grpId="0"/>
      <p:bldP spid="110601" grpId="0"/>
      <p:bldP spid="110602" grpId="0"/>
      <p:bldP spid="110603" grpId="0"/>
      <p:bldP spid="110604" grpId="0"/>
      <p:bldP spid="11060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12813"/>
            <a:r>
              <a:rPr lang="en-US"/>
              <a:t>Writing a FORTRAN-based program</a:t>
            </a:r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defTabSz="912813"/>
            <a:fld id="{2A6A190F-613D-AA4E-B50C-7588BE1FCCC1}" type="slidenum">
              <a:rPr lang="en-US" smtClean="0"/>
              <a:pPr defTabSz="912813"/>
              <a:t>18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>
          <a:xfrm>
            <a:off x="2752725" y="381000"/>
            <a:ext cx="5184775" cy="474663"/>
          </a:xfrm>
        </p:spPr>
        <p:txBody>
          <a:bodyPr/>
          <a:lstStyle/>
          <a:p>
            <a:r>
              <a:rPr lang="en-US"/>
              <a:t>Complete Source Code - 2</a:t>
            </a:r>
          </a:p>
        </p:txBody>
      </p:sp>
      <p:sp>
        <p:nvSpPr>
          <p:cNvPr id="168971" name="Rectangle 11"/>
          <p:cNvSpPr>
            <a:spLocks noChangeArrowheads="1"/>
          </p:cNvSpPr>
          <p:nvPr/>
        </p:nvSpPr>
        <p:spPr bwMode="auto">
          <a:xfrm>
            <a:off x="304800" y="1295400"/>
            <a:ext cx="8029575" cy="165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343" tIns="44379" rIns="90343" bIns="44379">
            <a:prstTxWarp prst="textNoShape">
              <a:avLst/>
            </a:prstTxWarp>
          </a:bodyPr>
          <a:lstStyle/>
          <a:p>
            <a:pPr marL="285750" indent="-285750" defTabSz="912813"/>
            <a:r>
              <a:rPr lang="en-US" sz="1400" dirty="0">
                <a:latin typeface="Courier New" charset="0"/>
              </a:rPr>
              <a:t>C     Prompt for the user-supplied inputs for our program.</a:t>
            </a:r>
          </a:p>
          <a:p>
            <a:pPr marL="285750" indent="-285750" defTabSz="912813">
              <a:lnSpc>
                <a:spcPct val="90000"/>
              </a:lnSpc>
            </a:pPr>
            <a:r>
              <a:rPr lang="en-US" sz="1400" dirty="0">
                <a:latin typeface="Courier New" charset="0"/>
              </a:rPr>
              <a:t>      CALL PROMPT ( 'Enter setup file name &gt; ',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</a:rPr>
              <a:t>SETUPF</a:t>
            </a:r>
            <a:r>
              <a:rPr lang="en-US" sz="1400" dirty="0">
                <a:latin typeface="Courier New" charset="0"/>
              </a:rPr>
              <a:t> )</a:t>
            </a:r>
          </a:p>
          <a:p>
            <a:pPr marL="285750" indent="-285750" defTabSz="912813">
              <a:lnSpc>
                <a:spcPct val="90000"/>
              </a:lnSpc>
            </a:pPr>
            <a:r>
              <a:rPr lang="en-US" sz="1400" dirty="0">
                <a:latin typeface="Courier New" charset="0"/>
              </a:rPr>
              <a:t>      CALL FURNSH (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</a:rPr>
              <a:t>SETUPF</a:t>
            </a:r>
            <a:r>
              <a:rPr lang="en-US" sz="1400" dirty="0">
                <a:latin typeface="Courier New" charset="0"/>
              </a:rPr>
              <a:t> )</a:t>
            </a:r>
          </a:p>
          <a:p>
            <a:pPr marL="285750" indent="-285750" defTabSz="912813"/>
            <a:r>
              <a:rPr lang="en-US" sz="1400" dirty="0">
                <a:latin typeface="Courier New" charset="0"/>
              </a:rPr>
              <a:t>      CALL PROMPT ( 'Enter satellite name  &gt; ',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</a:rPr>
              <a:t>SATNM</a:t>
            </a:r>
            <a:r>
              <a:rPr lang="en-US" sz="1400" dirty="0">
                <a:latin typeface="Courier New" charset="0"/>
              </a:rPr>
              <a:t>  )</a:t>
            </a:r>
          </a:p>
          <a:p>
            <a:pPr marL="285750" indent="-285750" defTabSz="912813"/>
            <a:r>
              <a:rPr lang="en-US" sz="1400" dirty="0">
                <a:latin typeface="Courier New" charset="0"/>
              </a:rPr>
              <a:t>      CALL PROMPT ( 'Enter satellite frame &gt; ',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</a:rPr>
              <a:t>FIXREF</a:t>
            </a:r>
            <a:r>
              <a:rPr lang="en-US" sz="1400" dirty="0">
                <a:latin typeface="Courier New" charset="0"/>
              </a:rPr>
              <a:t> )</a:t>
            </a:r>
          </a:p>
          <a:p>
            <a:pPr marL="285750" indent="-285750" defTabSz="912813"/>
            <a:r>
              <a:rPr lang="en-US" sz="1400" dirty="0">
                <a:latin typeface="Courier New" charset="0"/>
              </a:rPr>
              <a:t>      CALL PROMPT ( 'Enter spacecraft name &gt; ',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</a:rPr>
              <a:t>SCNM</a:t>
            </a:r>
            <a:r>
              <a:rPr lang="en-US" sz="1400" dirty="0">
                <a:latin typeface="Courier New" charset="0"/>
              </a:rPr>
              <a:t>   )</a:t>
            </a:r>
          </a:p>
          <a:p>
            <a:pPr marL="285750" indent="-285750" defTabSz="912813"/>
            <a:r>
              <a:rPr lang="en-US" sz="1400" dirty="0">
                <a:latin typeface="Courier New" charset="0"/>
              </a:rPr>
              <a:t>      CALL PROMPT ( 'Enter instrument name &gt; ',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</a:rPr>
              <a:t>INSTNM</a:t>
            </a:r>
            <a:r>
              <a:rPr lang="en-US" sz="1400" dirty="0">
                <a:latin typeface="Courier New" charset="0"/>
              </a:rPr>
              <a:t> )</a:t>
            </a:r>
          </a:p>
          <a:p>
            <a:pPr marL="285750" indent="-285750" defTabSz="912813"/>
            <a:r>
              <a:rPr lang="en-US" sz="1400" dirty="0">
                <a:latin typeface="Courier New" charset="0"/>
              </a:rPr>
              <a:t>      CALL PROMPT ( 'Enter time            &gt; ',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</a:rPr>
              <a:t>TIME</a:t>
            </a:r>
            <a:r>
              <a:rPr lang="en-US" sz="1400" dirty="0">
                <a:latin typeface="Courier New" charset="0"/>
              </a:rPr>
              <a:t>   )</a:t>
            </a:r>
          </a:p>
          <a:p>
            <a:pPr marL="285750" indent="-285750" defTabSz="912813"/>
            <a:r>
              <a:rPr lang="en-US" sz="1400" dirty="0">
                <a:latin typeface="Courier New" charset="0"/>
              </a:rPr>
              <a:t> </a:t>
            </a:r>
          </a:p>
        </p:txBody>
      </p:sp>
      <p:sp>
        <p:nvSpPr>
          <p:cNvPr id="168972" name="Rectangle 12"/>
          <p:cNvSpPr>
            <a:spLocks noChangeArrowheads="1"/>
          </p:cNvSpPr>
          <p:nvPr/>
        </p:nvSpPr>
        <p:spPr bwMode="auto">
          <a:xfrm>
            <a:off x="304800" y="3200400"/>
            <a:ext cx="8029575" cy="6905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343" tIns="44379" rIns="90343" bIns="44379">
            <a:prstTxWarp prst="textNoShape">
              <a:avLst/>
            </a:prstTxWarp>
          </a:bodyPr>
          <a:lstStyle/>
          <a:p>
            <a:pPr marL="285750" indent="-285750" defTabSz="912813"/>
            <a:r>
              <a:rPr lang="en-US" sz="1400" dirty="0">
                <a:latin typeface="Courier New" charset="0"/>
              </a:rPr>
              <a:t>C     Get the epoch corresponding to the input time: </a:t>
            </a:r>
          </a:p>
          <a:p>
            <a:pPr marL="285750" indent="-285750" defTabSz="912813"/>
            <a:r>
              <a:rPr lang="en-US" sz="1400" dirty="0">
                <a:latin typeface="Courier New" charset="0"/>
              </a:rPr>
              <a:t>      CALL STR2ET ( </a:t>
            </a:r>
            <a:r>
              <a:rPr lang="en-US" sz="1400" dirty="0">
                <a:solidFill>
                  <a:srgbClr val="FC0128"/>
                </a:solidFill>
                <a:latin typeface="Courier New" charset="0"/>
              </a:rPr>
              <a:t>TIME</a:t>
            </a:r>
            <a:r>
              <a:rPr lang="en-US" sz="1400" dirty="0">
                <a:latin typeface="Courier New" charset="0"/>
              </a:rPr>
              <a:t>, 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ET </a:t>
            </a:r>
            <a:r>
              <a:rPr lang="en-US" sz="1400" dirty="0">
                <a:latin typeface="Courier New" charset="0"/>
              </a:rPr>
              <a:t>)</a:t>
            </a:r>
          </a:p>
          <a:p>
            <a:pPr marL="285750" indent="-285750" defTabSz="912813">
              <a:lnSpc>
                <a:spcPct val="90000"/>
              </a:lnSpc>
            </a:pPr>
            <a:endParaRPr lang="en-US" sz="1400" dirty="0">
              <a:latin typeface="Courier New" charset="0"/>
            </a:endParaRPr>
          </a:p>
        </p:txBody>
      </p:sp>
      <p:sp>
        <p:nvSpPr>
          <p:cNvPr id="168973" name="Rectangle 13"/>
          <p:cNvSpPr>
            <a:spLocks noChangeArrowheads="1"/>
          </p:cNvSpPr>
          <p:nvPr/>
        </p:nvSpPr>
        <p:spPr bwMode="auto">
          <a:xfrm>
            <a:off x="304800" y="3738563"/>
            <a:ext cx="8029575" cy="574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343" tIns="44379" rIns="90343" bIns="44379">
            <a:prstTxWarp prst="textNoShape">
              <a:avLst/>
            </a:prstTxWarp>
          </a:bodyPr>
          <a:lstStyle/>
          <a:p>
            <a:pPr marL="285750" indent="-285750" defTabSz="912813"/>
            <a:r>
              <a:rPr lang="en-US" sz="1400" dirty="0">
                <a:latin typeface="Courier New" charset="0"/>
              </a:rPr>
              <a:t>C     Get the radii of the satellite. </a:t>
            </a:r>
          </a:p>
          <a:p>
            <a:pPr marL="285750" indent="-285750" defTabSz="912813"/>
            <a:r>
              <a:rPr lang="en-US" sz="1400" dirty="0">
                <a:latin typeface="Courier New" charset="0"/>
              </a:rPr>
              <a:t>      CALL BODVRD ( SATNM, 'RADII', 3, </a:t>
            </a:r>
            <a:r>
              <a:rPr lang="en-US" sz="1400" dirty="0">
                <a:solidFill>
                  <a:srgbClr val="063DE8"/>
                </a:solidFill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, </a:t>
            </a:r>
            <a:r>
              <a:rPr lang="en-US" sz="1400" dirty="0">
                <a:solidFill>
                  <a:srgbClr val="063DE8"/>
                </a:solidFill>
                <a:latin typeface="Courier New" charset="0"/>
              </a:rPr>
              <a:t>RADII</a:t>
            </a:r>
            <a:r>
              <a:rPr lang="en-US" sz="1400" dirty="0">
                <a:latin typeface="Courier New" charset="0"/>
              </a:rPr>
              <a:t> )</a:t>
            </a:r>
          </a:p>
        </p:txBody>
      </p:sp>
      <p:sp>
        <p:nvSpPr>
          <p:cNvPr id="168974" name="Rectangle 14"/>
          <p:cNvSpPr>
            <a:spLocks noChangeArrowheads="1"/>
          </p:cNvSpPr>
          <p:nvPr/>
        </p:nvSpPr>
        <p:spPr bwMode="auto">
          <a:xfrm>
            <a:off x="304800" y="4237038"/>
            <a:ext cx="8029575" cy="2457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343" tIns="44379" rIns="90343" bIns="44379">
            <a:prstTxWarp prst="textNoShape">
              <a:avLst/>
            </a:prstTxWarp>
          </a:bodyPr>
          <a:lstStyle/>
          <a:p>
            <a:pPr marL="285750" indent="-285750" defTabSz="912813"/>
            <a:r>
              <a:rPr lang="en-US" sz="1400" dirty="0">
                <a:latin typeface="Courier New" charset="0"/>
              </a:rPr>
              <a:t>C     Get the instrument boresight and frame name.</a:t>
            </a:r>
          </a:p>
          <a:p>
            <a:pPr marL="285750" indent="-285750" defTabSz="912813"/>
            <a:r>
              <a:rPr lang="en-US" sz="1400" dirty="0">
                <a:latin typeface="Courier New" charset="0"/>
              </a:rPr>
              <a:t>      CALL GETFVN (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</a:rPr>
              <a:t>INSTNM</a:t>
            </a:r>
            <a:r>
              <a:rPr lang="en-US" sz="1400" dirty="0">
                <a:latin typeface="Courier New" charset="0"/>
              </a:rPr>
              <a:t>, ROOM, </a:t>
            </a:r>
            <a:r>
              <a:rPr lang="en-US" sz="1400" dirty="0">
                <a:solidFill>
                  <a:srgbClr val="063DE8"/>
                </a:solidFill>
                <a:latin typeface="Courier New" charset="0"/>
              </a:rPr>
              <a:t>SHAPE</a:t>
            </a:r>
            <a:r>
              <a:rPr lang="en-US" sz="1400" dirty="0">
                <a:latin typeface="Courier New" charset="0"/>
              </a:rPr>
              <a:t>,  </a:t>
            </a:r>
            <a:r>
              <a:rPr lang="en-US" sz="1400" dirty="0">
                <a:solidFill>
                  <a:srgbClr val="063DE8"/>
                </a:solidFill>
                <a:latin typeface="Courier New" charset="0"/>
              </a:rPr>
              <a:t>IFRAME</a:t>
            </a:r>
            <a:r>
              <a:rPr lang="en-US" sz="1400" dirty="0">
                <a:latin typeface="Courier New" charset="0"/>
              </a:rPr>
              <a:t>,  </a:t>
            </a:r>
          </a:p>
          <a:p>
            <a:pPr marL="285750" indent="-285750" defTabSz="912813">
              <a:lnSpc>
                <a:spcPct val="90000"/>
              </a:lnSpc>
            </a:pPr>
            <a:r>
              <a:rPr lang="en-US" sz="1400" dirty="0">
                <a:latin typeface="Courier New" charset="0"/>
              </a:rPr>
              <a:t>     .              </a:t>
            </a:r>
            <a:r>
              <a:rPr lang="en-US" sz="1400" dirty="0">
                <a:solidFill>
                  <a:srgbClr val="063DE8"/>
                </a:solidFill>
                <a:latin typeface="Courier New" charset="0"/>
              </a:rPr>
              <a:t>INSITE</a:t>
            </a:r>
            <a:r>
              <a:rPr lang="en-US" sz="1400" dirty="0">
                <a:latin typeface="Courier New" charset="0"/>
              </a:rPr>
              <a:t>, </a:t>
            </a:r>
            <a:r>
              <a:rPr lang="en-US" sz="1400" dirty="0">
                <a:solidFill>
                  <a:srgbClr val="063DE8"/>
                </a:solidFill>
                <a:latin typeface="Courier New" charset="0"/>
              </a:rPr>
              <a:t>N</a:t>
            </a:r>
            <a:r>
              <a:rPr lang="en-US" sz="1400" dirty="0">
                <a:latin typeface="Courier New" charset="0"/>
              </a:rPr>
              <a:t>,    </a:t>
            </a:r>
            <a:r>
              <a:rPr lang="en-US" sz="1400" dirty="0">
                <a:solidFill>
                  <a:srgbClr val="063DE8"/>
                </a:solidFill>
                <a:latin typeface="Courier New" charset="0"/>
              </a:rPr>
              <a:t>BUNDRY</a:t>
            </a:r>
            <a:r>
              <a:rPr lang="en-US" sz="1400" dirty="0">
                <a:latin typeface="Courier New" charset="0"/>
              </a:rPr>
              <a:t>          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8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8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68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8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71" grpId="0"/>
      <p:bldP spid="168972" grpId="0"/>
      <p:bldP spid="168973" grpId="0"/>
      <p:bldP spid="16897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12813"/>
            <a:r>
              <a:rPr lang="en-US"/>
              <a:t>Writing a FORTRAN-based program</a:t>
            </a:r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defTabSz="912813"/>
            <a:fld id="{264B300E-8210-FB4B-8F0F-AE45627D59B3}" type="slidenum">
              <a:rPr lang="en-US" smtClean="0"/>
              <a:pPr defTabSz="912813"/>
              <a:t>19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52228" name="Rectangle 8"/>
          <p:cNvSpPr>
            <a:spLocks noGrp="1" noChangeArrowheads="1"/>
          </p:cNvSpPr>
          <p:nvPr>
            <p:ph type="title"/>
          </p:nvPr>
        </p:nvSpPr>
        <p:spPr>
          <a:xfrm>
            <a:off x="2754313" y="381000"/>
            <a:ext cx="5184775" cy="474663"/>
          </a:xfrm>
        </p:spPr>
        <p:txBody>
          <a:bodyPr/>
          <a:lstStyle/>
          <a:p>
            <a:r>
              <a:rPr lang="en-US"/>
              <a:t>Complete Source Code - 3</a:t>
            </a:r>
          </a:p>
        </p:txBody>
      </p:sp>
      <p:sp>
        <p:nvSpPr>
          <p:cNvPr id="164875" name="Rectangle 11"/>
          <p:cNvSpPr>
            <a:spLocks noChangeArrowheads="1"/>
          </p:cNvSpPr>
          <p:nvPr/>
        </p:nvSpPr>
        <p:spPr bwMode="auto">
          <a:xfrm>
            <a:off x="1588" y="1374775"/>
            <a:ext cx="8640762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 dirty="0">
                <a:latin typeface="Courier New" charset="0"/>
              </a:rPr>
              <a:t>  C     Compute the boresight ray intersection with the surface of the 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 dirty="0">
                <a:latin typeface="Courier New" charset="0"/>
              </a:rPr>
              <a:t>  C     target body.</a:t>
            </a:r>
          </a:p>
        </p:txBody>
      </p:sp>
      <p:sp>
        <p:nvSpPr>
          <p:cNvPr id="164876" name="Rectangle 12"/>
          <p:cNvSpPr>
            <a:spLocks noChangeArrowheads="1"/>
          </p:cNvSpPr>
          <p:nvPr/>
        </p:nvSpPr>
        <p:spPr bwMode="auto">
          <a:xfrm>
            <a:off x="0" y="1854200"/>
            <a:ext cx="8335963" cy="5339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 dirty="0">
                <a:latin typeface="Courier New" charset="0"/>
              </a:rPr>
              <a:t>        CALL SINCPT ( 'Ellipsoid',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</a:rPr>
              <a:t>SATNM</a:t>
            </a:r>
            <a:r>
              <a:rPr lang="en-US" sz="1400" dirty="0">
                <a:latin typeface="Courier New" charset="0"/>
              </a:rPr>
              <a:t>, </a:t>
            </a:r>
            <a:r>
              <a:rPr lang="en-US" sz="1400" dirty="0">
                <a:solidFill>
                  <a:srgbClr val="000000"/>
                </a:solidFill>
                <a:latin typeface="Courier New" charset="0"/>
              </a:rPr>
              <a:t>ET</a:t>
            </a:r>
            <a:r>
              <a:rPr lang="en-US" sz="1400" dirty="0">
                <a:latin typeface="Courier New" charset="0"/>
              </a:rPr>
              <a:t>,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</a:rPr>
              <a:t>FIXREF</a:t>
            </a:r>
            <a:r>
              <a:rPr lang="en-US" sz="1400" dirty="0">
                <a:latin typeface="Courier New" charset="0"/>
              </a:rPr>
              <a:t>, 'CN+S',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</a:rPr>
              <a:t>SCNM</a:t>
            </a:r>
            <a:r>
              <a:rPr lang="en-US" sz="1400" dirty="0">
                <a:latin typeface="Courier New" charset="0"/>
              </a:rPr>
              <a:t>, </a:t>
            </a:r>
            <a:r>
              <a:rPr lang="en-US" sz="1400" dirty="0">
                <a:solidFill>
                  <a:srgbClr val="000000"/>
                </a:solidFill>
                <a:latin typeface="Courier New" charset="0"/>
              </a:rPr>
              <a:t>IFRAME</a:t>
            </a:r>
            <a:r>
              <a:rPr lang="en-US" sz="1400" dirty="0">
                <a:latin typeface="Courier New" charset="0"/>
              </a:rPr>
              <a:t>,         </a:t>
            </a:r>
          </a:p>
          <a:p>
            <a:r>
              <a:rPr lang="en-US" sz="1400" dirty="0">
                <a:latin typeface="Courier New" charset="0"/>
              </a:rPr>
              <a:t>       .              INSITE, 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POINT</a:t>
            </a:r>
            <a:r>
              <a:rPr lang="en-US" sz="1400" dirty="0">
                <a:latin typeface="Courier New" charset="0"/>
              </a:rPr>
              <a:t>,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 </a:t>
            </a:r>
            <a:r>
              <a:rPr lang="en-US" sz="1400" dirty="0">
                <a:solidFill>
                  <a:srgbClr val="063DE8"/>
                </a:solidFill>
                <a:latin typeface="Courier New" charset="0"/>
              </a:rPr>
              <a:t>TRGEPC</a:t>
            </a:r>
            <a:r>
              <a:rPr lang="en-US" sz="1400" dirty="0">
                <a:latin typeface="Courier New" charset="0"/>
              </a:rPr>
              <a:t>,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 SRFVEC</a:t>
            </a:r>
            <a:r>
              <a:rPr lang="en-US" sz="1400" dirty="0">
                <a:latin typeface="Courier New" charset="0"/>
              </a:rPr>
              <a:t>,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 FOUND </a:t>
            </a:r>
            <a:r>
              <a:rPr lang="en-US" sz="1400" dirty="0">
                <a:latin typeface="Courier New" charset="0"/>
              </a:rPr>
              <a:t>)</a:t>
            </a:r>
          </a:p>
        </p:txBody>
      </p:sp>
      <p:sp>
        <p:nvSpPr>
          <p:cNvPr id="164877" name="Rectangle 13"/>
          <p:cNvSpPr>
            <a:spLocks noChangeArrowheads="1"/>
          </p:cNvSpPr>
          <p:nvPr/>
        </p:nvSpPr>
        <p:spPr bwMode="auto">
          <a:xfrm>
            <a:off x="-112713" y="2335213"/>
            <a:ext cx="8448676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 dirty="0">
                <a:latin typeface="Courier New" charset="0"/>
              </a:rPr>
              <a:t>   C     If an intercept is found, compute planetocentric and planetodetic   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 dirty="0">
                <a:latin typeface="Courier New" charset="0"/>
              </a:rPr>
              <a:t>   C     latitude and longitude of the point.                             </a:t>
            </a:r>
          </a:p>
        </p:txBody>
      </p:sp>
      <p:sp>
        <p:nvSpPr>
          <p:cNvPr id="164878" name="Rectangle 14"/>
          <p:cNvSpPr>
            <a:spLocks noChangeArrowheads="1"/>
          </p:cNvSpPr>
          <p:nvPr/>
        </p:nvSpPr>
        <p:spPr bwMode="auto">
          <a:xfrm>
            <a:off x="193675" y="2787650"/>
            <a:ext cx="8680450" cy="18266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 dirty="0">
                <a:latin typeface="Courier New" charset="0"/>
              </a:rPr>
              <a:t>      IF( FOUND ) THEN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 dirty="0">
                <a:latin typeface="Courier New" charset="0"/>
              </a:rPr>
              <a:t>         CALL RECLAT ( POINT, 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R</a:t>
            </a:r>
            <a:r>
              <a:rPr lang="en-US" sz="1400" dirty="0">
                <a:latin typeface="Courier New" charset="0"/>
              </a:rPr>
              <a:t>, 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PCLON</a:t>
            </a:r>
            <a:r>
              <a:rPr lang="en-US" sz="1400" dirty="0">
                <a:latin typeface="Courier New" charset="0"/>
              </a:rPr>
              <a:t>, 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PCLAT</a:t>
            </a:r>
            <a:r>
              <a:rPr lang="en-US" sz="1400" dirty="0">
                <a:latin typeface="Courier New" charset="0"/>
              </a:rPr>
              <a:t> )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 dirty="0">
                <a:latin typeface="Courier New" charset="0"/>
              </a:rPr>
              <a:t>C        Let RE, RP, and F be the satellite's longer equatorial</a:t>
            </a:r>
          </a:p>
          <a:p>
            <a:r>
              <a:rPr lang="en-US" sz="1400" dirty="0">
                <a:latin typeface="Courier New" charset="0"/>
              </a:rPr>
              <a:t>C        radius, polar radius, and flattening factor.                  </a:t>
            </a:r>
          </a:p>
          <a:p>
            <a:r>
              <a:rPr lang="en-US" sz="1400" dirty="0">
                <a:latin typeface="Courier New" charset="0"/>
              </a:rPr>
              <a:t>         RE  = 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</a:rPr>
              <a:t>RADII(1)</a:t>
            </a:r>
            <a:endParaRPr lang="en-US" sz="1400" dirty="0">
              <a:latin typeface="Courier New" charset="0"/>
            </a:endParaRPr>
          </a:p>
          <a:p>
            <a:r>
              <a:rPr lang="en-US" sz="1400" dirty="0">
                <a:latin typeface="Courier New" charset="0"/>
              </a:rPr>
              <a:t>         RP  = 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</a:rPr>
              <a:t>RADII(3)</a:t>
            </a:r>
            <a:r>
              <a:rPr lang="en-US" sz="1400" dirty="0">
                <a:latin typeface="Courier New" charset="0"/>
              </a:rPr>
              <a:t> </a:t>
            </a:r>
          </a:p>
          <a:p>
            <a:r>
              <a:rPr lang="en-US" sz="1400" dirty="0">
                <a:latin typeface="Courier New" charset="0"/>
              </a:rPr>
              <a:t>         F   =  ( RE - RP ) / RE</a:t>
            </a:r>
          </a:p>
          <a:p>
            <a:r>
              <a:rPr lang="en-US" sz="1400" dirty="0">
                <a:latin typeface="Courier New" charset="0"/>
              </a:rPr>
              <a:t>         CALL RECGEO ( POINT, RE, F, 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PDLON</a:t>
            </a:r>
            <a:r>
              <a:rPr lang="en-US" sz="1400" dirty="0">
                <a:latin typeface="Courier New" charset="0"/>
              </a:rPr>
              <a:t>, 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PDLAT</a:t>
            </a:r>
            <a:r>
              <a:rPr lang="en-US" sz="1400" dirty="0">
                <a:latin typeface="Courier New" charset="0"/>
              </a:rPr>
              <a:t>, </a:t>
            </a:r>
            <a:r>
              <a:rPr lang="en-US" sz="1400" dirty="0">
                <a:solidFill>
                  <a:srgbClr val="063DE8"/>
                </a:solidFill>
                <a:latin typeface="Courier New" charset="0"/>
              </a:rPr>
              <a:t>ALT</a:t>
            </a:r>
            <a:r>
              <a:rPr lang="en-US" sz="1400" dirty="0">
                <a:latin typeface="Courier New" charset="0"/>
              </a:rPr>
              <a:t> )</a:t>
            </a:r>
          </a:p>
        </p:txBody>
      </p:sp>
      <p:sp>
        <p:nvSpPr>
          <p:cNvPr id="164879" name="Rectangle 15"/>
          <p:cNvSpPr>
            <a:spLocks noChangeArrowheads="1"/>
          </p:cNvSpPr>
          <p:nvPr/>
        </p:nvSpPr>
        <p:spPr bwMode="auto">
          <a:xfrm>
            <a:off x="203200" y="4583113"/>
            <a:ext cx="8593138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>
                <a:latin typeface="Courier New" charset="0"/>
              </a:rPr>
              <a:t>C        Compute illumination angles at the surface point.   </a:t>
            </a:r>
          </a:p>
        </p:txBody>
      </p:sp>
      <p:sp>
        <p:nvSpPr>
          <p:cNvPr id="164880" name="Rectangle 16"/>
          <p:cNvSpPr>
            <a:spLocks noChangeArrowheads="1"/>
          </p:cNvSpPr>
          <p:nvPr/>
        </p:nvSpPr>
        <p:spPr bwMode="auto">
          <a:xfrm>
            <a:off x="193675" y="4870450"/>
            <a:ext cx="8440738" cy="5339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 dirty="0">
                <a:latin typeface="Courier New" charset="0"/>
              </a:rPr>
              <a:t>         CALL ILUMIN ( 'Ellipsoid',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</a:rPr>
              <a:t>SATNM</a:t>
            </a:r>
            <a:r>
              <a:rPr lang="en-US" sz="1400" dirty="0">
                <a:latin typeface="Courier New" charset="0"/>
              </a:rPr>
              <a:t>, ET,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</a:rPr>
              <a:t>FIXREF</a:t>
            </a:r>
            <a:r>
              <a:rPr lang="en-US" sz="1400" dirty="0">
                <a:latin typeface="Courier New" charset="0"/>
              </a:rPr>
              <a:t>, 'CN+S',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</a:rPr>
              <a:t>SCNM</a:t>
            </a:r>
            <a:r>
              <a:rPr lang="en-US" sz="1400" dirty="0">
                <a:latin typeface="Courier New" charset="0"/>
              </a:rPr>
              <a:t>, </a:t>
            </a:r>
          </a:p>
          <a:p>
            <a:r>
              <a:rPr lang="en-US" sz="1400" dirty="0">
                <a:latin typeface="Courier New" charset="0"/>
              </a:rPr>
              <a:t>     .                 POINT, </a:t>
            </a:r>
            <a:r>
              <a:rPr lang="en-US" sz="1400" dirty="0">
                <a:solidFill>
                  <a:srgbClr val="063DE8"/>
                </a:solidFill>
                <a:latin typeface="Courier New" charset="0"/>
              </a:rPr>
              <a:t>TRGEPC</a:t>
            </a:r>
            <a:r>
              <a:rPr lang="en-US" sz="1400" dirty="0">
                <a:latin typeface="Courier New" charset="0"/>
              </a:rPr>
              <a:t>,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 </a:t>
            </a:r>
            <a:r>
              <a:rPr lang="en-US" sz="1400" dirty="0">
                <a:solidFill>
                  <a:srgbClr val="063DE8"/>
                </a:solidFill>
                <a:latin typeface="Courier New" charset="0"/>
              </a:rPr>
              <a:t>SRFVEC</a:t>
            </a:r>
            <a:r>
              <a:rPr lang="en-US" sz="1400" dirty="0">
                <a:latin typeface="Courier New" charset="0"/>
              </a:rPr>
              <a:t>,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 PHASE</a:t>
            </a:r>
            <a:r>
              <a:rPr lang="en-US" sz="1400" dirty="0">
                <a:latin typeface="Courier New" charset="0"/>
              </a:rPr>
              <a:t>, 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SOLAR</a:t>
            </a:r>
            <a:r>
              <a:rPr lang="en-US" sz="1400" dirty="0">
                <a:latin typeface="Courier New" charset="0"/>
              </a:rPr>
              <a:t>, 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EMISSN</a:t>
            </a:r>
            <a:r>
              <a:rPr lang="en-US" sz="1400" dirty="0">
                <a:latin typeface="Courier New" charset="0"/>
              </a:rPr>
              <a:t> )</a:t>
            </a:r>
          </a:p>
        </p:txBody>
      </p:sp>
      <p:sp>
        <p:nvSpPr>
          <p:cNvPr id="164881" name="Rectangle 17"/>
          <p:cNvSpPr>
            <a:spLocks noChangeArrowheads="1"/>
          </p:cNvSpPr>
          <p:nvPr/>
        </p:nvSpPr>
        <p:spPr bwMode="auto">
          <a:xfrm>
            <a:off x="193675" y="5307013"/>
            <a:ext cx="8218488" cy="1155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 dirty="0">
                <a:latin typeface="Courier New" charset="0"/>
              </a:rPr>
              <a:t>C        Display results.  Convert angles from radians to degrees 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 dirty="0">
                <a:latin typeface="Courier New" charset="0"/>
              </a:rPr>
              <a:t>C        for output. 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 dirty="0">
                <a:latin typeface="Courier New" charset="0"/>
              </a:rPr>
              <a:t>         WRITE ( *,  * )</a:t>
            </a:r>
          </a:p>
          <a:p>
            <a:r>
              <a:rPr lang="en-US" sz="1400" dirty="0">
                <a:latin typeface="Courier New" charset="0"/>
              </a:rPr>
              <a:t>         WRITE ( *, '(1X,A,F12.6)' )</a:t>
            </a:r>
          </a:p>
          <a:p>
            <a:r>
              <a:rPr lang="en-US" sz="1400" dirty="0">
                <a:latin typeface="Courier New" charset="0"/>
              </a:rPr>
              <a:t>     .   'Intercept planetocentric longitude      (</a:t>
            </a:r>
            <a:r>
              <a:rPr lang="en-US" sz="1400" dirty="0" err="1">
                <a:latin typeface="Courier New" charset="0"/>
              </a:rPr>
              <a:t>deg</a:t>
            </a:r>
            <a:r>
              <a:rPr lang="en-US" sz="1400" dirty="0">
                <a:latin typeface="Courier New" charset="0"/>
              </a:rPr>
              <a:t>):  ',  DPR()*PCLON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4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4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64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648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48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648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648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648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648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648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648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64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64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164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75" grpId="0"/>
      <p:bldP spid="164876" grpId="0" autoUpdateAnimBg="0"/>
      <p:bldP spid="164877" grpId="0" autoUpdateAnimBg="0"/>
      <p:bldP spid="164879" grpId="0" autoUpdateAnimBg="0"/>
      <p:bldP spid="164880" grpId="0" autoUpdateAnimBg="0"/>
      <p:bldP spid="16488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12813"/>
            <a:r>
              <a:rPr lang="en-US"/>
              <a:t>Writing a FORTRAN-based program</a:t>
            </a:r>
          </a:p>
        </p:txBody>
      </p:sp>
      <p:sp>
        <p:nvSpPr>
          <p:cNvPr id="1741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defTabSz="912813"/>
            <a:fld id="{9DF6BA15-8CDC-6A4C-BC54-25A1DBCB1171}" type="slidenum">
              <a:rPr lang="en-US" smtClean="0"/>
              <a:pPr defTabSz="912813"/>
              <a:t>2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2200275"/>
            <a:ext cx="6400800" cy="2957513"/>
          </a:xfrm>
        </p:spPr>
        <p:txBody>
          <a:bodyPr/>
          <a:lstStyle/>
          <a:p>
            <a:pPr indent="0">
              <a:buFontTx/>
              <a:buNone/>
            </a:pPr>
            <a:r>
              <a:rPr lang="en-US" dirty="0"/>
              <a:t>Undefined variables are displayed in </a:t>
            </a:r>
            <a:r>
              <a:rPr lang="en-US" dirty="0">
                <a:solidFill>
                  <a:schemeClr val="accent1"/>
                </a:solidFill>
              </a:rPr>
              <a:t>red</a:t>
            </a:r>
          </a:p>
          <a:p>
            <a:pPr indent="0">
              <a:buFontTx/>
              <a:buNone/>
            </a:pPr>
            <a:r>
              <a:rPr lang="en-US" dirty="0">
                <a:solidFill>
                  <a:srgbClr val="000000"/>
                </a:solidFill>
              </a:rPr>
              <a:t>Results are displayed in </a:t>
            </a:r>
            <a:r>
              <a:rPr lang="en-US" dirty="0">
                <a:solidFill>
                  <a:schemeClr val="accent2"/>
                </a:solidFill>
              </a:rPr>
              <a:t>blue</a:t>
            </a:r>
            <a:endParaRPr lang="en-US" dirty="0">
              <a:solidFill>
                <a:schemeClr val="accent1"/>
              </a:solidFill>
            </a:endParaRPr>
          </a:p>
          <a:p>
            <a:pPr indent="0">
              <a:buFontTx/>
              <a:buNone/>
            </a:pP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7413" name="Rectangle 4"/>
          <p:cNvSpPr>
            <a:spLocks noGrp="1" noChangeArrowheads="1"/>
          </p:cNvSpPr>
          <p:nvPr>
            <p:ph type="title"/>
          </p:nvPr>
        </p:nvSpPr>
        <p:spPr>
          <a:xfrm>
            <a:off x="3236913" y="381000"/>
            <a:ext cx="4213225" cy="474663"/>
          </a:xfrm>
        </p:spPr>
        <p:txBody>
          <a:bodyPr/>
          <a:lstStyle/>
          <a:p>
            <a:r>
              <a:rPr lang="en-US"/>
              <a:t>Viewing This Tutorial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12813"/>
            <a:r>
              <a:rPr lang="en-US"/>
              <a:t>Writing a FORTRAN-based program</a:t>
            </a:r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defTabSz="912813"/>
            <a:fld id="{05D6A4D9-44DF-8144-9878-73ACE9D9AA0B}" type="slidenum">
              <a:rPr lang="en-US" smtClean="0"/>
              <a:pPr defTabSz="912813"/>
              <a:t>20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>
          <a:xfrm>
            <a:off x="2762250" y="381000"/>
            <a:ext cx="5178425" cy="474663"/>
          </a:xfrm>
        </p:spPr>
        <p:txBody>
          <a:bodyPr/>
          <a:lstStyle/>
          <a:p>
            <a:r>
              <a:rPr lang="en-US"/>
              <a:t>Complete Source Code - 4</a:t>
            </a:r>
          </a:p>
        </p:txBody>
      </p:sp>
      <p:sp>
        <p:nvSpPr>
          <p:cNvPr id="165894" name="Rectangle 6"/>
          <p:cNvSpPr>
            <a:spLocks noChangeArrowheads="1"/>
          </p:cNvSpPr>
          <p:nvPr/>
        </p:nvSpPr>
        <p:spPr bwMode="auto">
          <a:xfrm>
            <a:off x="193675" y="1738313"/>
            <a:ext cx="8102600" cy="4456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>
                <a:latin typeface="Courier New" charset="0"/>
              </a:rPr>
              <a:t>         WRITE ( *, '(1X,A,F12.6)' )</a:t>
            </a:r>
          </a:p>
          <a:p>
            <a:r>
              <a:rPr lang="en-US" sz="1400">
                <a:latin typeface="Courier New" charset="0"/>
              </a:rPr>
              <a:t>     .   'Intercept planetocentric latitude       (deg):  ',  DPR()*PCLAT</a:t>
            </a:r>
          </a:p>
          <a:p>
            <a:r>
              <a:rPr lang="en-US" sz="1400">
                <a:latin typeface="Courier New" charset="0"/>
              </a:rPr>
              <a:t>         WRITE ( *, '(1X,A,F12.6)' )</a:t>
            </a:r>
          </a:p>
          <a:p>
            <a:r>
              <a:rPr lang="en-US" sz="1400">
                <a:latin typeface="Courier New" charset="0"/>
              </a:rPr>
              <a:t>     .   'Intercept planetodetic longitude        (deg):  ',  DPR()*PDLON</a:t>
            </a:r>
          </a:p>
          <a:p>
            <a:r>
              <a:rPr lang="en-US" sz="1400">
                <a:latin typeface="Courier New" charset="0"/>
              </a:rPr>
              <a:t>         WRITE ( *, '(1X,A,F12.6)' )</a:t>
            </a:r>
          </a:p>
          <a:p>
            <a:r>
              <a:rPr lang="en-US" sz="1400">
                <a:latin typeface="Courier New" charset="0"/>
              </a:rPr>
              <a:t>     .   'Intercept planetodetic latitude         (deg):  ',  DPR()*PDLAT</a:t>
            </a:r>
          </a:p>
          <a:p>
            <a:r>
              <a:rPr lang="en-US" sz="1400">
                <a:latin typeface="Courier New" charset="0"/>
              </a:rPr>
              <a:t>         WRITE ( *, '(1X,A,F12.6)' )</a:t>
            </a:r>
          </a:p>
          <a:p>
            <a:r>
              <a:rPr lang="en-US" sz="1400">
                <a:latin typeface="Courier New" charset="0"/>
              </a:rPr>
              <a:t>     .   'Range from spacecraft to intercept point (km):  ',  </a:t>
            </a:r>
          </a:p>
          <a:p>
            <a:r>
              <a:rPr lang="en-US" sz="1400">
                <a:latin typeface="Courier New" charset="0"/>
              </a:rPr>
              <a:t>     .   VNORM(SRFVEC)</a:t>
            </a:r>
          </a:p>
          <a:p>
            <a:r>
              <a:rPr lang="en-US" sz="1400">
                <a:latin typeface="Courier New" charset="0"/>
              </a:rPr>
              <a:t>         WRITE ( *, '(1X,A,F12.6)' )</a:t>
            </a:r>
          </a:p>
          <a:p>
            <a:r>
              <a:rPr lang="en-US" sz="1400">
                <a:latin typeface="Courier New" charset="0"/>
              </a:rPr>
              <a:t>     .   'Intercept phase angle                   (deg):  ',  DPR()*PHASE</a:t>
            </a:r>
          </a:p>
          <a:p>
            <a:r>
              <a:rPr lang="en-US" sz="1400">
                <a:latin typeface="Courier New" charset="0"/>
              </a:rPr>
              <a:t>         WRITE ( *, '(1X,A,F12.6)' )</a:t>
            </a:r>
          </a:p>
          <a:p>
            <a:r>
              <a:rPr lang="en-US" sz="1400">
                <a:latin typeface="Courier New" charset="0"/>
              </a:rPr>
              <a:t>     .   'Intercept solar incidence angle         (deg):  ',  DPR()*SOLAR</a:t>
            </a:r>
          </a:p>
          <a:p>
            <a:r>
              <a:rPr lang="en-US" sz="1400">
                <a:latin typeface="Courier New" charset="0"/>
              </a:rPr>
              <a:t>         WRITE ( *, '(1X,A,F12.6)' )</a:t>
            </a:r>
          </a:p>
          <a:p>
            <a:r>
              <a:rPr lang="en-US" sz="1400">
                <a:latin typeface="Courier New" charset="0"/>
              </a:rPr>
              <a:t>     .   'Intercept emission angle                (deg):  ',  </a:t>
            </a:r>
          </a:p>
          <a:p>
            <a:r>
              <a:rPr lang="en-US" sz="1400">
                <a:latin typeface="Courier New" charset="0"/>
              </a:rPr>
              <a:t>     .   DPR()*EMISSN</a:t>
            </a:r>
          </a:p>
          <a:p>
            <a:r>
              <a:rPr lang="en-US" sz="1400" b="0">
                <a:latin typeface="Courier New" charset="0"/>
              </a:rPr>
              <a:t>         </a:t>
            </a:r>
          </a:p>
        </p:txBody>
      </p:sp>
      <p:sp>
        <p:nvSpPr>
          <p:cNvPr id="165895" name="Text Box 7"/>
          <p:cNvSpPr txBox="1">
            <a:spLocks noChangeArrowheads="1"/>
          </p:cNvSpPr>
          <p:nvPr/>
        </p:nvSpPr>
        <p:spPr bwMode="auto">
          <a:xfrm>
            <a:off x="838200" y="5257800"/>
            <a:ext cx="7850188" cy="95410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 dirty="0">
                <a:latin typeface="Courier New" charset="0"/>
              </a:rPr>
              <a:t>ELSE 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 dirty="0">
                <a:latin typeface="Courier New" charset="0"/>
              </a:rPr>
              <a:t>   WRITE (*,*) 'No intercept point found at '// </a:t>
            </a:r>
            <a:r>
              <a:rPr lang="en-US" sz="1400" dirty="0">
                <a:solidFill>
                  <a:srgbClr val="FC0128"/>
                </a:solidFill>
                <a:latin typeface="Courier New" charset="0"/>
              </a:rPr>
              <a:t>TIME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 dirty="0">
                <a:latin typeface="Courier New" charset="0"/>
              </a:rPr>
              <a:t>END IF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400" dirty="0">
                <a:latin typeface="Courier New" charset="0"/>
              </a:rPr>
              <a:t>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5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5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4" grpId="0"/>
      <p:bldP spid="16589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12813"/>
            <a:r>
              <a:rPr lang="en-US"/>
              <a:t>Writing a FORTRAN-based program</a:t>
            </a:r>
          </a:p>
        </p:txBody>
      </p:sp>
      <p:sp>
        <p:nvSpPr>
          <p:cNvPr id="563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defTabSz="912813"/>
            <a:fld id="{D9E64754-6A3F-C948-8B28-349CCBFAB65F}" type="slidenum">
              <a:rPr lang="en-US" smtClean="0"/>
              <a:pPr defTabSz="912813"/>
              <a:t>21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77850" y="1354138"/>
            <a:ext cx="7988300" cy="5338762"/>
          </a:xfrm>
          <a:noFill/>
        </p:spPr>
        <p:txBody>
          <a:bodyPr/>
          <a:lstStyle/>
          <a:p>
            <a:pPr marL="406400" indent="-228600">
              <a:lnSpc>
                <a:spcPct val="80000"/>
              </a:lnSpc>
            </a:pPr>
            <a:r>
              <a:rPr lang="en-US"/>
              <a:t>First be sure that both the SPICE Toolkit and a Fortran compiler are properly installed. </a:t>
            </a:r>
          </a:p>
          <a:p>
            <a:pPr marL="747713" lvl="1">
              <a:lnSpc>
                <a:spcPct val="80000"/>
              </a:lnSpc>
            </a:pPr>
            <a:r>
              <a:rPr lang="en-US"/>
              <a:t>A "hello world" Fortran program must be able to compile, link, and run successfully in your environment. </a:t>
            </a:r>
          </a:p>
          <a:p>
            <a:pPr marL="747713" lvl="1">
              <a:lnSpc>
                <a:spcPct val="80000"/>
              </a:lnSpc>
            </a:pPr>
            <a:r>
              <a:rPr lang="en-US"/>
              <a:t>Any of the mkprodct.* scripts in the toolkit/src/* paths of the SPICE Toolkit installation should execute properly.</a:t>
            </a:r>
          </a:p>
          <a:p>
            <a:pPr marL="406400" indent="-228600">
              <a:lnSpc>
                <a:spcPct val="80000"/>
              </a:lnSpc>
            </a:pPr>
            <a:r>
              <a:rPr lang="en-US"/>
              <a:t>Ways to compile and link the program:</a:t>
            </a:r>
          </a:p>
          <a:p>
            <a:pPr marL="747713" lvl="1">
              <a:lnSpc>
                <a:spcPct val="80000"/>
              </a:lnSpc>
            </a:pPr>
            <a:r>
              <a:rPr lang="en-US"/>
              <a:t>If you're familiar with the "make" utility, create a makefile.  Use compiler and linker options from the mkprodct.* script found in the toolkit/src/cookbook path of your SPICE Toolkit installation.</a:t>
            </a:r>
          </a:p>
          <a:p>
            <a:pPr marL="747713" lvl="1">
              <a:lnSpc>
                <a:spcPct val="80000"/>
              </a:lnSpc>
            </a:pPr>
            <a:r>
              <a:rPr lang="en-US"/>
              <a:t>Or, modify the cookbook mkprodct.* build script.  </a:t>
            </a:r>
          </a:p>
          <a:p>
            <a:pPr lvl="2">
              <a:lnSpc>
                <a:spcPct val="80000"/>
              </a:lnSpc>
            </a:pPr>
            <a:r>
              <a:rPr lang="en-US"/>
              <a:t>Your program name must be *.pgm, for example demo.pgm, to be recognized by the script.</a:t>
            </a:r>
          </a:p>
          <a:p>
            <a:pPr lvl="2">
              <a:lnSpc>
                <a:spcPct val="80000"/>
              </a:lnSpc>
            </a:pPr>
            <a:r>
              <a:rPr lang="en-US"/>
              <a:t>Change the library references in the script to use absolute pathnames.  </a:t>
            </a:r>
          </a:p>
          <a:p>
            <a:pPr lvl="2">
              <a:lnSpc>
                <a:spcPct val="80000"/>
              </a:lnSpc>
            </a:pPr>
            <a:r>
              <a:rPr lang="en-US"/>
              <a:t>Change the path for the executable to the current working directory.</a:t>
            </a:r>
          </a:p>
          <a:p>
            <a:pPr lvl="2">
              <a:lnSpc>
                <a:spcPct val="80000"/>
              </a:lnSpc>
            </a:pPr>
            <a:r>
              <a:rPr lang="en-US"/>
              <a:t>On some platforms, you must modify the script to refer to your program by name.</a:t>
            </a:r>
          </a:p>
          <a:p>
            <a:pPr marL="747713" lvl="1">
              <a:lnSpc>
                <a:spcPct val="80000"/>
              </a:lnSpc>
            </a:pPr>
            <a:endParaRPr lang="en-US"/>
          </a:p>
        </p:txBody>
      </p:sp>
      <p:sp>
        <p:nvSpPr>
          <p:cNvPr id="56325" name="Rectangle 3"/>
          <p:cNvSpPr>
            <a:spLocks noGrp="1" noChangeArrowheads="1"/>
          </p:cNvSpPr>
          <p:nvPr>
            <p:ph type="title"/>
          </p:nvPr>
        </p:nvSpPr>
        <p:spPr>
          <a:xfrm>
            <a:off x="2041525" y="381000"/>
            <a:ext cx="6607175" cy="474663"/>
          </a:xfrm>
        </p:spPr>
        <p:txBody>
          <a:bodyPr/>
          <a:lstStyle/>
          <a:p>
            <a:r>
              <a:rPr lang="en-US"/>
              <a:t>Compile and Link the Program - 1</a:t>
            </a:r>
          </a:p>
        </p:txBody>
      </p:sp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12813"/>
            <a:r>
              <a:rPr lang="en-US"/>
              <a:t>Writing a FORTRAN-based program</a:t>
            </a:r>
          </a:p>
        </p:txBody>
      </p:sp>
      <p:sp>
        <p:nvSpPr>
          <p:cNvPr id="583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defTabSz="912813"/>
            <a:fld id="{CB3BC9E0-FCA3-0748-8CE0-D2D2E073EF61}" type="slidenum">
              <a:rPr lang="en-US" smtClean="0"/>
              <a:pPr defTabSz="912813"/>
              <a:t>22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524000"/>
            <a:ext cx="7988300" cy="4419600"/>
          </a:xfrm>
          <a:noFill/>
        </p:spPr>
        <p:txBody>
          <a:bodyPr/>
          <a:lstStyle/>
          <a:p>
            <a:pPr marL="747713" lvl="1"/>
            <a:r>
              <a:rPr lang="en-US"/>
              <a:t>Or, compile the program on the command line. The program must be linked against the SPICELIB object library spicelib.a (spicelib.lib under MS Windows systems).  On a PC running Linux and g77, if </a:t>
            </a:r>
          </a:p>
          <a:p>
            <a:pPr lvl="2"/>
            <a:r>
              <a:rPr lang="en-US"/>
              <a:t>The g77 compiler is in your path</a:t>
            </a:r>
          </a:p>
          <a:p>
            <a:pPr lvl="3"/>
            <a:r>
              <a:rPr lang="en-US"/>
              <a:t>As indicated by the response to the command "which g77"</a:t>
            </a:r>
          </a:p>
          <a:p>
            <a:pPr lvl="2"/>
            <a:r>
              <a:rPr lang="en-US"/>
              <a:t>the Toolkit is installed in the path (for the purpose of this example) /myhome/toolkit</a:t>
            </a:r>
          </a:p>
          <a:p>
            <a:pPr lvl="2"/>
            <a:r>
              <a:rPr lang="en-US"/>
              <a:t>You've named the program demo.f</a:t>
            </a:r>
          </a:p>
          <a:p>
            <a:pPr marL="747713" lvl="1">
              <a:buFontTx/>
              <a:buNone/>
            </a:pPr>
            <a:r>
              <a:rPr lang="en-US"/>
              <a:t>    then you can compile and link your program using the command</a:t>
            </a:r>
          </a:p>
          <a:p>
            <a:pPr lvl="2"/>
            <a:r>
              <a:rPr lang="en-US">
                <a:latin typeface="Courier New" charset="0"/>
              </a:rPr>
              <a:t>g77 -o demo  demo.f \</a:t>
            </a:r>
          </a:p>
          <a:p>
            <a:pPr lvl="3">
              <a:buFontTx/>
              <a:buNone/>
            </a:pPr>
            <a:r>
              <a:rPr lang="en-US" sz="1800">
                <a:latin typeface="Courier New" charset="0"/>
              </a:rPr>
              <a:t>           /myhome/toolkit/lib/spicelib.a</a:t>
            </a:r>
            <a:endParaRPr lang="en-US" sz="1800"/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title"/>
          </p:nvPr>
        </p:nvSpPr>
        <p:spPr>
          <a:xfrm>
            <a:off x="2041525" y="381000"/>
            <a:ext cx="6607175" cy="474663"/>
          </a:xfrm>
        </p:spPr>
        <p:txBody>
          <a:bodyPr/>
          <a:lstStyle/>
          <a:p>
            <a:r>
              <a:rPr lang="en-US"/>
              <a:t>Compile and Link the Program - 2</a:t>
            </a:r>
          </a:p>
        </p:txBody>
      </p:sp>
    </p:spTree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12813"/>
            <a:r>
              <a:rPr lang="en-US"/>
              <a:t>Writing a FORTRAN-based program</a:t>
            </a:r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defTabSz="912813"/>
            <a:fld id="{A13049C8-6CF6-874E-8590-6197805F7446}" type="slidenum">
              <a:rPr lang="en-US" smtClean="0"/>
              <a:pPr defTabSz="912813"/>
              <a:t>23</a:t>
            </a:fld>
            <a:endParaRPr lang="en-US" sz="1400" b="0">
              <a:latin typeface="Times New Roman" charset="0"/>
            </a:endParaRPr>
          </a:p>
        </p:txBody>
      </p:sp>
      <p:grpSp>
        <p:nvGrpSpPr>
          <p:cNvPr id="60420" name="Group 3"/>
          <p:cNvGrpSpPr>
            <a:grpSpLocks/>
          </p:cNvGrpSpPr>
          <p:nvPr/>
        </p:nvGrpSpPr>
        <p:grpSpPr bwMode="auto">
          <a:xfrm>
            <a:off x="385763" y="1431925"/>
            <a:ext cx="8501062" cy="4783138"/>
            <a:chOff x="248" y="920"/>
            <a:chExt cx="5355" cy="3013"/>
          </a:xfrm>
        </p:grpSpPr>
        <p:grpSp>
          <p:nvGrpSpPr>
            <p:cNvPr id="60425" name="Group 4"/>
            <p:cNvGrpSpPr>
              <a:grpSpLocks/>
            </p:cNvGrpSpPr>
            <p:nvPr/>
          </p:nvGrpSpPr>
          <p:grpSpPr bwMode="auto">
            <a:xfrm>
              <a:off x="248" y="920"/>
              <a:ext cx="5355" cy="3013"/>
              <a:chOff x="248" y="920"/>
              <a:chExt cx="5355" cy="3013"/>
            </a:xfrm>
          </p:grpSpPr>
          <p:grpSp>
            <p:nvGrpSpPr>
              <p:cNvPr id="60443" name="Group 5"/>
              <p:cNvGrpSpPr>
                <a:grpSpLocks/>
              </p:cNvGrpSpPr>
              <p:nvPr/>
            </p:nvGrpSpPr>
            <p:grpSpPr bwMode="auto">
              <a:xfrm>
                <a:off x="248" y="920"/>
                <a:ext cx="5355" cy="3013"/>
                <a:chOff x="248" y="920"/>
                <a:chExt cx="5355" cy="3013"/>
              </a:xfrm>
            </p:grpSpPr>
            <p:grpSp>
              <p:nvGrpSpPr>
                <p:cNvPr id="60466" name="Group 6"/>
                <p:cNvGrpSpPr>
                  <a:grpSpLocks/>
                </p:cNvGrpSpPr>
                <p:nvPr/>
              </p:nvGrpSpPr>
              <p:grpSpPr bwMode="auto">
                <a:xfrm>
                  <a:off x="248" y="920"/>
                  <a:ext cx="5355" cy="3013"/>
                  <a:chOff x="248" y="920"/>
                  <a:chExt cx="5355" cy="3013"/>
                </a:xfrm>
              </p:grpSpPr>
              <p:sp>
                <p:nvSpPr>
                  <p:cNvPr id="60468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248" y="1103"/>
                    <a:ext cx="5355" cy="2829"/>
                  </a:xfrm>
                  <a:prstGeom prst="rect">
                    <a:avLst/>
                  </a:prstGeom>
                  <a:solidFill>
                    <a:srgbClr val="6F6F6F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0469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491" y="1037"/>
                    <a:ext cx="5112" cy="289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0470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248" y="920"/>
                    <a:ext cx="5355" cy="185"/>
                  </a:xfrm>
                  <a:prstGeom prst="rect">
                    <a:avLst/>
                  </a:prstGeom>
                  <a:solidFill>
                    <a:schemeClr val="tx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0471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248" y="3881"/>
                    <a:ext cx="5355" cy="52"/>
                  </a:xfrm>
                  <a:prstGeom prst="rect">
                    <a:avLst/>
                  </a:prstGeom>
                  <a:solidFill>
                    <a:srgbClr val="ABABAB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0472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491" y="3880"/>
                    <a:ext cx="4892" cy="53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0473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267" y="939"/>
                    <a:ext cx="5315" cy="146"/>
                  </a:xfrm>
                  <a:prstGeom prst="rect">
                    <a:avLst/>
                  </a:prstGeom>
                  <a:noFill/>
                  <a:ln w="1270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60467" name="Rectangle 13"/>
                <p:cNvSpPr>
                  <a:spLocks noChangeArrowheads="1"/>
                </p:cNvSpPr>
                <p:nvPr/>
              </p:nvSpPr>
              <p:spPr bwMode="auto">
                <a:xfrm>
                  <a:off x="2396" y="939"/>
                  <a:ext cx="979" cy="17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lnSpc>
                      <a:spcPct val="90000"/>
                    </a:lnSpc>
                    <a:spcBef>
                      <a:spcPct val="0"/>
                    </a:spcBef>
                    <a:buSzTx/>
                  </a:pPr>
                  <a:r>
                    <a:rPr lang="en-US" sz="1400" b="0">
                      <a:solidFill>
                        <a:schemeClr val="bg1"/>
                      </a:solidFill>
                    </a:rPr>
                    <a:t>Terminal Window</a:t>
                  </a:r>
                </a:p>
              </p:txBody>
            </p:sp>
          </p:grpSp>
          <p:grpSp>
            <p:nvGrpSpPr>
              <p:cNvPr id="60444" name="Group 14"/>
              <p:cNvGrpSpPr>
                <a:grpSpLocks/>
              </p:cNvGrpSpPr>
              <p:nvPr/>
            </p:nvGrpSpPr>
            <p:grpSpPr bwMode="auto">
              <a:xfrm>
                <a:off x="263" y="2001"/>
                <a:ext cx="189" cy="1350"/>
                <a:chOff x="263" y="2001"/>
                <a:chExt cx="189" cy="1350"/>
              </a:xfrm>
            </p:grpSpPr>
            <p:grpSp>
              <p:nvGrpSpPr>
                <p:cNvPr id="60458" name="Group 15"/>
                <p:cNvGrpSpPr>
                  <a:grpSpLocks/>
                </p:cNvGrpSpPr>
                <p:nvPr/>
              </p:nvGrpSpPr>
              <p:grpSpPr bwMode="auto">
                <a:xfrm>
                  <a:off x="263" y="2001"/>
                  <a:ext cx="189" cy="1350"/>
                  <a:chOff x="263" y="2001"/>
                  <a:chExt cx="189" cy="1350"/>
                </a:xfrm>
              </p:grpSpPr>
              <p:sp>
                <p:nvSpPr>
                  <p:cNvPr id="60462" name="Rectangle 16"/>
                  <p:cNvSpPr>
                    <a:spLocks noChangeArrowheads="1"/>
                  </p:cNvSpPr>
                  <p:nvPr/>
                </p:nvSpPr>
                <p:spPr bwMode="auto">
                  <a:xfrm>
                    <a:off x="271" y="2006"/>
                    <a:ext cx="181" cy="1337"/>
                  </a:xfrm>
                  <a:prstGeom prst="rect">
                    <a:avLst/>
                  </a:prstGeom>
                  <a:solidFill>
                    <a:schemeClr val="bg2"/>
                  </a:solidFill>
                  <a:ln w="25400">
                    <a:solidFill>
                      <a:srgbClr val="081D58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60463" name="Group 17"/>
                  <p:cNvGrpSpPr>
                    <a:grpSpLocks/>
                  </p:cNvGrpSpPr>
                  <p:nvPr/>
                </p:nvGrpSpPr>
                <p:grpSpPr bwMode="auto">
                  <a:xfrm>
                    <a:off x="263" y="2001"/>
                    <a:ext cx="189" cy="1350"/>
                    <a:chOff x="263" y="2001"/>
                    <a:chExt cx="189" cy="1350"/>
                  </a:xfrm>
                </p:grpSpPr>
                <p:sp>
                  <p:nvSpPr>
                    <p:cNvPr id="60464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63" y="2001"/>
                      <a:ext cx="0" cy="1347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465" name="Line 1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64" y="3351"/>
                      <a:ext cx="18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60459" name="Group 20"/>
                <p:cNvGrpSpPr>
                  <a:grpSpLocks/>
                </p:cNvGrpSpPr>
                <p:nvPr/>
              </p:nvGrpSpPr>
              <p:grpSpPr bwMode="auto">
                <a:xfrm>
                  <a:off x="353" y="2662"/>
                  <a:ext cx="29" cy="27"/>
                  <a:chOff x="353" y="2662"/>
                  <a:chExt cx="29" cy="27"/>
                </a:xfrm>
              </p:grpSpPr>
              <p:sp>
                <p:nvSpPr>
                  <p:cNvPr id="60460" name="Oval 21"/>
                  <p:cNvSpPr>
                    <a:spLocks noChangeArrowheads="1"/>
                  </p:cNvSpPr>
                  <p:nvPr/>
                </p:nvSpPr>
                <p:spPr bwMode="auto">
                  <a:xfrm>
                    <a:off x="353" y="2662"/>
                    <a:ext cx="29" cy="27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0461" name="Oval 22"/>
                  <p:cNvSpPr>
                    <a:spLocks noChangeArrowheads="1"/>
                  </p:cNvSpPr>
                  <p:nvPr/>
                </p:nvSpPr>
                <p:spPr bwMode="auto">
                  <a:xfrm>
                    <a:off x="354" y="2663"/>
                    <a:ext cx="20" cy="19"/>
                  </a:xfrm>
                  <a:prstGeom prst="ellipse">
                    <a:avLst/>
                  </a:prstGeom>
                  <a:solidFill>
                    <a:schemeClr val="tx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0445" name="Group 23"/>
              <p:cNvGrpSpPr>
                <a:grpSpLocks/>
              </p:cNvGrpSpPr>
              <p:nvPr/>
            </p:nvGrpSpPr>
            <p:grpSpPr bwMode="auto">
              <a:xfrm>
                <a:off x="263" y="3475"/>
                <a:ext cx="190" cy="379"/>
                <a:chOff x="263" y="3475"/>
                <a:chExt cx="190" cy="379"/>
              </a:xfrm>
            </p:grpSpPr>
            <p:grpSp>
              <p:nvGrpSpPr>
                <p:cNvPr id="60446" name="Group 24"/>
                <p:cNvGrpSpPr>
                  <a:grpSpLocks/>
                </p:cNvGrpSpPr>
                <p:nvPr/>
              </p:nvGrpSpPr>
              <p:grpSpPr bwMode="auto">
                <a:xfrm>
                  <a:off x="263" y="3678"/>
                  <a:ext cx="190" cy="176"/>
                  <a:chOff x="263" y="3678"/>
                  <a:chExt cx="190" cy="176"/>
                </a:xfrm>
              </p:grpSpPr>
              <p:sp>
                <p:nvSpPr>
                  <p:cNvPr id="60454" name="Rectangle 25"/>
                  <p:cNvSpPr>
                    <a:spLocks noChangeArrowheads="1"/>
                  </p:cNvSpPr>
                  <p:nvPr/>
                </p:nvSpPr>
                <p:spPr bwMode="auto">
                  <a:xfrm>
                    <a:off x="271" y="3680"/>
                    <a:ext cx="181" cy="166"/>
                  </a:xfrm>
                  <a:prstGeom prst="rect">
                    <a:avLst/>
                  </a:prstGeom>
                  <a:solidFill>
                    <a:schemeClr val="bg2"/>
                  </a:solidFill>
                  <a:ln w="25400">
                    <a:solidFill>
                      <a:srgbClr val="081D58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60455" name="Group 26"/>
                  <p:cNvGrpSpPr>
                    <a:grpSpLocks/>
                  </p:cNvGrpSpPr>
                  <p:nvPr/>
                </p:nvGrpSpPr>
                <p:grpSpPr bwMode="auto">
                  <a:xfrm>
                    <a:off x="263" y="3678"/>
                    <a:ext cx="190" cy="176"/>
                    <a:chOff x="263" y="3678"/>
                    <a:chExt cx="190" cy="176"/>
                  </a:xfrm>
                </p:grpSpPr>
                <p:sp>
                  <p:nvSpPr>
                    <p:cNvPr id="60456" name="Line 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63" y="3678"/>
                      <a:ext cx="0" cy="173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457" name="Line 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65" y="3854"/>
                      <a:ext cx="18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60447" name="Group 29"/>
                <p:cNvGrpSpPr>
                  <a:grpSpLocks/>
                </p:cNvGrpSpPr>
                <p:nvPr/>
              </p:nvGrpSpPr>
              <p:grpSpPr bwMode="auto">
                <a:xfrm>
                  <a:off x="263" y="3475"/>
                  <a:ext cx="190" cy="177"/>
                  <a:chOff x="263" y="3475"/>
                  <a:chExt cx="190" cy="177"/>
                </a:xfrm>
              </p:grpSpPr>
              <p:sp>
                <p:nvSpPr>
                  <p:cNvPr id="60450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271" y="3478"/>
                    <a:ext cx="181" cy="166"/>
                  </a:xfrm>
                  <a:prstGeom prst="rect">
                    <a:avLst/>
                  </a:prstGeom>
                  <a:solidFill>
                    <a:schemeClr val="bg2"/>
                  </a:solidFill>
                  <a:ln w="25400">
                    <a:solidFill>
                      <a:srgbClr val="081D58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60451" name="Group 31"/>
                  <p:cNvGrpSpPr>
                    <a:grpSpLocks/>
                  </p:cNvGrpSpPr>
                  <p:nvPr/>
                </p:nvGrpSpPr>
                <p:grpSpPr bwMode="auto">
                  <a:xfrm>
                    <a:off x="263" y="3475"/>
                    <a:ext cx="190" cy="177"/>
                    <a:chOff x="263" y="3475"/>
                    <a:chExt cx="190" cy="177"/>
                  </a:xfrm>
                </p:grpSpPr>
                <p:sp>
                  <p:nvSpPr>
                    <p:cNvPr id="60452" name="Line 3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63" y="3475"/>
                      <a:ext cx="0" cy="173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453" name="Line 3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65" y="3652"/>
                      <a:ext cx="18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60448" name="Freeform 34"/>
                <p:cNvSpPr>
                  <a:spLocks/>
                </p:cNvSpPr>
                <p:nvPr/>
              </p:nvSpPr>
              <p:spPr bwMode="auto">
                <a:xfrm>
                  <a:off x="332" y="3724"/>
                  <a:ext cx="73" cy="80"/>
                </a:xfrm>
                <a:custGeom>
                  <a:avLst/>
                  <a:gdLst>
                    <a:gd name="T0" fmla="*/ 34 w 73"/>
                    <a:gd name="T1" fmla="*/ 0 h 80"/>
                    <a:gd name="T2" fmla="*/ 0 w 73"/>
                    <a:gd name="T3" fmla="*/ 79 h 80"/>
                    <a:gd name="T4" fmla="*/ 72 w 73"/>
                    <a:gd name="T5" fmla="*/ 79 h 80"/>
                    <a:gd name="T6" fmla="*/ 34 w 73"/>
                    <a:gd name="T7" fmla="*/ 0 h 8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73"/>
                    <a:gd name="T13" fmla="*/ 0 h 80"/>
                    <a:gd name="T14" fmla="*/ 73 w 73"/>
                    <a:gd name="T15" fmla="*/ 80 h 8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73" h="80">
                      <a:moveTo>
                        <a:pt x="34" y="0"/>
                      </a:moveTo>
                      <a:lnTo>
                        <a:pt x="0" y="79"/>
                      </a:lnTo>
                      <a:lnTo>
                        <a:pt x="72" y="79"/>
                      </a:lnTo>
                      <a:lnTo>
                        <a:pt x="34" y="0"/>
                      </a:lnTo>
                    </a:path>
                  </a:pathLst>
                </a:custGeom>
                <a:solidFill>
                  <a:schemeClr val="tx1"/>
                </a:solidFill>
                <a:ln w="12700" cap="rnd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0449" name="Freeform 35"/>
                <p:cNvSpPr>
                  <a:spLocks/>
                </p:cNvSpPr>
                <p:nvPr/>
              </p:nvSpPr>
              <p:spPr bwMode="auto">
                <a:xfrm>
                  <a:off x="331" y="3522"/>
                  <a:ext cx="73" cy="80"/>
                </a:xfrm>
                <a:custGeom>
                  <a:avLst/>
                  <a:gdLst>
                    <a:gd name="T0" fmla="*/ 35 w 73"/>
                    <a:gd name="T1" fmla="*/ 79 h 80"/>
                    <a:gd name="T2" fmla="*/ 0 w 73"/>
                    <a:gd name="T3" fmla="*/ 0 h 80"/>
                    <a:gd name="T4" fmla="*/ 72 w 73"/>
                    <a:gd name="T5" fmla="*/ 0 h 80"/>
                    <a:gd name="T6" fmla="*/ 35 w 73"/>
                    <a:gd name="T7" fmla="*/ 79 h 8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73"/>
                    <a:gd name="T13" fmla="*/ 0 h 80"/>
                    <a:gd name="T14" fmla="*/ 73 w 73"/>
                    <a:gd name="T15" fmla="*/ 80 h 8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73" h="80">
                      <a:moveTo>
                        <a:pt x="35" y="79"/>
                      </a:moveTo>
                      <a:lnTo>
                        <a:pt x="0" y="0"/>
                      </a:lnTo>
                      <a:lnTo>
                        <a:pt x="72" y="0"/>
                      </a:lnTo>
                      <a:lnTo>
                        <a:pt x="35" y="79"/>
                      </a:lnTo>
                    </a:path>
                  </a:pathLst>
                </a:custGeom>
                <a:solidFill>
                  <a:schemeClr val="tx1"/>
                </a:solidFill>
                <a:ln w="12700" cap="rnd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0426" name="Group 36"/>
            <p:cNvGrpSpPr>
              <a:grpSpLocks/>
            </p:cNvGrpSpPr>
            <p:nvPr/>
          </p:nvGrpSpPr>
          <p:grpSpPr bwMode="auto">
            <a:xfrm>
              <a:off x="282" y="949"/>
              <a:ext cx="121" cy="113"/>
              <a:chOff x="282" y="949"/>
              <a:chExt cx="121" cy="113"/>
            </a:xfrm>
          </p:grpSpPr>
          <p:sp>
            <p:nvSpPr>
              <p:cNvPr id="60436" name="Rectangle 37"/>
              <p:cNvSpPr>
                <a:spLocks noChangeArrowheads="1"/>
              </p:cNvSpPr>
              <p:nvPr/>
            </p:nvSpPr>
            <p:spPr bwMode="auto">
              <a:xfrm>
                <a:off x="286" y="949"/>
                <a:ext cx="117" cy="109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60437" name="Group 38"/>
              <p:cNvGrpSpPr>
                <a:grpSpLocks/>
              </p:cNvGrpSpPr>
              <p:nvPr/>
            </p:nvGrpSpPr>
            <p:grpSpPr bwMode="auto">
              <a:xfrm>
                <a:off x="282" y="952"/>
                <a:ext cx="118" cy="110"/>
                <a:chOff x="282" y="952"/>
                <a:chExt cx="118" cy="110"/>
              </a:xfrm>
            </p:grpSpPr>
            <p:sp>
              <p:nvSpPr>
                <p:cNvPr id="60441" name="Line 39"/>
                <p:cNvSpPr>
                  <a:spLocks noChangeShapeType="1"/>
                </p:cNvSpPr>
                <p:nvPr/>
              </p:nvSpPr>
              <p:spPr bwMode="auto">
                <a:xfrm>
                  <a:off x="282" y="952"/>
                  <a:ext cx="0" cy="10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0442" name="Line 40"/>
                <p:cNvSpPr>
                  <a:spLocks noChangeShapeType="1"/>
                </p:cNvSpPr>
                <p:nvPr/>
              </p:nvSpPr>
              <p:spPr bwMode="auto">
                <a:xfrm>
                  <a:off x="285" y="1062"/>
                  <a:ext cx="115" cy="0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0438" name="Group 41"/>
              <p:cNvGrpSpPr>
                <a:grpSpLocks/>
              </p:cNvGrpSpPr>
              <p:nvPr/>
            </p:nvGrpSpPr>
            <p:grpSpPr bwMode="auto">
              <a:xfrm>
                <a:off x="312" y="974"/>
                <a:ext cx="65" cy="62"/>
                <a:chOff x="312" y="974"/>
                <a:chExt cx="65" cy="62"/>
              </a:xfrm>
            </p:grpSpPr>
            <p:sp>
              <p:nvSpPr>
                <p:cNvPr id="60439" name="Rectangle 42"/>
                <p:cNvSpPr>
                  <a:spLocks noChangeArrowheads="1"/>
                </p:cNvSpPr>
                <p:nvPr/>
              </p:nvSpPr>
              <p:spPr bwMode="auto">
                <a:xfrm>
                  <a:off x="312" y="974"/>
                  <a:ext cx="65" cy="62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0440" name="Rectangle 43"/>
                <p:cNvSpPr>
                  <a:spLocks noChangeArrowheads="1"/>
                </p:cNvSpPr>
                <p:nvPr/>
              </p:nvSpPr>
              <p:spPr bwMode="auto">
                <a:xfrm>
                  <a:off x="312" y="974"/>
                  <a:ext cx="65" cy="12"/>
                </a:xfrm>
                <a:prstGeom prst="rect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0427" name="Group 44"/>
            <p:cNvGrpSpPr>
              <a:grpSpLocks/>
            </p:cNvGrpSpPr>
            <p:nvPr/>
          </p:nvGrpSpPr>
          <p:grpSpPr bwMode="auto">
            <a:xfrm>
              <a:off x="5434" y="955"/>
              <a:ext cx="122" cy="112"/>
              <a:chOff x="5434" y="955"/>
              <a:chExt cx="122" cy="112"/>
            </a:xfrm>
          </p:grpSpPr>
          <p:grpSp>
            <p:nvGrpSpPr>
              <p:cNvPr id="60428" name="Group 45"/>
              <p:cNvGrpSpPr>
                <a:grpSpLocks/>
              </p:cNvGrpSpPr>
              <p:nvPr/>
            </p:nvGrpSpPr>
            <p:grpSpPr bwMode="auto">
              <a:xfrm>
                <a:off x="5434" y="955"/>
                <a:ext cx="122" cy="112"/>
                <a:chOff x="5434" y="955"/>
                <a:chExt cx="122" cy="112"/>
              </a:xfrm>
            </p:grpSpPr>
            <p:sp>
              <p:nvSpPr>
                <p:cNvPr id="60432" name="Rectangle 46"/>
                <p:cNvSpPr>
                  <a:spLocks noChangeArrowheads="1"/>
                </p:cNvSpPr>
                <p:nvPr/>
              </p:nvSpPr>
              <p:spPr bwMode="auto">
                <a:xfrm>
                  <a:off x="5438" y="955"/>
                  <a:ext cx="118" cy="108"/>
                </a:xfrm>
                <a:prstGeom prst="rect">
                  <a:avLst/>
                </a:prstGeom>
                <a:solidFill>
                  <a:schemeClr val="bg2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grpSp>
              <p:nvGrpSpPr>
                <p:cNvPr id="60433" name="Group 47"/>
                <p:cNvGrpSpPr>
                  <a:grpSpLocks/>
                </p:cNvGrpSpPr>
                <p:nvPr/>
              </p:nvGrpSpPr>
              <p:grpSpPr bwMode="auto">
                <a:xfrm>
                  <a:off x="5434" y="956"/>
                  <a:ext cx="122" cy="111"/>
                  <a:chOff x="5434" y="956"/>
                  <a:chExt cx="122" cy="111"/>
                </a:xfrm>
              </p:grpSpPr>
              <p:sp>
                <p:nvSpPr>
                  <p:cNvPr id="60434" name="Line 48"/>
                  <p:cNvSpPr>
                    <a:spLocks noChangeShapeType="1"/>
                  </p:cNvSpPr>
                  <p:nvPr/>
                </p:nvSpPr>
                <p:spPr bwMode="auto">
                  <a:xfrm>
                    <a:off x="5434" y="956"/>
                    <a:ext cx="0" cy="107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0435" name="Line 49"/>
                  <p:cNvSpPr>
                    <a:spLocks noChangeShapeType="1"/>
                  </p:cNvSpPr>
                  <p:nvPr/>
                </p:nvSpPr>
                <p:spPr bwMode="auto">
                  <a:xfrm>
                    <a:off x="5439" y="1067"/>
                    <a:ext cx="117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0429" name="Group 50"/>
              <p:cNvGrpSpPr>
                <a:grpSpLocks/>
              </p:cNvGrpSpPr>
              <p:nvPr/>
            </p:nvGrpSpPr>
            <p:grpSpPr bwMode="auto">
              <a:xfrm>
                <a:off x="5453" y="960"/>
                <a:ext cx="87" cy="96"/>
                <a:chOff x="5453" y="960"/>
                <a:chExt cx="87" cy="96"/>
              </a:xfrm>
            </p:grpSpPr>
            <p:sp>
              <p:nvSpPr>
                <p:cNvPr id="60430" name="Line 51"/>
                <p:cNvSpPr>
                  <a:spLocks noChangeShapeType="1"/>
                </p:cNvSpPr>
                <p:nvPr/>
              </p:nvSpPr>
              <p:spPr bwMode="auto">
                <a:xfrm>
                  <a:off x="5454" y="969"/>
                  <a:ext cx="86" cy="8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0431" name="Line 52"/>
                <p:cNvSpPr>
                  <a:spLocks noChangeShapeType="1"/>
                </p:cNvSpPr>
                <p:nvPr/>
              </p:nvSpPr>
              <p:spPr bwMode="auto">
                <a:xfrm flipV="1">
                  <a:off x="5453" y="960"/>
                  <a:ext cx="86" cy="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60421" name="Rectangle 54"/>
          <p:cNvSpPr>
            <a:spLocks noChangeArrowheads="1"/>
          </p:cNvSpPr>
          <p:nvPr/>
        </p:nvSpPr>
        <p:spPr bwMode="auto">
          <a:xfrm>
            <a:off x="1028700" y="1905000"/>
            <a:ext cx="103822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b="0">
                <a:latin typeface="Courier New" charset="0"/>
              </a:rPr>
              <a:t>Prompt&gt;</a:t>
            </a:r>
          </a:p>
        </p:txBody>
      </p:sp>
      <p:sp>
        <p:nvSpPr>
          <p:cNvPr id="150583" name="Rectangle 55"/>
          <p:cNvSpPr>
            <a:spLocks noChangeArrowheads="1"/>
          </p:cNvSpPr>
          <p:nvPr/>
        </p:nvSpPr>
        <p:spPr bwMode="auto">
          <a:xfrm>
            <a:off x="1066800" y="2286000"/>
            <a:ext cx="7269163" cy="3759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b="0">
                <a:latin typeface="Courier New" charset="0"/>
              </a:rPr>
              <a:t>      Using the g77 compiler.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endParaRPr lang="en-US" b="0">
              <a:latin typeface="Courier New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b="0">
                <a:latin typeface="Courier New" charset="0"/>
              </a:rPr>
              <a:t>      Setting default Fortran compile options: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b="0">
                <a:latin typeface="Courier New" charset="0"/>
              </a:rPr>
              <a:t>      -c -C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endParaRPr lang="en-US" b="0">
              <a:latin typeface="Courier New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b="0">
                <a:latin typeface="Courier New" charset="0"/>
              </a:rPr>
              <a:t>      Setting default C compile options: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b="0">
                <a:latin typeface="Courier New" charset="0"/>
              </a:rPr>
              <a:t>      -c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b="0">
                <a:latin typeface="Courier New" charset="0"/>
              </a:rPr>
              <a:t>	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b="0">
                <a:latin typeface="Courier New" charset="0"/>
              </a:rPr>
              <a:t>      Setting default link options: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endParaRPr lang="en-US" b="0">
              <a:latin typeface="Courier New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endParaRPr lang="en-US" b="0">
              <a:latin typeface="Courier New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b="0">
                <a:latin typeface="Courier New" charset="0"/>
              </a:rPr>
              <a:t>      Compiling and linking:  demo.pgm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b="0">
                <a:latin typeface="Courier New" charset="0"/>
              </a:rPr>
              <a:t>Compiling and linking:  demo.pgm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endParaRPr lang="en-US" b="0">
              <a:latin typeface="Courier New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b="0">
                <a:latin typeface="Courier New" charset="0"/>
              </a:rPr>
              <a:t>Prompt&gt; </a:t>
            </a:r>
          </a:p>
        </p:txBody>
      </p:sp>
      <p:sp>
        <p:nvSpPr>
          <p:cNvPr id="150584" name="Rectangle 56"/>
          <p:cNvSpPr>
            <a:spLocks noChangeArrowheads="1"/>
          </p:cNvSpPr>
          <p:nvPr/>
        </p:nvSpPr>
        <p:spPr bwMode="auto">
          <a:xfrm>
            <a:off x="1905000" y="1905000"/>
            <a:ext cx="17700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b="0">
                <a:latin typeface="Courier New" charset="0"/>
              </a:rPr>
              <a:t> mkprodct.csh</a:t>
            </a:r>
          </a:p>
        </p:txBody>
      </p:sp>
      <p:sp>
        <p:nvSpPr>
          <p:cNvPr id="60424" name="Rectangle 57"/>
          <p:cNvSpPr>
            <a:spLocks noGrp="1" noChangeArrowheads="1"/>
          </p:cNvSpPr>
          <p:nvPr>
            <p:ph type="title"/>
          </p:nvPr>
        </p:nvSpPr>
        <p:spPr>
          <a:xfrm>
            <a:off x="2041525" y="381000"/>
            <a:ext cx="6607175" cy="474663"/>
          </a:xfrm>
        </p:spPr>
        <p:txBody>
          <a:bodyPr/>
          <a:lstStyle/>
          <a:p>
            <a:r>
              <a:rPr lang="en-US"/>
              <a:t>Compile and Link the Program - 3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"/>
                                        <p:tgtEl>
                                          <p:spTgt spid="150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50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83" grpId="0" autoUpdateAnimBg="0"/>
      <p:bldP spid="150584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12813"/>
            <a:r>
              <a:rPr lang="en-US"/>
              <a:t>Writing a FORTRAN-based program</a:t>
            </a:r>
          </a:p>
        </p:txBody>
      </p:sp>
      <p:sp>
        <p:nvSpPr>
          <p:cNvPr id="6246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defTabSz="912813"/>
            <a:fld id="{D56E0DCE-7317-F942-9B94-8DA1DBCA5146}" type="slidenum">
              <a:rPr lang="en-US" smtClean="0"/>
              <a:pPr defTabSz="912813"/>
              <a:t>24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6246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90563" y="1598613"/>
            <a:ext cx="7762875" cy="4106862"/>
          </a:xfrm>
          <a:noFill/>
        </p:spPr>
        <p:txBody>
          <a:bodyPr/>
          <a:lstStyle/>
          <a:p>
            <a:pPr>
              <a:buFontTx/>
              <a:buNone/>
            </a:pPr>
            <a:r>
              <a:rPr lang="en-US" sz="1600"/>
              <a:t>It looks like we have everything taken care of:</a:t>
            </a:r>
          </a:p>
          <a:p>
            <a:pPr>
              <a:buFontTx/>
              <a:buNone/>
            </a:pPr>
            <a:endParaRPr lang="en-US" sz="1600"/>
          </a:p>
          <a:p>
            <a:r>
              <a:rPr lang="en-US" sz="1600"/>
              <a:t>We have all necessary kernels</a:t>
            </a:r>
          </a:p>
          <a:p>
            <a:endParaRPr lang="en-US" sz="1600"/>
          </a:p>
          <a:p>
            <a:r>
              <a:rPr lang="en-US" sz="1600"/>
              <a:t>We made a setup file (metakernel) pointing to them</a:t>
            </a:r>
          </a:p>
          <a:p>
            <a:endParaRPr lang="en-US" sz="1600"/>
          </a:p>
          <a:p>
            <a:r>
              <a:rPr lang="en-US" sz="1600"/>
              <a:t>We wrote the program</a:t>
            </a:r>
          </a:p>
          <a:p>
            <a:endParaRPr lang="en-US" sz="1600"/>
          </a:p>
          <a:p>
            <a:r>
              <a:rPr lang="en-US" sz="1600"/>
              <a:t>We compiled and linked it</a:t>
            </a:r>
          </a:p>
          <a:p>
            <a:pPr>
              <a:buFontTx/>
              <a:buNone/>
            </a:pPr>
            <a:endParaRPr lang="en-US" sz="1600"/>
          </a:p>
          <a:p>
            <a:pPr>
              <a:buFontTx/>
              <a:buNone/>
            </a:pPr>
            <a:r>
              <a:rPr lang="en-US" sz="1600"/>
              <a:t>Let's run it.</a:t>
            </a:r>
            <a:endParaRPr lang="en-US" sz="3600"/>
          </a:p>
        </p:txBody>
      </p:sp>
      <p:sp>
        <p:nvSpPr>
          <p:cNvPr id="62469" name="Rectangle 6"/>
          <p:cNvSpPr>
            <a:spLocks noGrp="1" noChangeArrowheads="1"/>
          </p:cNvSpPr>
          <p:nvPr>
            <p:ph type="title"/>
          </p:nvPr>
        </p:nvSpPr>
        <p:spPr>
          <a:xfrm>
            <a:off x="2913063" y="381000"/>
            <a:ext cx="4868862" cy="474663"/>
          </a:xfrm>
        </p:spPr>
        <p:txBody>
          <a:bodyPr/>
          <a:lstStyle/>
          <a:p>
            <a:r>
              <a:rPr lang="en-US"/>
              <a:t>Running the Program - 1</a:t>
            </a:r>
          </a:p>
        </p:txBody>
      </p:sp>
    </p:spTree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12813"/>
            <a:r>
              <a:rPr lang="en-US"/>
              <a:t>Writing a FORTRAN-based program</a:t>
            </a:r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defTabSz="912813"/>
            <a:fld id="{69E4D822-D97E-9A46-81BA-37A655830D6F}" type="slidenum">
              <a:rPr lang="en-US" smtClean="0"/>
              <a:pPr defTabSz="912813"/>
              <a:t>25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64516" name="Rectangle 2"/>
          <p:cNvSpPr>
            <a:spLocks noGrp="1" noChangeArrowheads="1"/>
          </p:cNvSpPr>
          <p:nvPr>
            <p:ph type="title"/>
          </p:nvPr>
        </p:nvSpPr>
        <p:spPr>
          <a:xfrm>
            <a:off x="2859088" y="381000"/>
            <a:ext cx="4975225" cy="474663"/>
          </a:xfrm>
        </p:spPr>
        <p:txBody>
          <a:bodyPr/>
          <a:lstStyle/>
          <a:p>
            <a:r>
              <a:rPr lang="en-US"/>
              <a:t>Running the Program - 2 </a:t>
            </a:r>
          </a:p>
        </p:txBody>
      </p:sp>
      <p:grpSp>
        <p:nvGrpSpPr>
          <p:cNvPr id="64517" name="Group 3"/>
          <p:cNvGrpSpPr>
            <a:grpSpLocks/>
          </p:cNvGrpSpPr>
          <p:nvPr/>
        </p:nvGrpSpPr>
        <p:grpSpPr bwMode="auto">
          <a:xfrm>
            <a:off x="385763" y="1470025"/>
            <a:ext cx="8501062" cy="4783138"/>
            <a:chOff x="248" y="920"/>
            <a:chExt cx="5355" cy="3013"/>
          </a:xfrm>
        </p:grpSpPr>
        <p:grpSp>
          <p:nvGrpSpPr>
            <p:cNvPr id="64521" name="Group 4"/>
            <p:cNvGrpSpPr>
              <a:grpSpLocks/>
            </p:cNvGrpSpPr>
            <p:nvPr/>
          </p:nvGrpSpPr>
          <p:grpSpPr bwMode="auto">
            <a:xfrm>
              <a:off x="248" y="920"/>
              <a:ext cx="5355" cy="3013"/>
              <a:chOff x="248" y="920"/>
              <a:chExt cx="5355" cy="3013"/>
            </a:xfrm>
          </p:grpSpPr>
          <p:grpSp>
            <p:nvGrpSpPr>
              <p:cNvPr id="64539" name="Group 5"/>
              <p:cNvGrpSpPr>
                <a:grpSpLocks/>
              </p:cNvGrpSpPr>
              <p:nvPr/>
            </p:nvGrpSpPr>
            <p:grpSpPr bwMode="auto">
              <a:xfrm>
                <a:off x="248" y="920"/>
                <a:ext cx="5355" cy="3013"/>
                <a:chOff x="248" y="920"/>
                <a:chExt cx="5355" cy="3013"/>
              </a:xfrm>
            </p:grpSpPr>
            <p:grpSp>
              <p:nvGrpSpPr>
                <p:cNvPr id="64562" name="Group 6"/>
                <p:cNvGrpSpPr>
                  <a:grpSpLocks/>
                </p:cNvGrpSpPr>
                <p:nvPr/>
              </p:nvGrpSpPr>
              <p:grpSpPr bwMode="auto">
                <a:xfrm>
                  <a:off x="248" y="920"/>
                  <a:ext cx="5355" cy="3013"/>
                  <a:chOff x="248" y="920"/>
                  <a:chExt cx="5355" cy="3013"/>
                </a:xfrm>
              </p:grpSpPr>
              <p:sp>
                <p:nvSpPr>
                  <p:cNvPr id="64564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248" y="1103"/>
                    <a:ext cx="5355" cy="2829"/>
                  </a:xfrm>
                  <a:prstGeom prst="rect">
                    <a:avLst/>
                  </a:prstGeom>
                  <a:solidFill>
                    <a:srgbClr val="6F6F6F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565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491" y="1037"/>
                    <a:ext cx="5112" cy="2896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566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248" y="920"/>
                    <a:ext cx="5355" cy="185"/>
                  </a:xfrm>
                  <a:prstGeom prst="rect">
                    <a:avLst/>
                  </a:prstGeom>
                  <a:solidFill>
                    <a:schemeClr val="tx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567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248" y="3881"/>
                    <a:ext cx="5355" cy="52"/>
                  </a:xfrm>
                  <a:prstGeom prst="rect">
                    <a:avLst/>
                  </a:prstGeom>
                  <a:solidFill>
                    <a:srgbClr val="ABABAB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568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491" y="3880"/>
                    <a:ext cx="4892" cy="53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569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267" y="939"/>
                    <a:ext cx="5315" cy="146"/>
                  </a:xfrm>
                  <a:prstGeom prst="rect">
                    <a:avLst/>
                  </a:prstGeom>
                  <a:noFill/>
                  <a:ln w="12700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64563" name="Rectangle 13"/>
                <p:cNvSpPr>
                  <a:spLocks noChangeArrowheads="1"/>
                </p:cNvSpPr>
                <p:nvPr/>
              </p:nvSpPr>
              <p:spPr bwMode="auto">
                <a:xfrm>
                  <a:off x="2396" y="939"/>
                  <a:ext cx="979" cy="17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prstTxWarp prst="textNoShape">
                    <a:avLst/>
                  </a:prstTxWarp>
                  <a:spAutoFit/>
                </a:bodyPr>
                <a:lstStyle/>
                <a:p>
                  <a:pPr>
                    <a:lnSpc>
                      <a:spcPct val="90000"/>
                    </a:lnSpc>
                    <a:spcBef>
                      <a:spcPct val="0"/>
                    </a:spcBef>
                    <a:buSzTx/>
                  </a:pPr>
                  <a:r>
                    <a:rPr lang="en-US" sz="1400" b="0">
                      <a:solidFill>
                        <a:schemeClr val="bg1"/>
                      </a:solidFill>
                    </a:rPr>
                    <a:t>Terminal Window</a:t>
                  </a:r>
                </a:p>
              </p:txBody>
            </p:sp>
          </p:grpSp>
          <p:grpSp>
            <p:nvGrpSpPr>
              <p:cNvPr id="64540" name="Group 14"/>
              <p:cNvGrpSpPr>
                <a:grpSpLocks/>
              </p:cNvGrpSpPr>
              <p:nvPr/>
            </p:nvGrpSpPr>
            <p:grpSpPr bwMode="auto">
              <a:xfrm>
                <a:off x="263" y="2001"/>
                <a:ext cx="189" cy="1350"/>
                <a:chOff x="263" y="2001"/>
                <a:chExt cx="189" cy="1350"/>
              </a:xfrm>
            </p:grpSpPr>
            <p:grpSp>
              <p:nvGrpSpPr>
                <p:cNvPr id="64554" name="Group 15"/>
                <p:cNvGrpSpPr>
                  <a:grpSpLocks/>
                </p:cNvGrpSpPr>
                <p:nvPr/>
              </p:nvGrpSpPr>
              <p:grpSpPr bwMode="auto">
                <a:xfrm>
                  <a:off x="263" y="2001"/>
                  <a:ext cx="189" cy="1350"/>
                  <a:chOff x="263" y="2001"/>
                  <a:chExt cx="189" cy="1350"/>
                </a:xfrm>
              </p:grpSpPr>
              <p:sp>
                <p:nvSpPr>
                  <p:cNvPr id="64558" name="Rectangle 16"/>
                  <p:cNvSpPr>
                    <a:spLocks noChangeArrowheads="1"/>
                  </p:cNvSpPr>
                  <p:nvPr/>
                </p:nvSpPr>
                <p:spPr bwMode="auto">
                  <a:xfrm>
                    <a:off x="271" y="2006"/>
                    <a:ext cx="181" cy="1337"/>
                  </a:xfrm>
                  <a:prstGeom prst="rect">
                    <a:avLst/>
                  </a:prstGeom>
                  <a:solidFill>
                    <a:schemeClr val="bg2"/>
                  </a:solidFill>
                  <a:ln w="25400">
                    <a:solidFill>
                      <a:srgbClr val="081D58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64559" name="Group 17"/>
                  <p:cNvGrpSpPr>
                    <a:grpSpLocks/>
                  </p:cNvGrpSpPr>
                  <p:nvPr/>
                </p:nvGrpSpPr>
                <p:grpSpPr bwMode="auto">
                  <a:xfrm>
                    <a:off x="263" y="2001"/>
                    <a:ext cx="189" cy="1350"/>
                    <a:chOff x="263" y="2001"/>
                    <a:chExt cx="189" cy="1350"/>
                  </a:xfrm>
                </p:grpSpPr>
                <p:sp>
                  <p:nvSpPr>
                    <p:cNvPr id="64560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63" y="2001"/>
                      <a:ext cx="0" cy="1347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4561" name="Line 1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64" y="3351"/>
                      <a:ext cx="18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64555" name="Group 20"/>
                <p:cNvGrpSpPr>
                  <a:grpSpLocks/>
                </p:cNvGrpSpPr>
                <p:nvPr/>
              </p:nvGrpSpPr>
              <p:grpSpPr bwMode="auto">
                <a:xfrm>
                  <a:off x="353" y="2662"/>
                  <a:ext cx="29" cy="27"/>
                  <a:chOff x="353" y="2662"/>
                  <a:chExt cx="29" cy="27"/>
                </a:xfrm>
              </p:grpSpPr>
              <p:sp>
                <p:nvSpPr>
                  <p:cNvPr id="64556" name="Oval 21"/>
                  <p:cNvSpPr>
                    <a:spLocks noChangeArrowheads="1"/>
                  </p:cNvSpPr>
                  <p:nvPr/>
                </p:nvSpPr>
                <p:spPr bwMode="auto">
                  <a:xfrm>
                    <a:off x="353" y="2662"/>
                    <a:ext cx="29" cy="27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557" name="Oval 22"/>
                  <p:cNvSpPr>
                    <a:spLocks noChangeArrowheads="1"/>
                  </p:cNvSpPr>
                  <p:nvPr/>
                </p:nvSpPr>
                <p:spPr bwMode="auto">
                  <a:xfrm>
                    <a:off x="354" y="2663"/>
                    <a:ext cx="20" cy="19"/>
                  </a:xfrm>
                  <a:prstGeom prst="ellipse">
                    <a:avLst/>
                  </a:prstGeom>
                  <a:solidFill>
                    <a:schemeClr val="tx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4541" name="Group 23"/>
              <p:cNvGrpSpPr>
                <a:grpSpLocks/>
              </p:cNvGrpSpPr>
              <p:nvPr/>
            </p:nvGrpSpPr>
            <p:grpSpPr bwMode="auto">
              <a:xfrm>
                <a:off x="263" y="3475"/>
                <a:ext cx="190" cy="379"/>
                <a:chOff x="263" y="3475"/>
                <a:chExt cx="190" cy="379"/>
              </a:xfrm>
            </p:grpSpPr>
            <p:grpSp>
              <p:nvGrpSpPr>
                <p:cNvPr id="64542" name="Group 24"/>
                <p:cNvGrpSpPr>
                  <a:grpSpLocks/>
                </p:cNvGrpSpPr>
                <p:nvPr/>
              </p:nvGrpSpPr>
              <p:grpSpPr bwMode="auto">
                <a:xfrm>
                  <a:off x="263" y="3678"/>
                  <a:ext cx="190" cy="176"/>
                  <a:chOff x="263" y="3678"/>
                  <a:chExt cx="190" cy="176"/>
                </a:xfrm>
              </p:grpSpPr>
              <p:sp>
                <p:nvSpPr>
                  <p:cNvPr id="64550" name="Rectangle 25"/>
                  <p:cNvSpPr>
                    <a:spLocks noChangeArrowheads="1"/>
                  </p:cNvSpPr>
                  <p:nvPr/>
                </p:nvSpPr>
                <p:spPr bwMode="auto">
                  <a:xfrm>
                    <a:off x="271" y="3680"/>
                    <a:ext cx="181" cy="166"/>
                  </a:xfrm>
                  <a:prstGeom prst="rect">
                    <a:avLst/>
                  </a:prstGeom>
                  <a:solidFill>
                    <a:schemeClr val="bg2"/>
                  </a:solidFill>
                  <a:ln w="25400">
                    <a:solidFill>
                      <a:srgbClr val="081D58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64551" name="Group 26"/>
                  <p:cNvGrpSpPr>
                    <a:grpSpLocks/>
                  </p:cNvGrpSpPr>
                  <p:nvPr/>
                </p:nvGrpSpPr>
                <p:grpSpPr bwMode="auto">
                  <a:xfrm>
                    <a:off x="263" y="3678"/>
                    <a:ext cx="190" cy="176"/>
                    <a:chOff x="263" y="3678"/>
                    <a:chExt cx="190" cy="176"/>
                  </a:xfrm>
                </p:grpSpPr>
                <p:sp>
                  <p:nvSpPr>
                    <p:cNvPr id="64552" name="Line 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63" y="3678"/>
                      <a:ext cx="0" cy="173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4553" name="Line 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65" y="3854"/>
                      <a:ext cx="18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64543" name="Group 29"/>
                <p:cNvGrpSpPr>
                  <a:grpSpLocks/>
                </p:cNvGrpSpPr>
                <p:nvPr/>
              </p:nvGrpSpPr>
              <p:grpSpPr bwMode="auto">
                <a:xfrm>
                  <a:off x="263" y="3475"/>
                  <a:ext cx="190" cy="177"/>
                  <a:chOff x="263" y="3475"/>
                  <a:chExt cx="190" cy="177"/>
                </a:xfrm>
              </p:grpSpPr>
              <p:sp>
                <p:nvSpPr>
                  <p:cNvPr id="64546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271" y="3478"/>
                    <a:ext cx="181" cy="166"/>
                  </a:xfrm>
                  <a:prstGeom prst="rect">
                    <a:avLst/>
                  </a:prstGeom>
                  <a:solidFill>
                    <a:schemeClr val="bg2"/>
                  </a:solidFill>
                  <a:ln w="25400">
                    <a:solidFill>
                      <a:srgbClr val="081D58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64547" name="Group 31"/>
                  <p:cNvGrpSpPr>
                    <a:grpSpLocks/>
                  </p:cNvGrpSpPr>
                  <p:nvPr/>
                </p:nvGrpSpPr>
                <p:grpSpPr bwMode="auto">
                  <a:xfrm>
                    <a:off x="263" y="3475"/>
                    <a:ext cx="190" cy="177"/>
                    <a:chOff x="263" y="3475"/>
                    <a:chExt cx="190" cy="177"/>
                  </a:xfrm>
                </p:grpSpPr>
                <p:sp>
                  <p:nvSpPr>
                    <p:cNvPr id="64548" name="Line 3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63" y="3475"/>
                      <a:ext cx="0" cy="173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4549" name="Line 3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65" y="3652"/>
                      <a:ext cx="188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chemeClr val="bg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64544" name="Freeform 34"/>
                <p:cNvSpPr>
                  <a:spLocks/>
                </p:cNvSpPr>
                <p:nvPr/>
              </p:nvSpPr>
              <p:spPr bwMode="auto">
                <a:xfrm>
                  <a:off x="332" y="3724"/>
                  <a:ext cx="73" cy="80"/>
                </a:xfrm>
                <a:custGeom>
                  <a:avLst/>
                  <a:gdLst>
                    <a:gd name="T0" fmla="*/ 34 w 73"/>
                    <a:gd name="T1" fmla="*/ 0 h 80"/>
                    <a:gd name="T2" fmla="*/ 0 w 73"/>
                    <a:gd name="T3" fmla="*/ 79 h 80"/>
                    <a:gd name="T4" fmla="*/ 72 w 73"/>
                    <a:gd name="T5" fmla="*/ 79 h 80"/>
                    <a:gd name="T6" fmla="*/ 34 w 73"/>
                    <a:gd name="T7" fmla="*/ 0 h 8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73"/>
                    <a:gd name="T13" fmla="*/ 0 h 80"/>
                    <a:gd name="T14" fmla="*/ 73 w 73"/>
                    <a:gd name="T15" fmla="*/ 80 h 8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73" h="80">
                      <a:moveTo>
                        <a:pt x="34" y="0"/>
                      </a:moveTo>
                      <a:lnTo>
                        <a:pt x="0" y="79"/>
                      </a:lnTo>
                      <a:lnTo>
                        <a:pt x="72" y="79"/>
                      </a:lnTo>
                      <a:lnTo>
                        <a:pt x="34" y="0"/>
                      </a:lnTo>
                    </a:path>
                  </a:pathLst>
                </a:custGeom>
                <a:solidFill>
                  <a:schemeClr val="tx1"/>
                </a:solidFill>
                <a:ln w="12700" cap="rnd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4545" name="Freeform 35"/>
                <p:cNvSpPr>
                  <a:spLocks/>
                </p:cNvSpPr>
                <p:nvPr/>
              </p:nvSpPr>
              <p:spPr bwMode="auto">
                <a:xfrm>
                  <a:off x="331" y="3522"/>
                  <a:ext cx="73" cy="80"/>
                </a:xfrm>
                <a:custGeom>
                  <a:avLst/>
                  <a:gdLst>
                    <a:gd name="T0" fmla="*/ 35 w 73"/>
                    <a:gd name="T1" fmla="*/ 79 h 80"/>
                    <a:gd name="T2" fmla="*/ 0 w 73"/>
                    <a:gd name="T3" fmla="*/ 0 h 80"/>
                    <a:gd name="T4" fmla="*/ 72 w 73"/>
                    <a:gd name="T5" fmla="*/ 0 h 80"/>
                    <a:gd name="T6" fmla="*/ 35 w 73"/>
                    <a:gd name="T7" fmla="*/ 79 h 8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73"/>
                    <a:gd name="T13" fmla="*/ 0 h 80"/>
                    <a:gd name="T14" fmla="*/ 73 w 73"/>
                    <a:gd name="T15" fmla="*/ 80 h 8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73" h="80">
                      <a:moveTo>
                        <a:pt x="35" y="79"/>
                      </a:moveTo>
                      <a:lnTo>
                        <a:pt x="0" y="0"/>
                      </a:lnTo>
                      <a:lnTo>
                        <a:pt x="72" y="0"/>
                      </a:lnTo>
                      <a:lnTo>
                        <a:pt x="35" y="79"/>
                      </a:lnTo>
                    </a:path>
                  </a:pathLst>
                </a:custGeom>
                <a:solidFill>
                  <a:schemeClr val="tx1"/>
                </a:solidFill>
                <a:ln w="12700" cap="rnd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4522" name="Group 36"/>
            <p:cNvGrpSpPr>
              <a:grpSpLocks/>
            </p:cNvGrpSpPr>
            <p:nvPr/>
          </p:nvGrpSpPr>
          <p:grpSpPr bwMode="auto">
            <a:xfrm>
              <a:off x="282" y="949"/>
              <a:ext cx="121" cy="113"/>
              <a:chOff x="282" y="949"/>
              <a:chExt cx="121" cy="113"/>
            </a:xfrm>
          </p:grpSpPr>
          <p:sp>
            <p:nvSpPr>
              <p:cNvPr id="64532" name="Rectangle 37"/>
              <p:cNvSpPr>
                <a:spLocks noChangeArrowheads="1"/>
              </p:cNvSpPr>
              <p:nvPr/>
            </p:nvSpPr>
            <p:spPr bwMode="auto">
              <a:xfrm>
                <a:off x="286" y="949"/>
                <a:ext cx="117" cy="109"/>
              </a:xfrm>
              <a:prstGeom prst="rect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64533" name="Group 38"/>
              <p:cNvGrpSpPr>
                <a:grpSpLocks/>
              </p:cNvGrpSpPr>
              <p:nvPr/>
            </p:nvGrpSpPr>
            <p:grpSpPr bwMode="auto">
              <a:xfrm>
                <a:off x="282" y="952"/>
                <a:ext cx="118" cy="110"/>
                <a:chOff x="282" y="952"/>
                <a:chExt cx="118" cy="110"/>
              </a:xfrm>
            </p:grpSpPr>
            <p:sp>
              <p:nvSpPr>
                <p:cNvPr id="64537" name="Line 39"/>
                <p:cNvSpPr>
                  <a:spLocks noChangeShapeType="1"/>
                </p:cNvSpPr>
                <p:nvPr/>
              </p:nvSpPr>
              <p:spPr bwMode="auto">
                <a:xfrm>
                  <a:off x="282" y="952"/>
                  <a:ext cx="0" cy="107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4538" name="Line 40"/>
                <p:cNvSpPr>
                  <a:spLocks noChangeShapeType="1"/>
                </p:cNvSpPr>
                <p:nvPr/>
              </p:nvSpPr>
              <p:spPr bwMode="auto">
                <a:xfrm>
                  <a:off x="285" y="1062"/>
                  <a:ext cx="115" cy="0"/>
                </a:xfrm>
                <a:prstGeom prst="line">
                  <a:avLst/>
                </a:prstGeom>
                <a:noFill/>
                <a:ln w="127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4534" name="Group 41"/>
              <p:cNvGrpSpPr>
                <a:grpSpLocks/>
              </p:cNvGrpSpPr>
              <p:nvPr/>
            </p:nvGrpSpPr>
            <p:grpSpPr bwMode="auto">
              <a:xfrm>
                <a:off x="312" y="974"/>
                <a:ext cx="65" cy="62"/>
                <a:chOff x="312" y="974"/>
                <a:chExt cx="65" cy="62"/>
              </a:xfrm>
            </p:grpSpPr>
            <p:sp>
              <p:nvSpPr>
                <p:cNvPr id="64535" name="Rectangle 42"/>
                <p:cNvSpPr>
                  <a:spLocks noChangeArrowheads="1"/>
                </p:cNvSpPr>
                <p:nvPr/>
              </p:nvSpPr>
              <p:spPr bwMode="auto">
                <a:xfrm>
                  <a:off x="312" y="974"/>
                  <a:ext cx="65" cy="62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4536" name="Rectangle 43"/>
                <p:cNvSpPr>
                  <a:spLocks noChangeArrowheads="1"/>
                </p:cNvSpPr>
                <p:nvPr/>
              </p:nvSpPr>
              <p:spPr bwMode="auto">
                <a:xfrm>
                  <a:off x="312" y="974"/>
                  <a:ext cx="65" cy="12"/>
                </a:xfrm>
                <a:prstGeom prst="rect">
                  <a:avLst/>
                </a:prstGeom>
                <a:solidFill>
                  <a:schemeClr val="tx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4523" name="Group 44"/>
            <p:cNvGrpSpPr>
              <a:grpSpLocks/>
            </p:cNvGrpSpPr>
            <p:nvPr/>
          </p:nvGrpSpPr>
          <p:grpSpPr bwMode="auto">
            <a:xfrm>
              <a:off x="5434" y="955"/>
              <a:ext cx="122" cy="112"/>
              <a:chOff x="5434" y="955"/>
              <a:chExt cx="122" cy="112"/>
            </a:xfrm>
          </p:grpSpPr>
          <p:grpSp>
            <p:nvGrpSpPr>
              <p:cNvPr id="64524" name="Group 45"/>
              <p:cNvGrpSpPr>
                <a:grpSpLocks/>
              </p:cNvGrpSpPr>
              <p:nvPr/>
            </p:nvGrpSpPr>
            <p:grpSpPr bwMode="auto">
              <a:xfrm>
                <a:off x="5434" y="955"/>
                <a:ext cx="122" cy="112"/>
                <a:chOff x="5434" y="955"/>
                <a:chExt cx="122" cy="112"/>
              </a:xfrm>
            </p:grpSpPr>
            <p:sp>
              <p:nvSpPr>
                <p:cNvPr id="64528" name="Rectangle 46"/>
                <p:cNvSpPr>
                  <a:spLocks noChangeArrowheads="1"/>
                </p:cNvSpPr>
                <p:nvPr/>
              </p:nvSpPr>
              <p:spPr bwMode="auto">
                <a:xfrm>
                  <a:off x="5438" y="955"/>
                  <a:ext cx="118" cy="108"/>
                </a:xfrm>
                <a:prstGeom prst="rect">
                  <a:avLst/>
                </a:prstGeom>
                <a:solidFill>
                  <a:schemeClr val="bg2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grpSp>
              <p:nvGrpSpPr>
                <p:cNvPr id="64529" name="Group 47"/>
                <p:cNvGrpSpPr>
                  <a:grpSpLocks/>
                </p:cNvGrpSpPr>
                <p:nvPr/>
              </p:nvGrpSpPr>
              <p:grpSpPr bwMode="auto">
                <a:xfrm>
                  <a:off x="5434" y="956"/>
                  <a:ext cx="122" cy="111"/>
                  <a:chOff x="5434" y="956"/>
                  <a:chExt cx="122" cy="111"/>
                </a:xfrm>
              </p:grpSpPr>
              <p:sp>
                <p:nvSpPr>
                  <p:cNvPr id="64530" name="Line 48"/>
                  <p:cNvSpPr>
                    <a:spLocks noChangeShapeType="1"/>
                  </p:cNvSpPr>
                  <p:nvPr/>
                </p:nvSpPr>
                <p:spPr bwMode="auto">
                  <a:xfrm>
                    <a:off x="5434" y="956"/>
                    <a:ext cx="0" cy="107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4531" name="Line 49"/>
                  <p:cNvSpPr>
                    <a:spLocks noChangeShapeType="1"/>
                  </p:cNvSpPr>
                  <p:nvPr/>
                </p:nvSpPr>
                <p:spPr bwMode="auto">
                  <a:xfrm>
                    <a:off x="5439" y="1067"/>
                    <a:ext cx="117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bg1"/>
                    </a:solidFill>
                    <a:round/>
                    <a:headEnd/>
                    <a:tailEnd/>
                  </a:ln>
                </p:spPr>
                <p:txBody>
                  <a:bodyPr wrap="none" anchor="ctr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4525" name="Group 50"/>
              <p:cNvGrpSpPr>
                <a:grpSpLocks/>
              </p:cNvGrpSpPr>
              <p:nvPr/>
            </p:nvGrpSpPr>
            <p:grpSpPr bwMode="auto">
              <a:xfrm>
                <a:off x="5453" y="960"/>
                <a:ext cx="87" cy="96"/>
                <a:chOff x="5453" y="960"/>
                <a:chExt cx="87" cy="96"/>
              </a:xfrm>
            </p:grpSpPr>
            <p:sp>
              <p:nvSpPr>
                <p:cNvPr id="64526" name="Line 51"/>
                <p:cNvSpPr>
                  <a:spLocks noChangeShapeType="1"/>
                </p:cNvSpPr>
                <p:nvPr/>
              </p:nvSpPr>
              <p:spPr bwMode="auto">
                <a:xfrm>
                  <a:off x="5454" y="969"/>
                  <a:ext cx="86" cy="8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4527" name="Line 52"/>
                <p:cNvSpPr>
                  <a:spLocks noChangeShapeType="1"/>
                </p:cNvSpPr>
                <p:nvPr/>
              </p:nvSpPr>
              <p:spPr bwMode="auto">
                <a:xfrm flipV="1">
                  <a:off x="5453" y="960"/>
                  <a:ext cx="86" cy="9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64518" name="Text Box 53"/>
          <p:cNvSpPr txBox="1">
            <a:spLocks noChangeArrowheads="1"/>
          </p:cNvSpPr>
          <p:nvPr/>
        </p:nvSpPr>
        <p:spPr bwMode="auto">
          <a:xfrm>
            <a:off x="990600" y="1828800"/>
            <a:ext cx="103822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b="0">
                <a:latin typeface="Courier New" charset="0"/>
              </a:rPr>
              <a:t>Prompt&gt;</a:t>
            </a:r>
          </a:p>
        </p:txBody>
      </p:sp>
      <p:sp>
        <p:nvSpPr>
          <p:cNvPr id="166966" name="Rectangle 54"/>
          <p:cNvSpPr>
            <a:spLocks noChangeArrowheads="1"/>
          </p:cNvSpPr>
          <p:nvPr/>
        </p:nvSpPr>
        <p:spPr bwMode="auto">
          <a:xfrm>
            <a:off x="990600" y="2095500"/>
            <a:ext cx="7772400" cy="4003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b="0">
                <a:latin typeface="Courier New" charset="0"/>
              </a:rPr>
              <a:t>Enter setup file name &gt; setup.ker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b="0">
                <a:latin typeface="Courier New" charset="0"/>
              </a:rPr>
              <a:t>Enter satellite name  &gt; PHOEBE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b="0">
                <a:latin typeface="Courier New" charset="0"/>
              </a:rPr>
              <a:t>Enter satellite frame &gt; IAU_PHOEBE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b="0">
                <a:latin typeface="Courier New" charset="0"/>
              </a:rPr>
              <a:t>Enter spacecraft name &gt; CASSINI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b="0">
                <a:latin typeface="Courier New" charset="0"/>
              </a:rPr>
              <a:t>Enter instrument name &gt; CASSINI_ISS_NAC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b="0">
                <a:latin typeface="Courier New" charset="0"/>
              </a:rPr>
              <a:t>Enter time            &gt; 2004 jun 11 19:32:00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endParaRPr lang="en-US" b="0">
              <a:latin typeface="Courier New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b="0">
                <a:latin typeface="Courier New" charset="0"/>
              </a:rPr>
              <a:t> Intercept planetocentric longitude      (deg):     39.843719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b="0">
                <a:latin typeface="Courier New" charset="0"/>
              </a:rPr>
              <a:t> Intercept planetocentric latitude       (deg):      4.195878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b="0">
                <a:latin typeface="Courier New" charset="0"/>
              </a:rPr>
              <a:t> Intercept planetodetic longitude        (deg):     39.843719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b="0">
                <a:latin typeface="Courier New" charset="0"/>
              </a:rPr>
              <a:t> Intercept planetodetic latitude         (deg):      5.048011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b="0">
                <a:latin typeface="Courier New" charset="0"/>
              </a:rPr>
              <a:t> Range from spacecraft to intercept point (km):   2089.169724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b="0">
                <a:latin typeface="Courier New" charset="0"/>
              </a:rPr>
              <a:t> Intercept phase angle                   (deg):     28.139479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b="0">
                <a:latin typeface="Courier New" charset="0"/>
              </a:rPr>
              <a:t> Intercept solar incidence angle         (deg):     18.247220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b="0">
                <a:latin typeface="Courier New" charset="0"/>
              </a:rPr>
              <a:t> Intercept emission angle                (deg):     17.858309 Prompt&gt;</a:t>
            </a:r>
          </a:p>
        </p:txBody>
      </p:sp>
      <p:sp>
        <p:nvSpPr>
          <p:cNvPr id="64520" name="Rectangle 55"/>
          <p:cNvSpPr>
            <a:spLocks noChangeArrowheads="1"/>
          </p:cNvSpPr>
          <p:nvPr/>
        </p:nvSpPr>
        <p:spPr bwMode="auto">
          <a:xfrm>
            <a:off x="1828800" y="1828800"/>
            <a:ext cx="7937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b="0">
                <a:latin typeface="Courier New" charset="0"/>
              </a:rPr>
              <a:t> demo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69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69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69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69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69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69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669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669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669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6696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6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6696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6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6696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6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6696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6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6696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12813"/>
            <a:r>
              <a:rPr lang="en-US"/>
              <a:t>Writing a FORTRAN-based program</a:t>
            </a:r>
          </a:p>
        </p:txBody>
      </p:sp>
      <p:sp>
        <p:nvSpPr>
          <p:cNvPr id="6656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defTabSz="912813"/>
            <a:fld id="{2BD71F79-DD43-DE49-B4EC-08B008C202AF}" type="slidenum">
              <a:rPr lang="en-US" smtClean="0"/>
              <a:pPr defTabSz="912813"/>
              <a:t>26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665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0563" y="1355725"/>
            <a:ext cx="8170862" cy="4992688"/>
          </a:xfrm>
          <a:noFill/>
        </p:spPr>
        <p:txBody>
          <a:bodyPr/>
          <a:lstStyle/>
          <a:p>
            <a:pPr marL="231775" indent="-231775"/>
            <a:r>
              <a:rPr lang="en-US"/>
              <a:t>Latitude definitions:</a:t>
            </a:r>
          </a:p>
          <a:p>
            <a:pPr lvl="1"/>
            <a:r>
              <a:rPr lang="en-US"/>
              <a:t>Planetocentric latitude of a point P:  angle between segment from origin to point and x-y plane (red arc in diagram).</a:t>
            </a:r>
          </a:p>
          <a:p>
            <a:pPr lvl="1"/>
            <a:r>
              <a:rPr lang="en-US"/>
              <a:t>Planetodetic latitude of a point P: angle between x-y plane and extension of ellipsoid normal vector N that connects x-y plane and P (blue arc in diagram).</a:t>
            </a:r>
          </a:p>
        </p:txBody>
      </p:sp>
      <p:sp>
        <p:nvSpPr>
          <p:cNvPr id="66565" name="Rectangle 3"/>
          <p:cNvSpPr>
            <a:spLocks noGrp="1" noChangeArrowheads="1"/>
          </p:cNvSpPr>
          <p:nvPr>
            <p:ph type="title"/>
          </p:nvPr>
        </p:nvSpPr>
        <p:spPr>
          <a:xfrm>
            <a:off x="4545013" y="381000"/>
            <a:ext cx="1595437" cy="474663"/>
          </a:xfrm>
        </p:spPr>
        <p:txBody>
          <a:bodyPr/>
          <a:lstStyle/>
          <a:p>
            <a:r>
              <a:rPr lang="en-US"/>
              <a:t>Backup</a:t>
            </a:r>
          </a:p>
        </p:txBody>
      </p:sp>
      <p:sp>
        <p:nvSpPr>
          <p:cNvPr id="66566" name="Line 4"/>
          <p:cNvSpPr>
            <a:spLocks noChangeShapeType="1"/>
          </p:cNvSpPr>
          <p:nvPr/>
        </p:nvSpPr>
        <p:spPr bwMode="auto">
          <a:xfrm flipV="1">
            <a:off x="2613025" y="3621088"/>
            <a:ext cx="0" cy="24209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6567" name="Arc 5"/>
          <p:cNvSpPr>
            <a:spLocks/>
          </p:cNvSpPr>
          <p:nvPr/>
        </p:nvSpPr>
        <p:spPr bwMode="auto">
          <a:xfrm>
            <a:off x="2613025" y="4429125"/>
            <a:ext cx="3455988" cy="1614488"/>
          </a:xfrm>
          <a:custGeom>
            <a:avLst/>
            <a:gdLst>
              <a:gd name="T0" fmla="*/ 0 w 21600"/>
              <a:gd name="T1" fmla="*/ 0 h 21600"/>
              <a:gd name="T2" fmla="*/ 552956160 w 21600"/>
              <a:gd name="T3" fmla="*/ 120674607 h 21600"/>
              <a:gd name="T4" fmla="*/ 0 w 21600"/>
              <a:gd name="T5" fmla="*/ 12067460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6568" name="Line 6"/>
          <p:cNvSpPr>
            <a:spLocks noChangeShapeType="1"/>
          </p:cNvSpPr>
          <p:nvPr/>
        </p:nvSpPr>
        <p:spPr bwMode="auto">
          <a:xfrm flipV="1">
            <a:off x="2651125" y="3544888"/>
            <a:ext cx="2881313" cy="24574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6569" name="Line 7"/>
          <p:cNvSpPr>
            <a:spLocks noChangeShapeType="1"/>
          </p:cNvSpPr>
          <p:nvPr/>
        </p:nvSpPr>
        <p:spPr bwMode="auto">
          <a:xfrm flipV="1">
            <a:off x="4303713" y="3544888"/>
            <a:ext cx="1228725" cy="24971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6570" name="Text Box 8"/>
          <p:cNvSpPr txBox="1">
            <a:spLocks noChangeArrowheads="1"/>
          </p:cNvSpPr>
          <p:nvPr/>
        </p:nvSpPr>
        <p:spPr bwMode="auto">
          <a:xfrm>
            <a:off x="5514975" y="3181350"/>
            <a:ext cx="428625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3200">
                <a:latin typeface="Courier New" charset="0"/>
              </a:rPr>
              <a:t>P</a:t>
            </a:r>
          </a:p>
        </p:txBody>
      </p:sp>
      <p:sp>
        <p:nvSpPr>
          <p:cNvPr id="66571" name="Text Box 9"/>
          <p:cNvSpPr txBox="1">
            <a:spLocks noChangeArrowheads="1"/>
          </p:cNvSpPr>
          <p:nvPr/>
        </p:nvSpPr>
        <p:spPr bwMode="auto">
          <a:xfrm>
            <a:off x="2114550" y="6002338"/>
            <a:ext cx="428625" cy="5794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3200">
                <a:latin typeface="Courier New" charset="0"/>
              </a:rPr>
              <a:t>O</a:t>
            </a:r>
          </a:p>
        </p:txBody>
      </p:sp>
      <p:sp>
        <p:nvSpPr>
          <p:cNvPr id="66572" name="Text Box 10"/>
          <p:cNvSpPr txBox="1">
            <a:spLocks noChangeArrowheads="1"/>
          </p:cNvSpPr>
          <p:nvPr/>
        </p:nvSpPr>
        <p:spPr bwMode="auto">
          <a:xfrm>
            <a:off x="5808663" y="4964113"/>
            <a:ext cx="2513012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2000"/>
              <a:t>Reference ellipsoid</a:t>
            </a:r>
          </a:p>
        </p:txBody>
      </p:sp>
      <p:sp>
        <p:nvSpPr>
          <p:cNvPr id="66573" name="Rectangle 11"/>
          <p:cNvSpPr>
            <a:spLocks noChangeArrowheads="1"/>
          </p:cNvSpPr>
          <p:nvPr/>
        </p:nvSpPr>
        <p:spPr bwMode="auto">
          <a:xfrm rot="-3851574">
            <a:off x="4957763" y="4616450"/>
            <a:ext cx="280988" cy="306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6574" name="Arc 12"/>
          <p:cNvSpPr>
            <a:spLocks/>
          </p:cNvSpPr>
          <p:nvPr/>
        </p:nvSpPr>
        <p:spPr bwMode="auto">
          <a:xfrm>
            <a:off x="4429125" y="5308600"/>
            <a:ext cx="920750" cy="766763"/>
          </a:xfrm>
          <a:custGeom>
            <a:avLst/>
            <a:gdLst>
              <a:gd name="T0" fmla="*/ 10741955 w 21597"/>
              <a:gd name="T1" fmla="*/ 0 h 20776"/>
              <a:gd name="T2" fmla="*/ 39254552 w 21597"/>
              <a:gd name="T3" fmla="*/ 27843358 h 20776"/>
              <a:gd name="T4" fmla="*/ 0 w 21597"/>
              <a:gd name="T5" fmla="*/ 28298301 h 20776"/>
              <a:gd name="T6" fmla="*/ 0 60000 65536"/>
              <a:gd name="T7" fmla="*/ 0 60000 65536"/>
              <a:gd name="T8" fmla="*/ 0 60000 65536"/>
              <a:gd name="T9" fmla="*/ 0 w 21597"/>
              <a:gd name="T10" fmla="*/ 0 h 20776"/>
              <a:gd name="T11" fmla="*/ 21597 w 21597"/>
              <a:gd name="T12" fmla="*/ 20776 h 207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97" h="20776" fill="none" extrusionOk="0">
                <a:moveTo>
                  <a:pt x="5909" y="0"/>
                </a:moveTo>
                <a:cubicBezTo>
                  <a:pt x="15075" y="2607"/>
                  <a:pt x="21450" y="10913"/>
                  <a:pt x="21597" y="20441"/>
                </a:cubicBezTo>
              </a:path>
              <a:path w="21597" h="20776" stroke="0" extrusionOk="0">
                <a:moveTo>
                  <a:pt x="5909" y="0"/>
                </a:moveTo>
                <a:cubicBezTo>
                  <a:pt x="15075" y="2607"/>
                  <a:pt x="21450" y="10913"/>
                  <a:pt x="21597" y="20441"/>
                </a:cubicBezTo>
                <a:lnTo>
                  <a:pt x="0" y="20776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accent2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6575" name="Line 13"/>
          <p:cNvSpPr>
            <a:spLocks noChangeShapeType="1"/>
          </p:cNvSpPr>
          <p:nvPr/>
        </p:nvSpPr>
        <p:spPr bwMode="auto">
          <a:xfrm>
            <a:off x="2613025" y="6042025"/>
            <a:ext cx="4916488" cy="381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6576" name="Text Box 14"/>
          <p:cNvSpPr txBox="1">
            <a:spLocks noChangeArrowheads="1"/>
          </p:cNvSpPr>
          <p:nvPr/>
        </p:nvSpPr>
        <p:spPr bwMode="auto">
          <a:xfrm>
            <a:off x="4446588" y="6146800"/>
            <a:ext cx="11747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800"/>
              <a:t>x-y plane</a:t>
            </a:r>
          </a:p>
        </p:txBody>
      </p:sp>
      <p:sp>
        <p:nvSpPr>
          <p:cNvPr id="66577" name="Text Box 15"/>
          <p:cNvSpPr txBox="1">
            <a:spLocks noChangeArrowheads="1"/>
          </p:cNvSpPr>
          <p:nvPr/>
        </p:nvSpPr>
        <p:spPr bwMode="auto">
          <a:xfrm>
            <a:off x="1563688" y="4527550"/>
            <a:ext cx="8191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800"/>
              <a:t>z-axis</a:t>
            </a:r>
          </a:p>
        </p:txBody>
      </p:sp>
      <p:sp>
        <p:nvSpPr>
          <p:cNvPr id="66578" name="Text Box 16"/>
          <p:cNvSpPr txBox="1">
            <a:spLocks noChangeArrowheads="1"/>
          </p:cNvSpPr>
          <p:nvPr/>
        </p:nvSpPr>
        <p:spPr bwMode="auto">
          <a:xfrm>
            <a:off x="5221288" y="3975100"/>
            <a:ext cx="428625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3200">
                <a:latin typeface="Courier New" charset="0"/>
              </a:rPr>
              <a:t>N</a:t>
            </a:r>
          </a:p>
        </p:txBody>
      </p:sp>
      <p:sp>
        <p:nvSpPr>
          <p:cNvPr id="66579" name="Arc 17"/>
          <p:cNvSpPr>
            <a:spLocks/>
          </p:cNvSpPr>
          <p:nvPr/>
        </p:nvSpPr>
        <p:spPr bwMode="auto">
          <a:xfrm>
            <a:off x="3276600" y="5257800"/>
            <a:ext cx="920750" cy="766763"/>
          </a:xfrm>
          <a:custGeom>
            <a:avLst/>
            <a:gdLst>
              <a:gd name="T0" fmla="*/ 10741955 w 21597"/>
              <a:gd name="T1" fmla="*/ 0 h 20776"/>
              <a:gd name="T2" fmla="*/ 39254552 w 21597"/>
              <a:gd name="T3" fmla="*/ 27843358 h 20776"/>
              <a:gd name="T4" fmla="*/ 0 w 21597"/>
              <a:gd name="T5" fmla="*/ 28298301 h 20776"/>
              <a:gd name="T6" fmla="*/ 0 60000 65536"/>
              <a:gd name="T7" fmla="*/ 0 60000 65536"/>
              <a:gd name="T8" fmla="*/ 0 60000 65536"/>
              <a:gd name="T9" fmla="*/ 0 w 21597"/>
              <a:gd name="T10" fmla="*/ 0 h 20776"/>
              <a:gd name="T11" fmla="*/ 21597 w 21597"/>
              <a:gd name="T12" fmla="*/ 20776 h 207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97" h="20776" fill="none" extrusionOk="0">
                <a:moveTo>
                  <a:pt x="5909" y="0"/>
                </a:moveTo>
                <a:cubicBezTo>
                  <a:pt x="15075" y="2607"/>
                  <a:pt x="21450" y="10913"/>
                  <a:pt x="21597" y="20441"/>
                </a:cubicBezTo>
              </a:path>
              <a:path w="21597" h="20776" stroke="0" extrusionOk="0">
                <a:moveTo>
                  <a:pt x="5909" y="0"/>
                </a:moveTo>
                <a:cubicBezTo>
                  <a:pt x="15075" y="2607"/>
                  <a:pt x="21450" y="10913"/>
                  <a:pt x="21597" y="20441"/>
                </a:cubicBezTo>
                <a:lnTo>
                  <a:pt x="0" y="20776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accent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6580" name="Text Box 18"/>
          <p:cNvSpPr txBox="1">
            <a:spLocks noChangeArrowheads="1"/>
          </p:cNvSpPr>
          <p:nvPr/>
        </p:nvSpPr>
        <p:spPr bwMode="auto">
          <a:xfrm>
            <a:off x="2911475" y="5554663"/>
            <a:ext cx="14414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000"/>
              <a:t>Planetocentric latitude</a:t>
            </a:r>
          </a:p>
        </p:txBody>
      </p:sp>
      <p:sp>
        <p:nvSpPr>
          <p:cNvPr id="66581" name="Text Box 19"/>
          <p:cNvSpPr txBox="1">
            <a:spLocks noChangeArrowheads="1"/>
          </p:cNvSpPr>
          <p:nvPr/>
        </p:nvSpPr>
        <p:spPr bwMode="auto">
          <a:xfrm>
            <a:off x="4976813" y="5627688"/>
            <a:ext cx="134302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1000"/>
              <a:t>Planetodetic latitude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12813"/>
            <a:r>
              <a:rPr lang="en-US"/>
              <a:t>Writing a FORTRAN-based program</a:t>
            </a:r>
          </a:p>
        </p:txBody>
      </p:sp>
      <p:sp>
        <p:nvSpPr>
          <p:cNvPr id="1945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defTabSz="912813"/>
            <a:fld id="{F9A080E9-84A3-A845-B0FC-F602657F71DE}" type="slidenum">
              <a:rPr lang="en-US" smtClean="0"/>
              <a:pPr defTabSz="912813"/>
              <a:t>3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1946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90563" y="1355725"/>
            <a:ext cx="8170862" cy="4992688"/>
          </a:xfrm>
          <a:noFill/>
        </p:spPr>
        <p:txBody>
          <a:bodyPr/>
          <a:lstStyle/>
          <a:p>
            <a:pPr marL="231775" indent="-231775">
              <a:lnSpc>
                <a:spcPct val="70000"/>
              </a:lnSpc>
              <a:buFontTx/>
              <a:buNone/>
            </a:pPr>
            <a:r>
              <a:rPr lang="en-US" sz="1600" dirty="0"/>
              <a:t>First, let's go over the important steps in the process of writing a SPICE-based</a:t>
            </a:r>
          </a:p>
          <a:p>
            <a:pPr marL="231775" indent="-231775">
              <a:lnSpc>
                <a:spcPct val="70000"/>
              </a:lnSpc>
              <a:buFontTx/>
              <a:buNone/>
            </a:pPr>
            <a:r>
              <a:rPr lang="en-US" sz="1600" dirty="0"/>
              <a:t>Fortran program and putting it to work:</a:t>
            </a:r>
          </a:p>
          <a:p>
            <a:pPr marL="231775" indent="-231775">
              <a:lnSpc>
                <a:spcPct val="70000"/>
              </a:lnSpc>
              <a:buFontTx/>
              <a:buNone/>
            </a:pPr>
            <a:endParaRPr lang="en-US" sz="1600" dirty="0"/>
          </a:p>
          <a:p>
            <a:pPr marL="231775" indent="-231775">
              <a:lnSpc>
                <a:spcPct val="70000"/>
              </a:lnSpc>
            </a:pPr>
            <a:r>
              <a:rPr lang="en-US" sz="1600" dirty="0"/>
              <a:t>Understand the geometry problem.</a:t>
            </a:r>
          </a:p>
          <a:p>
            <a:pPr marL="231775" indent="-231775">
              <a:lnSpc>
                <a:spcPct val="70000"/>
              </a:lnSpc>
            </a:pPr>
            <a:r>
              <a:rPr lang="en-US" sz="1600" dirty="0"/>
              <a:t>Identify the set of SPICE kernels that contain the data needed to perform the computation.</a:t>
            </a:r>
          </a:p>
          <a:p>
            <a:pPr marL="231775" indent="-231775">
              <a:lnSpc>
                <a:spcPct val="70000"/>
              </a:lnSpc>
            </a:pPr>
            <a:r>
              <a:rPr lang="en-US" sz="1600" dirty="0"/>
              <a:t>Select the SPICE APIs needed to compute the quantities of interest.</a:t>
            </a:r>
          </a:p>
          <a:p>
            <a:pPr marL="231775" indent="-231775">
              <a:lnSpc>
                <a:spcPct val="70000"/>
              </a:lnSpc>
            </a:pPr>
            <a:r>
              <a:rPr lang="en-US" sz="1600" dirty="0"/>
              <a:t>Write and compile the program.</a:t>
            </a:r>
          </a:p>
          <a:p>
            <a:pPr marL="231775" indent="-231775">
              <a:lnSpc>
                <a:spcPct val="70000"/>
              </a:lnSpc>
            </a:pPr>
            <a:r>
              <a:rPr lang="en-US" sz="1600" dirty="0"/>
              <a:t>Get actual kernel files and verify that they contain the data needed to support the computation for the time(s) of interest.</a:t>
            </a:r>
          </a:p>
          <a:p>
            <a:pPr marL="231775" indent="-231775">
              <a:lnSpc>
                <a:spcPct val="70000"/>
              </a:lnSpc>
            </a:pPr>
            <a:r>
              <a:rPr lang="en-US" sz="1600" dirty="0"/>
              <a:t>Run the program.</a:t>
            </a:r>
          </a:p>
          <a:p>
            <a:pPr marL="231775" indent="-231775">
              <a:lnSpc>
                <a:spcPct val="70000"/>
              </a:lnSpc>
              <a:buFontTx/>
              <a:buNone/>
            </a:pPr>
            <a:endParaRPr lang="en-US" sz="1600" dirty="0"/>
          </a:p>
          <a:p>
            <a:pPr marL="231775" indent="-231775">
              <a:lnSpc>
                <a:spcPct val="70000"/>
              </a:lnSpc>
              <a:buFontTx/>
              <a:buNone/>
            </a:pPr>
            <a:r>
              <a:rPr lang="en-US" sz="1600" dirty="0"/>
              <a:t>To illustrate these steps, let's write a program that computes the apparent </a:t>
            </a:r>
          </a:p>
          <a:p>
            <a:pPr marL="231775" indent="-231775">
              <a:lnSpc>
                <a:spcPct val="70000"/>
              </a:lnSpc>
              <a:buFontTx/>
              <a:buNone/>
            </a:pPr>
            <a:r>
              <a:rPr lang="en-US" sz="1600" dirty="0"/>
              <a:t>intersection of the boresight ray of a given CASSINI science instrument with the </a:t>
            </a:r>
          </a:p>
          <a:p>
            <a:pPr marL="231775" indent="-231775">
              <a:lnSpc>
                <a:spcPct val="70000"/>
              </a:lnSpc>
              <a:buFontTx/>
              <a:buNone/>
            </a:pPr>
            <a:r>
              <a:rPr lang="en-US" sz="1600" dirty="0"/>
              <a:t>surface of a given Saturnian satellite.   The program will compute </a:t>
            </a:r>
          </a:p>
          <a:p>
            <a:pPr marL="231775" indent="-231775">
              <a:lnSpc>
                <a:spcPct val="70000"/>
              </a:lnSpc>
              <a:buFontTx/>
              <a:buNone/>
            </a:pPr>
            <a:r>
              <a:rPr lang="en-US" sz="1600" dirty="0"/>
              <a:t>	</a:t>
            </a:r>
          </a:p>
          <a:p>
            <a:pPr marL="231775" indent="-231775">
              <a:lnSpc>
                <a:spcPct val="70000"/>
              </a:lnSpc>
            </a:pPr>
            <a:r>
              <a:rPr lang="en-US" sz="1600" dirty="0"/>
              <a:t>Planetocentric and planetodetic (geodetic) latitudes and longitudes of the intercept point. </a:t>
            </a:r>
          </a:p>
          <a:p>
            <a:pPr marL="231775" indent="-231775">
              <a:lnSpc>
                <a:spcPct val="70000"/>
              </a:lnSpc>
            </a:pPr>
            <a:r>
              <a:rPr lang="en-US" sz="1600" dirty="0"/>
              <a:t>Range from spacecraft to intercept point.</a:t>
            </a:r>
          </a:p>
          <a:p>
            <a:pPr marL="231775" indent="-231775">
              <a:lnSpc>
                <a:spcPct val="70000"/>
              </a:lnSpc>
            </a:pPr>
            <a:r>
              <a:rPr lang="en-US" sz="1600" dirty="0"/>
              <a:t>Illumination angles (phase, solar incidence, and emission) at the intercept point.</a:t>
            </a:r>
          </a:p>
          <a:p>
            <a:pPr marL="231775" indent="-231775">
              <a:lnSpc>
                <a:spcPct val="70000"/>
              </a:lnSpc>
              <a:buFontTx/>
              <a:buNone/>
            </a:pPr>
            <a:endParaRPr lang="en-US" sz="1600" dirty="0"/>
          </a:p>
        </p:txBody>
      </p:sp>
      <p:sp>
        <p:nvSpPr>
          <p:cNvPr id="19461" name="Rectangle 6"/>
          <p:cNvSpPr>
            <a:spLocks noGrp="1" noChangeArrowheads="1"/>
          </p:cNvSpPr>
          <p:nvPr>
            <p:ph type="title"/>
          </p:nvPr>
        </p:nvSpPr>
        <p:spPr>
          <a:xfrm>
            <a:off x="4095750" y="381000"/>
            <a:ext cx="2497138" cy="474663"/>
          </a:xfrm>
        </p:spPr>
        <p:txBody>
          <a:bodyPr/>
          <a:lstStyle/>
          <a:p>
            <a:r>
              <a:rPr lang="en-US"/>
              <a:t>Introduction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12813"/>
            <a:r>
              <a:rPr lang="en-US"/>
              <a:t>Writing a FORTRAN-based program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defTabSz="912813"/>
            <a:fld id="{71C24046-54C8-2740-8100-2437DFB6200D}" type="slidenum">
              <a:rPr lang="en-US" smtClean="0"/>
              <a:pPr defTabSz="912813"/>
              <a:t>4</a:t>
            </a:fld>
            <a:endParaRPr lang="en-US" sz="1400" b="0">
              <a:latin typeface="Times New Roman" charset="0"/>
            </a:endParaRPr>
          </a:p>
        </p:txBody>
      </p:sp>
      <p:pic>
        <p:nvPicPr>
          <p:cNvPr id="21508" name="Picture 2">
            <a:hlinkClick r:id="rId3" action="ppaction://hlinksldjump"/>
          </p:cNvPr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11563" y="1393825"/>
            <a:ext cx="4730750" cy="5110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95587" name="Text Box 3"/>
          <p:cNvSpPr txBox="1">
            <a:spLocks noChangeArrowheads="1"/>
          </p:cNvSpPr>
          <p:nvPr/>
        </p:nvSpPr>
        <p:spPr bwMode="auto">
          <a:xfrm>
            <a:off x="247650" y="5959475"/>
            <a:ext cx="2860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2400" b="0"/>
              <a:t>Using what model? </a:t>
            </a:r>
          </a:p>
        </p:txBody>
      </p:sp>
      <p:sp>
        <p:nvSpPr>
          <p:cNvPr id="21510" name="Rectangle 4"/>
          <p:cNvSpPr>
            <a:spLocks noChangeArrowheads="1"/>
          </p:cNvSpPr>
          <p:nvPr/>
        </p:nvSpPr>
        <p:spPr bwMode="auto">
          <a:xfrm>
            <a:off x="231775" y="1239838"/>
            <a:ext cx="3629025" cy="1616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2000" b="0"/>
              <a:t>We want the boresight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2000" b="0"/>
              <a:t>intercept on the surface, range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2000" b="0"/>
              <a:t>from s/c to intercept, and 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2000" b="0"/>
              <a:t>illumination angles at 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2000" b="0"/>
              <a:t>the intercept point.</a:t>
            </a:r>
          </a:p>
        </p:txBody>
      </p:sp>
      <p:sp>
        <p:nvSpPr>
          <p:cNvPr id="195589" name="Rectangle 5"/>
          <p:cNvSpPr>
            <a:spLocks noChangeArrowheads="1"/>
          </p:cNvSpPr>
          <p:nvPr/>
        </p:nvSpPr>
        <p:spPr bwMode="auto">
          <a:xfrm>
            <a:off x="261938" y="2971800"/>
            <a:ext cx="11493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2400" b="0"/>
              <a:t>When?</a:t>
            </a:r>
          </a:p>
        </p:txBody>
      </p:sp>
      <p:sp>
        <p:nvSpPr>
          <p:cNvPr id="195590" name="Rectangle 6"/>
          <p:cNvSpPr>
            <a:spLocks noChangeArrowheads="1"/>
          </p:cNvSpPr>
          <p:nvPr/>
        </p:nvSpPr>
        <p:spPr bwMode="auto">
          <a:xfrm>
            <a:off x="247650" y="3548063"/>
            <a:ext cx="247173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2400" b="0"/>
              <a:t>On what object? </a:t>
            </a:r>
            <a:endParaRPr lang="en-US" sz="2400" b="0">
              <a:solidFill>
                <a:schemeClr val="accent1"/>
              </a:solidFill>
            </a:endParaRPr>
          </a:p>
        </p:txBody>
      </p:sp>
      <p:sp>
        <p:nvSpPr>
          <p:cNvPr id="195591" name="Rectangle 7"/>
          <p:cNvSpPr>
            <a:spLocks noChangeArrowheads="1"/>
          </p:cNvSpPr>
          <p:nvPr/>
        </p:nvSpPr>
        <p:spPr bwMode="auto">
          <a:xfrm>
            <a:off x="228600" y="4724400"/>
            <a:ext cx="318293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2400" b="0"/>
              <a:t>For which instrument?</a:t>
            </a:r>
            <a:endParaRPr lang="en-US" sz="2400" b="0">
              <a:solidFill>
                <a:schemeClr val="accent1"/>
              </a:solidFill>
            </a:endParaRPr>
          </a:p>
        </p:txBody>
      </p:sp>
      <p:sp>
        <p:nvSpPr>
          <p:cNvPr id="195592" name="Rectangle 8"/>
          <p:cNvSpPr>
            <a:spLocks noChangeArrowheads="1"/>
          </p:cNvSpPr>
          <p:nvPr/>
        </p:nvSpPr>
        <p:spPr bwMode="auto">
          <a:xfrm>
            <a:off x="222250" y="5338763"/>
            <a:ext cx="31146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2400" b="0"/>
              <a:t>For what spacecraft? </a:t>
            </a:r>
            <a:endParaRPr lang="en-US" sz="2400" b="0">
              <a:solidFill>
                <a:schemeClr val="accent1"/>
              </a:solidFill>
            </a:endParaRPr>
          </a:p>
        </p:txBody>
      </p:sp>
      <p:sp>
        <p:nvSpPr>
          <p:cNvPr id="195593" name="Rectangle 9"/>
          <p:cNvSpPr>
            <a:spLocks noChangeArrowheads="1"/>
          </p:cNvSpPr>
          <p:nvPr/>
        </p:nvSpPr>
        <p:spPr bwMode="auto">
          <a:xfrm>
            <a:off x="1303338" y="3016250"/>
            <a:ext cx="287972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2000" b="0">
                <a:solidFill>
                  <a:schemeClr val="accent1"/>
                </a:solidFill>
              </a:rPr>
              <a:t>TIME (UTC, TDB or TT)</a:t>
            </a:r>
          </a:p>
        </p:txBody>
      </p:sp>
      <p:sp>
        <p:nvSpPr>
          <p:cNvPr id="195594" name="Rectangle 10"/>
          <p:cNvSpPr>
            <a:spLocks noChangeArrowheads="1"/>
          </p:cNvSpPr>
          <p:nvPr/>
        </p:nvSpPr>
        <p:spPr bwMode="auto">
          <a:xfrm>
            <a:off x="2670175" y="3586163"/>
            <a:ext cx="12509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2400" b="0">
                <a:solidFill>
                  <a:schemeClr val="accent1"/>
                </a:solidFill>
              </a:rPr>
              <a:t>SATNM</a:t>
            </a:r>
          </a:p>
        </p:txBody>
      </p:sp>
      <p:sp>
        <p:nvSpPr>
          <p:cNvPr id="195595" name="Rectangle 11"/>
          <p:cNvSpPr>
            <a:spLocks noChangeArrowheads="1"/>
          </p:cNvSpPr>
          <p:nvPr/>
        </p:nvSpPr>
        <p:spPr bwMode="auto">
          <a:xfrm>
            <a:off x="3365500" y="4724400"/>
            <a:ext cx="143668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2400" b="0"/>
              <a:t> </a:t>
            </a:r>
            <a:r>
              <a:rPr lang="en-US" sz="2400" b="0">
                <a:solidFill>
                  <a:schemeClr val="accent1"/>
                </a:solidFill>
              </a:rPr>
              <a:t>INSTNM</a:t>
            </a:r>
          </a:p>
        </p:txBody>
      </p:sp>
      <p:sp>
        <p:nvSpPr>
          <p:cNvPr id="195596" name="Rectangle 12"/>
          <p:cNvSpPr>
            <a:spLocks noChangeArrowheads="1"/>
          </p:cNvSpPr>
          <p:nvPr/>
        </p:nvSpPr>
        <p:spPr bwMode="auto">
          <a:xfrm>
            <a:off x="3286125" y="5338763"/>
            <a:ext cx="108108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2400" b="0">
                <a:solidFill>
                  <a:schemeClr val="accent1"/>
                </a:solidFill>
              </a:rPr>
              <a:t>SCNM</a:t>
            </a:r>
          </a:p>
        </p:txBody>
      </p:sp>
      <p:sp>
        <p:nvSpPr>
          <p:cNvPr id="195597" name="Text Box 13"/>
          <p:cNvSpPr txBox="1">
            <a:spLocks noChangeArrowheads="1"/>
          </p:cNvSpPr>
          <p:nvPr/>
        </p:nvSpPr>
        <p:spPr bwMode="auto">
          <a:xfrm>
            <a:off x="3065463" y="5949950"/>
            <a:ext cx="1392237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2400" b="0">
                <a:solidFill>
                  <a:schemeClr val="accent1"/>
                </a:solidFill>
              </a:rPr>
              <a:t>SETUPF</a:t>
            </a:r>
            <a:r>
              <a:rPr lang="en-US" sz="2400" b="0"/>
              <a:t> </a:t>
            </a:r>
          </a:p>
        </p:txBody>
      </p:sp>
      <p:sp>
        <p:nvSpPr>
          <p:cNvPr id="21520" name="Rectangle 14"/>
          <p:cNvSpPr>
            <a:spLocks noGrp="1" noChangeArrowheads="1"/>
          </p:cNvSpPr>
          <p:nvPr>
            <p:ph type="title"/>
          </p:nvPr>
        </p:nvSpPr>
        <p:spPr>
          <a:xfrm>
            <a:off x="3124200" y="381000"/>
            <a:ext cx="4440238" cy="474663"/>
          </a:xfrm>
        </p:spPr>
        <p:txBody>
          <a:bodyPr/>
          <a:lstStyle/>
          <a:p>
            <a:r>
              <a:rPr lang="en-US"/>
              <a:t>Observation geometry</a:t>
            </a:r>
          </a:p>
        </p:txBody>
      </p:sp>
      <p:sp>
        <p:nvSpPr>
          <p:cNvPr id="21521" name="Text Box 15"/>
          <p:cNvSpPr txBox="1">
            <a:spLocks noChangeArrowheads="1"/>
          </p:cNvSpPr>
          <p:nvPr/>
        </p:nvSpPr>
        <p:spPr bwMode="auto">
          <a:xfrm>
            <a:off x="6300788" y="4311650"/>
            <a:ext cx="81915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900" b="0"/>
              <a:t>Phase angle</a:t>
            </a:r>
          </a:p>
        </p:txBody>
      </p:sp>
      <p:sp>
        <p:nvSpPr>
          <p:cNvPr id="21522" name="Arc 16"/>
          <p:cNvSpPr>
            <a:spLocks/>
          </p:cNvSpPr>
          <p:nvPr/>
        </p:nvSpPr>
        <p:spPr bwMode="auto">
          <a:xfrm rot="-8064254">
            <a:off x="6595269" y="4299744"/>
            <a:ext cx="561975" cy="541337"/>
          </a:xfrm>
          <a:custGeom>
            <a:avLst/>
            <a:gdLst>
              <a:gd name="T0" fmla="*/ 0 w 21539"/>
              <a:gd name="T1" fmla="*/ 0 h 21600"/>
              <a:gd name="T2" fmla="*/ 14662515 w 21539"/>
              <a:gd name="T3" fmla="*/ 12550673 h 21600"/>
              <a:gd name="T4" fmla="*/ 0 w 21539"/>
              <a:gd name="T5" fmla="*/ 13566933 h 21600"/>
              <a:gd name="T6" fmla="*/ 0 60000 65536"/>
              <a:gd name="T7" fmla="*/ 0 60000 65536"/>
              <a:gd name="T8" fmla="*/ 0 60000 65536"/>
              <a:gd name="T9" fmla="*/ 0 w 21539"/>
              <a:gd name="T10" fmla="*/ 0 h 21600"/>
              <a:gd name="T11" fmla="*/ 21539 w 2153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39" h="21600" fill="none" extrusionOk="0">
                <a:moveTo>
                  <a:pt x="-1" y="0"/>
                </a:moveTo>
                <a:cubicBezTo>
                  <a:pt x="11301" y="0"/>
                  <a:pt x="20692" y="8712"/>
                  <a:pt x="21539" y="19981"/>
                </a:cubicBezTo>
              </a:path>
              <a:path w="21539" h="21600" stroke="0" extrusionOk="0">
                <a:moveTo>
                  <a:pt x="-1" y="0"/>
                </a:moveTo>
                <a:cubicBezTo>
                  <a:pt x="11301" y="0"/>
                  <a:pt x="20692" y="8712"/>
                  <a:pt x="21539" y="19981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chemeClr val="accent2"/>
            </a:solidFill>
            <a:round/>
            <a:headEnd/>
            <a:tailEnd/>
          </a:ln>
        </p:spPr>
        <p:txBody>
          <a:bodyPr vert="eaVert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SzTx/>
            </a:pPr>
            <a:endParaRPr lang="en-US" sz="2400" b="0" u="sng">
              <a:solidFill>
                <a:schemeClr val="hlink"/>
              </a:solidFill>
              <a:latin typeface="Courier New" charset="0"/>
            </a:endParaRPr>
          </a:p>
        </p:txBody>
      </p:sp>
      <p:sp>
        <p:nvSpPr>
          <p:cNvPr id="21523" name="AutoShape 17"/>
          <p:cNvSpPr>
            <a:spLocks noChangeArrowheads="1"/>
          </p:cNvSpPr>
          <p:nvPr/>
        </p:nvSpPr>
        <p:spPr bwMode="auto">
          <a:xfrm>
            <a:off x="4725988" y="5656263"/>
            <a:ext cx="601662" cy="587375"/>
          </a:xfrm>
          <a:prstGeom prst="star16">
            <a:avLst>
              <a:gd name="adj" fmla="val 37500"/>
            </a:avLst>
          </a:prstGeom>
          <a:gradFill rotWithShape="0">
            <a:gsLst>
              <a:gs pos="0">
                <a:srgbClr val="FFFFFF"/>
              </a:gs>
              <a:gs pos="100000">
                <a:srgbClr val="EAEC5E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24" name="Line 18"/>
          <p:cNvSpPr>
            <a:spLocks noChangeShapeType="1"/>
          </p:cNvSpPr>
          <p:nvPr/>
        </p:nvSpPr>
        <p:spPr bwMode="auto">
          <a:xfrm flipH="1">
            <a:off x="5032375" y="4657725"/>
            <a:ext cx="2459038" cy="13065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525" name="Text Box 19"/>
          <p:cNvSpPr txBox="1">
            <a:spLocks noChangeArrowheads="1"/>
          </p:cNvSpPr>
          <p:nvPr/>
        </p:nvSpPr>
        <p:spPr bwMode="auto">
          <a:xfrm>
            <a:off x="7539038" y="3890963"/>
            <a:ext cx="12573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900" b="0"/>
              <a:t>solar incidence angle</a:t>
            </a:r>
          </a:p>
        </p:txBody>
      </p:sp>
      <p:sp>
        <p:nvSpPr>
          <p:cNvPr id="21526" name="Line 20">
            <a:hlinkClick r:id="rId3" action="ppaction://hlinksldjump"/>
          </p:cNvPr>
          <p:cNvSpPr>
            <a:spLocks noChangeShapeType="1"/>
          </p:cNvSpPr>
          <p:nvPr/>
        </p:nvSpPr>
        <p:spPr bwMode="auto">
          <a:xfrm flipV="1">
            <a:off x="7491413" y="3313113"/>
            <a:ext cx="844550" cy="13446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527" name="Text Box 21"/>
          <p:cNvSpPr txBox="1">
            <a:spLocks noChangeArrowheads="1"/>
          </p:cNvSpPr>
          <p:nvPr/>
        </p:nvSpPr>
        <p:spPr bwMode="auto">
          <a:xfrm>
            <a:off x="7951788" y="3006725"/>
            <a:ext cx="9398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900" b="0"/>
              <a:t>surface normal</a:t>
            </a:r>
          </a:p>
        </p:txBody>
      </p:sp>
      <p:sp>
        <p:nvSpPr>
          <p:cNvPr id="21528" name="Text Box 22"/>
          <p:cNvSpPr txBox="1">
            <a:spLocks noChangeArrowheads="1"/>
          </p:cNvSpPr>
          <p:nvPr/>
        </p:nvSpPr>
        <p:spPr bwMode="auto">
          <a:xfrm>
            <a:off x="6530975" y="3508375"/>
            <a:ext cx="94615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900" b="0"/>
              <a:t>emission angle</a:t>
            </a:r>
          </a:p>
        </p:txBody>
      </p:sp>
      <p:sp>
        <p:nvSpPr>
          <p:cNvPr id="21529" name="Arc 23"/>
          <p:cNvSpPr>
            <a:spLocks/>
          </p:cNvSpPr>
          <p:nvPr/>
        </p:nvSpPr>
        <p:spPr bwMode="auto">
          <a:xfrm rot="-2981019">
            <a:off x="6801643" y="3507582"/>
            <a:ext cx="1001713" cy="914400"/>
          </a:xfrm>
          <a:custGeom>
            <a:avLst/>
            <a:gdLst>
              <a:gd name="T0" fmla="*/ 0 w 22715"/>
              <a:gd name="T1" fmla="*/ 51985 h 21600"/>
              <a:gd name="T2" fmla="*/ 44174727 w 22715"/>
              <a:gd name="T3" fmla="*/ 38709600 h 21600"/>
              <a:gd name="T4" fmla="*/ 2168401 w 22715"/>
              <a:gd name="T5" fmla="*/ 38709600 h 21600"/>
              <a:gd name="T6" fmla="*/ 0 60000 65536"/>
              <a:gd name="T7" fmla="*/ 0 60000 65536"/>
              <a:gd name="T8" fmla="*/ 0 60000 65536"/>
              <a:gd name="T9" fmla="*/ 0 w 22715"/>
              <a:gd name="T10" fmla="*/ 0 h 21600"/>
              <a:gd name="T11" fmla="*/ 22715 w 2271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715" h="21600" fill="none" extrusionOk="0">
                <a:moveTo>
                  <a:pt x="-1" y="28"/>
                </a:moveTo>
                <a:cubicBezTo>
                  <a:pt x="371" y="9"/>
                  <a:pt x="743" y="-1"/>
                  <a:pt x="1115" y="0"/>
                </a:cubicBezTo>
                <a:cubicBezTo>
                  <a:pt x="13044" y="0"/>
                  <a:pt x="22715" y="9670"/>
                  <a:pt x="22715" y="21600"/>
                </a:cubicBezTo>
              </a:path>
              <a:path w="22715" h="21600" stroke="0" extrusionOk="0">
                <a:moveTo>
                  <a:pt x="-1" y="28"/>
                </a:moveTo>
                <a:cubicBezTo>
                  <a:pt x="371" y="9"/>
                  <a:pt x="743" y="-1"/>
                  <a:pt x="1115" y="0"/>
                </a:cubicBezTo>
                <a:cubicBezTo>
                  <a:pt x="13044" y="0"/>
                  <a:pt x="22715" y="9670"/>
                  <a:pt x="22715" y="21600"/>
                </a:cubicBezTo>
                <a:lnTo>
                  <a:pt x="1115" y="21600"/>
                </a:lnTo>
                <a:close/>
              </a:path>
            </a:pathLst>
          </a:custGeom>
          <a:noFill/>
          <a:ln w="12700">
            <a:solidFill>
              <a:schemeClr val="accent1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530" name="Arc 24"/>
          <p:cNvSpPr>
            <a:spLocks/>
          </p:cNvSpPr>
          <p:nvPr/>
        </p:nvSpPr>
        <p:spPr bwMode="auto">
          <a:xfrm rot="-4508467">
            <a:off x="6891338" y="4217988"/>
            <a:ext cx="935037" cy="636587"/>
          </a:xfrm>
          <a:custGeom>
            <a:avLst/>
            <a:gdLst>
              <a:gd name="T0" fmla="*/ 0 w 29239"/>
              <a:gd name="T1" fmla="*/ 1212521 h 21600"/>
              <a:gd name="T2" fmla="*/ 29901645 w 29239"/>
              <a:gd name="T3" fmla="*/ 18761250 h 21600"/>
              <a:gd name="T4" fmla="*/ 7812111 w 29239"/>
              <a:gd name="T5" fmla="*/ 18761250 h 21600"/>
              <a:gd name="T6" fmla="*/ 0 60000 65536"/>
              <a:gd name="T7" fmla="*/ 0 60000 65536"/>
              <a:gd name="T8" fmla="*/ 0 60000 65536"/>
              <a:gd name="T9" fmla="*/ 0 w 29239"/>
              <a:gd name="T10" fmla="*/ 0 h 21600"/>
              <a:gd name="T11" fmla="*/ 29239 w 2923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239" h="21600" fill="none" extrusionOk="0">
                <a:moveTo>
                  <a:pt x="-1" y="1395"/>
                </a:moveTo>
                <a:cubicBezTo>
                  <a:pt x="2441" y="472"/>
                  <a:pt x="5029" y="-1"/>
                  <a:pt x="7639" y="0"/>
                </a:cubicBezTo>
                <a:cubicBezTo>
                  <a:pt x="19568" y="0"/>
                  <a:pt x="29239" y="9670"/>
                  <a:pt x="29239" y="21600"/>
                </a:cubicBezTo>
              </a:path>
              <a:path w="29239" h="21600" stroke="0" extrusionOk="0">
                <a:moveTo>
                  <a:pt x="-1" y="1395"/>
                </a:moveTo>
                <a:cubicBezTo>
                  <a:pt x="2441" y="472"/>
                  <a:pt x="5029" y="-1"/>
                  <a:pt x="7639" y="0"/>
                </a:cubicBezTo>
                <a:cubicBezTo>
                  <a:pt x="19568" y="0"/>
                  <a:pt x="29239" y="9670"/>
                  <a:pt x="29239" y="21600"/>
                </a:cubicBezTo>
                <a:lnTo>
                  <a:pt x="7639" y="21600"/>
                </a:lnTo>
                <a:close/>
              </a:path>
            </a:pathLst>
          </a:custGeom>
          <a:noFill/>
          <a:ln w="12700">
            <a:solidFill>
              <a:srgbClr val="33CC33"/>
            </a:solidFill>
            <a:round/>
            <a:headEnd/>
            <a:tailEnd/>
          </a:ln>
        </p:spPr>
        <p:txBody>
          <a:bodyPr vert="eaVert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531" name="Line 25"/>
          <p:cNvSpPr>
            <a:spLocks noChangeShapeType="1"/>
          </p:cNvSpPr>
          <p:nvPr/>
        </p:nvSpPr>
        <p:spPr bwMode="auto">
          <a:xfrm rot="-8937982">
            <a:off x="4487863" y="3570288"/>
            <a:ext cx="2879725" cy="844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vert="eaVert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5610" name="Rectangle 26"/>
          <p:cNvSpPr>
            <a:spLocks noChangeArrowheads="1"/>
          </p:cNvSpPr>
          <p:nvPr/>
        </p:nvSpPr>
        <p:spPr bwMode="auto">
          <a:xfrm>
            <a:off x="228600" y="4114800"/>
            <a:ext cx="22844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2400" b="0"/>
              <a:t>In what frame? </a:t>
            </a:r>
            <a:endParaRPr lang="en-US" sz="2400" b="0">
              <a:solidFill>
                <a:schemeClr val="accent1"/>
              </a:solidFill>
            </a:endParaRPr>
          </a:p>
        </p:txBody>
      </p:sp>
      <p:sp>
        <p:nvSpPr>
          <p:cNvPr id="195611" name="Rectangle 27"/>
          <p:cNvSpPr>
            <a:spLocks noChangeArrowheads="1"/>
          </p:cNvSpPr>
          <p:nvPr/>
        </p:nvSpPr>
        <p:spPr bwMode="auto">
          <a:xfrm>
            <a:off x="2651125" y="4152900"/>
            <a:ext cx="1268413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2400" b="0">
                <a:solidFill>
                  <a:schemeClr val="accent1"/>
                </a:solidFill>
              </a:rPr>
              <a:t>FIXREF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5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5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5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5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7" grpId="0" build="p" autoUpdateAnimBg="0"/>
      <p:bldP spid="195589" grpId="0" build="p" autoUpdateAnimBg="0"/>
      <p:bldP spid="195590" grpId="0" build="p" autoUpdateAnimBg="0"/>
      <p:bldP spid="195591" grpId="0" build="p" autoUpdateAnimBg="0"/>
      <p:bldP spid="195592" grpId="0" build="p" autoUpdateAnimBg="0"/>
      <p:bldP spid="195593" grpId="0" build="p" autoUpdateAnimBg="0"/>
      <p:bldP spid="195594" grpId="0" build="p" autoUpdateAnimBg="0"/>
      <p:bldP spid="195595" grpId="0" build="p" autoUpdateAnimBg="0"/>
      <p:bldP spid="195596" grpId="0" build="p" autoUpdateAnimBg="0"/>
      <p:bldP spid="195597" grpId="0" build="p" autoUpdateAnimBg="0"/>
      <p:bldP spid="195610" grpId="0" build="p" autoUpdateAnimBg="0"/>
      <p:bldP spid="19561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12813"/>
            <a:r>
              <a:rPr lang="en-US"/>
              <a:t>Writing a FORTRAN-based program</a:t>
            </a: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defTabSz="912813"/>
            <a:fld id="{6F6D2027-F033-8F4B-B538-5BD547F8E0C7}" type="slidenum">
              <a:rPr lang="en-US" smtClean="0"/>
              <a:pPr defTabSz="912813"/>
              <a:t>5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4052888" y="381000"/>
            <a:ext cx="2589212" cy="474663"/>
          </a:xfrm>
        </p:spPr>
        <p:txBody>
          <a:bodyPr/>
          <a:lstStyle/>
          <a:p>
            <a:r>
              <a:rPr lang="en-US"/>
              <a:t>Needed Data</a:t>
            </a:r>
          </a:p>
        </p:txBody>
      </p:sp>
      <p:pic>
        <p:nvPicPr>
          <p:cNvPr id="23557" name="Picture 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41838" y="1528763"/>
            <a:ext cx="3708400" cy="42814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384175" y="2322513"/>
            <a:ext cx="4556125" cy="3743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2400" b="0"/>
              <a:t>Time transformation kernels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endParaRPr lang="en-US" sz="2400" b="0"/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2400" b="0"/>
              <a:t>Orientation models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endParaRPr lang="en-US" sz="2400" b="0"/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2400" b="0"/>
              <a:t>Instrument descriptions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endParaRPr lang="en-US" sz="2400" b="0"/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2400" b="0"/>
              <a:t>Shapes of satellites, planets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endParaRPr lang="en-US" sz="2400" b="0"/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2400" b="0"/>
              <a:t>Ephemerides for spacecraft, 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2400" b="0"/>
              <a:t>Saturn barycenter and satellites.</a:t>
            </a:r>
          </a:p>
        </p:txBody>
      </p:sp>
      <p:sp>
        <p:nvSpPr>
          <p:cNvPr id="23559" name="AutoShape 5"/>
          <p:cNvSpPr>
            <a:spLocks noChangeArrowheads="1"/>
          </p:cNvSpPr>
          <p:nvPr/>
        </p:nvSpPr>
        <p:spPr bwMode="auto">
          <a:xfrm>
            <a:off x="4840288" y="5080000"/>
            <a:ext cx="601662" cy="587375"/>
          </a:xfrm>
          <a:prstGeom prst="star16">
            <a:avLst>
              <a:gd name="adj" fmla="val 37500"/>
            </a:avLst>
          </a:prstGeom>
          <a:gradFill rotWithShape="0">
            <a:gsLst>
              <a:gs pos="0">
                <a:srgbClr val="FFFFFF"/>
              </a:gs>
              <a:gs pos="100000">
                <a:srgbClr val="EAEC5E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0" name="Line 6"/>
          <p:cNvSpPr>
            <a:spLocks noChangeShapeType="1"/>
          </p:cNvSpPr>
          <p:nvPr/>
        </p:nvSpPr>
        <p:spPr bwMode="auto">
          <a:xfrm flipV="1">
            <a:off x="7610475" y="3390900"/>
            <a:ext cx="5334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61" name="Text Box 7"/>
          <p:cNvSpPr txBox="1">
            <a:spLocks noChangeArrowheads="1"/>
          </p:cNvSpPr>
          <p:nvPr/>
        </p:nvSpPr>
        <p:spPr bwMode="auto">
          <a:xfrm>
            <a:off x="7797800" y="3160713"/>
            <a:ext cx="9398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900" b="0"/>
              <a:t>surface normal</a:t>
            </a:r>
          </a:p>
        </p:txBody>
      </p:sp>
      <p:sp>
        <p:nvSpPr>
          <p:cNvPr id="23562" name="Line 8"/>
          <p:cNvSpPr>
            <a:spLocks noChangeShapeType="1"/>
          </p:cNvSpPr>
          <p:nvPr/>
        </p:nvSpPr>
        <p:spPr bwMode="auto">
          <a:xfrm flipH="1">
            <a:off x="5148263" y="4235450"/>
            <a:ext cx="2457450" cy="1152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63" name="Text Box 9"/>
          <p:cNvSpPr txBox="1">
            <a:spLocks noChangeArrowheads="1"/>
          </p:cNvSpPr>
          <p:nvPr/>
        </p:nvSpPr>
        <p:spPr bwMode="auto">
          <a:xfrm>
            <a:off x="7539038" y="3505200"/>
            <a:ext cx="12573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900" b="0">
                <a:solidFill>
                  <a:srgbClr val="33CC33"/>
                </a:solidFill>
              </a:rPr>
              <a:t>solar incidence angle</a:t>
            </a:r>
          </a:p>
        </p:txBody>
      </p:sp>
      <p:sp>
        <p:nvSpPr>
          <p:cNvPr id="23564" name="Arc 10"/>
          <p:cNvSpPr>
            <a:spLocks/>
          </p:cNvSpPr>
          <p:nvPr/>
        </p:nvSpPr>
        <p:spPr bwMode="auto">
          <a:xfrm rot="-2981019">
            <a:off x="6953250" y="3128963"/>
            <a:ext cx="914400" cy="914400"/>
          </a:xfrm>
          <a:custGeom>
            <a:avLst/>
            <a:gdLst>
              <a:gd name="T0" fmla="*/ 0 w 21600"/>
              <a:gd name="T1" fmla="*/ 0 h 21600"/>
              <a:gd name="T2" fmla="*/ 38709600 w 21600"/>
              <a:gd name="T3" fmla="*/ 38709600 h 21600"/>
              <a:gd name="T4" fmla="*/ 0 w 21600"/>
              <a:gd name="T5" fmla="*/ 387096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chemeClr val="accent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65" name="Text Box 11"/>
          <p:cNvSpPr txBox="1">
            <a:spLocks noChangeArrowheads="1"/>
          </p:cNvSpPr>
          <p:nvPr/>
        </p:nvSpPr>
        <p:spPr bwMode="auto">
          <a:xfrm>
            <a:off x="6940550" y="3125788"/>
            <a:ext cx="94615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900" b="0">
                <a:solidFill>
                  <a:schemeClr val="accent1"/>
                </a:solidFill>
              </a:rPr>
              <a:t>emission angle</a:t>
            </a:r>
          </a:p>
        </p:txBody>
      </p:sp>
      <p:sp>
        <p:nvSpPr>
          <p:cNvPr id="23566" name="Arc 12"/>
          <p:cNvSpPr>
            <a:spLocks/>
          </p:cNvSpPr>
          <p:nvPr/>
        </p:nvSpPr>
        <p:spPr bwMode="auto">
          <a:xfrm rot="-8064254">
            <a:off x="6670675" y="3903663"/>
            <a:ext cx="561975" cy="542925"/>
          </a:xfrm>
          <a:custGeom>
            <a:avLst/>
            <a:gdLst>
              <a:gd name="T0" fmla="*/ 506324 w 21600"/>
              <a:gd name="T1" fmla="*/ 0 h 21587"/>
              <a:gd name="T2" fmla="*/ 14621107 w 21600"/>
              <a:gd name="T3" fmla="*/ 13654864 h 21587"/>
              <a:gd name="T4" fmla="*/ 0 w 21600"/>
              <a:gd name="T5" fmla="*/ 13654864 h 21587"/>
              <a:gd name="T6" fmla="*/ 0 60000 65536"/>
              <a:gd name="T7" fmla="*/ 0 60000 65536"/>
              <a:gd name="T8" fmla="*/ 0 60000 65536"/>
              <a:gd name="T9" fmla="*/ 0 w 21600"/>
              <a:gd name="T10" fmla="*/ 0 h 21587"/>
              <a:gd name="T11" fmla="*/ 21600 w 21600"/>
              <a:gd name="T12" fmla="*/ 21587 h 215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87" fill="none" extrusionOk="0">
                <a:moveTo>
                  <a:pt x="748" y="-1"/>
                </a:moveTo>
                <a:cubicBezTo>
                  <a:pt x="12379" y="402"/>
                  <a:pt x="21600" y="9948"/>
                  <a:pt x="21600" y="21587"/>
                </a:cubicBezTo>
              </a:path>
              <a:path w="21600" h="21587" stroke="0" extrusionOk="0">
                <a:moveTo>
                  <a:pt x="748" y="-1"/>
                </a:moveTo>
                <a:cubicBezTo>
                  <a:pt x="12379" y="402"/>
                  <a:pt x="21600" y="9948"/>
                  <a:pt x="21600" y="21587"/>
                </a:cubicBezTo>
                <a:lnTo>
                  <a:pt x="0" y="21587"/>
                </a:lnTo>
                <a:close/>
              </a:path>
            </a:pathLst>
          </a:custGeom>
          <a:noFill/>
          <a:ln w="12700">
            <a:solidFill>
              <a:schemeClr val="accent2"/>
            </a:solidFill>
            <a:round/>
            <a:headEnd/>
            <a:tailEnd/>
          </a:ln>
        </p:spPr>
        <p:txBody>
          <a:bodyPr vert="eaVert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SzTx/>
            </a:pPr>
            <a:endParaRPr lang="en-US" sz="2400" b="0" u="sng">
              <a:solidFill>
                <a:schemeClr val="hlink"/>
              </a:solidFill>
              <a:latin typeface="Courier New" charset="0"/>
            </a:endParaRPr>
          </a:p>
        </p:txBody>
      </p:sp>
      <p:sp>
        <p:nvSpPr>
          <p:cNvPr id="23567" name="Text Box 13"/>
          <p:cNvSpPr txBox="1">
            <a:spLocks noChangeArrowheads="1"/>
          </p:cNvSpPr>
          <p:nvPr/>
        </p:nvSpPr>
        <p:spPr bwMode="auto">
          <a:xfrm>
            <a:off x="6376988" y="4043363"/>
            <a:ext cx="81915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sz="900" b="0">
                <a:solidFill>
                  <a:schemeClr val="accent2"/>
                </a:solidFill>
              </a:rPr>
              <a:t>Phase angle</a:t>
            </a:r>
          </a:p>
        </p:txBody>
      </p:sp>
      <p:sp>
        <p:nvSpPr>
          <p:cNvPr id="23568" name="Arc 14"/>
          <p:cNvSpPr>
            <a:spLocks/>
          </p:cNvSpPr>
          <p:nvPr/>
        </p:nvSpPr>
        <p:spPr bwMode="auto">
          <a:xfrm rot="-4925961">
            <a:off x="7234237" y="3833813"/>
            <a:ext cx="561975" cy="685800"/>
          </a:xfrm>
          <a:custGeom>
            <a:avLst/>
            <a:gdLst>
              <a:gd name="T0" fmla="*/ 0 w 27757"/>
              <a:gd name="T1" fmla="*/ 982853 h 21600"/>
              <a:gd name="T2" fmla="*/ 11377883 w 27757"/>
              <a:gd name="T3" fmla="*/ 18435447 h 21600"/>
              <a:gd name="T4" fmla="*/ 2628752 w 27757"/>
              <a:gd name="T5" fmla="*/ 21774150 h 21600"/>
              <a:gd name="T6" fmla="*/ 0 60000 65536"/>
              <a:gd name="T7" fmla="*/ 0 60000 65536"/>
              <a:gd name="T8" fmla="*/ 0 60000 65536"/>
              <a:gd name="T9" fmla="*/ 0 w 27757"/>
              <a:gd name="T10" fmla="*/ 0 h 21600"/>
              <a:gd name="T11" fmla="*/ 27757 w 2775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757" h="21600" fill="none" extrusionOk="0">
                <a:moveTo>
                  <a:pt x="-1" y="974"/>
                </a:moveTo>
                <a:cubicBezTo>
                  <a:pt x="2076" y="328"/>
                  <a:pt x="4238" y="-1"/>
                  <a:pt x="6413" y="0"/>
                </a:cubicBezTo>
                <a:cubicBezTo>
                  <a:pt x="17063" y="0"/>
                  <a:pt x="26124" y="7763"/>
                  <a:pt x="27757" y="18287"/>
                </a:cubicBezTo>
              </a:path>
              <a:path w="27757" h="21600" stroke="0" extrusionOk="0">
                <a:moveTo>
                  <a:pt x="-1" y="974"/>
                </a:moveTo>
                <a:cubicBezTo>
                  <a:pt x="2076" y="328"/>
                  <a:pt x="4238" y="-1"/>
                  <a:pt x="6413" y="0"/>
                </a:cubicBezTo>
                <a:cubicBezTo>
                  <a:pt x="17063" y="0"/>
                  <a:pt x="26124" y="7763"/>
                  <a:pt x="27757" y="18287"/>
                </a:cubicBezTo>
                <a:lnTo>
                  <a:pt x="6413" y="21600"/>
                </a:lnTo>
                <a:close/>
              </a:path>
            </a:pathLst>
          </a:custGeom>
          <a:noFill/>
          <a:ln w="12700">
            <a:solidFill>
              <a:srgbClr val="33CC33"/>
            </a:solidFill>
            <a:round/>
            <a:headEnd/>
            <a:tailEnd/>
          </a:ln>
        </p:spPr>
        <p:txBody>
          <a:bodyPr vert="eaVert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SzTx/>
            </a:pPr>
            <a:endParaRPr lang="en-US" sz="2400" b="0" u="sng">
              <a:latin typeface="Courier New" charset="0"/>
            </a:endParaRPr>
          </a:p>
        </p:txBody>
      </p:sp>
      <p:sp>
        <p:nvSpPr>
          <p:cNvPr id="23569" name="Line 15"/>
          <p:cNvSpPr>
            <a:spLocks noChangeShapeType="1"/>
          </p:cNvSpPr>
          <p:nvPr/>
        </p:nvSpPr>
        <p:spPr bwMode="auto">
          <a:xfrm rot="-8937982">
            <a:off x="5186363" y="3295650"/>
            <a:ext cx="2317750" cy="785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vert="eaVert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570" name="Text Box 17"/>
          <p:cNvSpPr txBox="1">
            <a:spLocks noChangeArrowheads="1"/>
          </p:cNvSpPr>
          <p:nvPr/>
        </p:nvSpPr>
        <p:spPr bwMode="auto">
          <a:xfrm>
            <a:off x="5243513" y="5588000"/>
            <a:ext cx="406400" cy="195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r>
              <a:rPr lang="en-US" sz="1000"/>
              <a:t>sun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12813"/>
            <a:r>
              <a:rPr lang="en-US"/>
              <a:t>Writing a FORTRAN-based program</a:t>
            </a:r>
          </a:p>
        </p:txBody>
      </p:sp>
      <p:sp>
        <p:nvSpPr>
          <p:cNvPr id="2560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defTabSz="912813"/>
            <a:fld id="{39BB6C8D-64D9-444B-BB71-10751A6F88E4}" type="slidenum">
              <a:rPr lang="en-US" smtClean="0"/>
              <a:pPr defTabSz="912813"/>
              <a:t>6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23863" y="1355725"/>
            <a:ext cx="8488362" cy="4735513"/>
          </a:xfrm>
          <a:noFill/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en-US" sz="1600"/>
              <a:t>Data required to compute vectors, rotations and other parameters shown in 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sz="1600"/>
              <a:t>the picture are stored in the SPICE kernels listed below.</a:t>
            </a:r>
          </a:p>
          <a:p>
            <a:pPr marL="0" indent="0">
              <a:lnSpc>
                <a:spcPct val="80000"/>
              </a:lnSpc>
              <a:buFontTx/>
              <a:buNone/>
            </a:pPr>
            <a:endParaRPr lang="en-US" sz="1600"/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200"/>
              <a:t>     Note:  these kernels have been selected to support this presentation; they should not be assumed to be appropriate for user applications. </a:t>
            </a:r>
          </a:p>
          <a:p>
            <a:pPr marL="0" indent="0">
              <a:lnSpc>
                <a:spcPct val="80000"/>
              </a:lnSpc>
              <a:buFontTx/>
              <a:buNone/>
            </a:pPr>
            <a:endParaRPr lang="en-US" sz="1400">
              <a:latin typeface="Courier New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sz="1400">
                <a:latin typeface="Courier New" charset="0"/>
              </a:rPr>
              <a:t>      Parameter                   Kernel Type      File name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sz="1400">
                <a:latin typeface="Courier New" charset="0"/>
              </a:rPr>
              <a:t>      -----------------------     --------------   ------------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sz="1400">
                <a:latin typeface="Courier New" charset="0"/>
              </a:rPr>
              <a:t>      time conversions            generic LSK      </a:t>
            </a:r>
            <a:r>
              <a:rPr lang="en-US" sz="1400">
                <a:solidFill>
                  <a:schemeClr val="bg2"/>
                </a:solidFill>
                <a:latin typeface="Courier New" charset="0"/>
              </a:rPr>
              <a:t>naif0009.tls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sz="1400">
                <a:latin typeface="Courier New" charset="0"/>
              </a:rPr>
              <a:t>                                  CASSINI SCLK     </a:t>
            </a:r>
            <a:r>
              <a:rPr lang="en-US" sz="1400">
                <a:solidFill>
                  <a:schemeClr val="bg2"/>
                </a:solidFill>
                <a:latin typeface="Courier New" charset="0"/>
              </a:rPr>
              <a:t>cas00084.tsc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sz="1400">
                <a:latin typeface="Courier New" charset="0"/>
              </a:rPr>
              <a:t>      satellite orientation       CASSINI PCK      </a:t>
            </a:r>
            <a:r>
              <a:rPr lang="en-US" sz="1400">
                <a:solidFill>
                  <a:schemeClr val="bg2"/>
                </a:solidFill>
                <a:latin typeface="Courier New" charset="0"/>
              </a:rPr>
              <a:t>cpck05Mar2004.tpc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sz="1400">
                <a:latin typeface="Courier New" charset="0"/>
              </a:rPr>
              <a:t>      satellite shape             CASSINI PCK      </a:t>
            </a:r>
            <a:r>
              <a:rPr lang="en-US" sz="1400">
                <a:solidFill>
                  <a:schemeClr val="bg2"/>
                </a:solidFill>
                <a:latin typeface="Courier New" charset="0"/>
              </a:rPr>
              <a:t>cpck05Mar2004.tpc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sz="1400">
                <a:latin typeface="Courier New" charset="0"/>
              </a:rPr>
              <a:t>      satellite position          planet/sat 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sz="1400">
                <a:latin typeface="Courier New" charset="0"/>
              </a:rPr>
              <a:t>                                  ephemeris SPK    </a:t>
            </a:r>
            <a:r>
              <a:rPr lang="en-US" sz="1400">
                <a:solidFill>
                  <a:schemeClr val="bg2"/>
                </a:solidFill>
                <a:latin typeface="Courier New" charset="0"/>
              </a:rPr>
              <a:t>020514_SE_SAT105.bsp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sz="1400">
                <a:solidFill>
                  <a:schemeClr val="bg2"/>
                </a:solidFill>
                <a:latin typeface="Courier New" charset="0"/>
              </a:rPr>
              <a:t>      </a:t>
            </a:r>
            <a:r>
              <a:rPr lang="en-US" sz="1400">
                <a:latin typeface="Courier New" charset="0"/>
              </a:rPr>
              <a:t>planet barycenter position  planet SPK       </a:t>
            </a:r>
            <a:r>
              <a:rPr lang="en-US" sz="1400">
                <a:solidFill>
                  <a:schemeClr val="bg2"/>
                </a:solidFill>
                <a:latin typeface="Courier New" charset="0"/>
              </a:rPr>
              <a:t>981005_PLTEPH-DE405S.bsp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sz="1400">
                <a:latin typeface="Courier New" charset="0"/>
              </a:rPr>
              <a:t>      spacecraft position         spacecraft SPK   </a:t>
            </a:r>
            <a:r>
              <a:rPr lang="en-US" sz="1400">
                <a:solidFill>
                  <a:schemeClr val="bg2"/>
                </a:solidFill>
                <a:latin typeface="Courier New" charset="0"/>
              </a:rPr>
              <a:t>030201AP_SK_SM546_T45.bsp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sz="1400">
                <a:latin typeface="Courier New" charset="0"/>
              </a:rPr>
              <a:t>      spacecraft orientation      spacecraft CK    </a:t>
            </a:r>
            <a:r>
              <a:rPr lang="en-US" sz="1400">
                <a:solidFill>
                  <a:schemeClr val="bg2"/>
                </a:solidFill>
                <a:latin typeface="Courier New" charset="0"/>
              </a:rPr>
              <a:t>04135_04171pc_psiv2.bc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sz="1400">
                <a:latin typeface="Courier New" charset="0"/>
              </a:rPr>
              <a:t>      instrument alignment        CASSINI FK       </a:t>
            </a:r>
            <a:r>
              <a:rPr lang="en-US" sz="1400">
                <a:solidFill>
                  <a:schemeClr val="bg2"/>
                </a:solidFill>
                <a:latin typeface="Courier New" charset="0"/>
              </a:rPr>
              <a:t>cas_v37.tf</a:t>
            </a: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en-US" sz="1400">
                <a:latin typeface="Courier New" charset="0"/>
              </a:rPr>
              <a:t>      instrument boresight        Instrument IK    </a:t>
            </a:r>
            <a:r>
              <a:rPr lang="en-US" sz="1400">
                <a:solidFill>
                  <a:schemeClr val="bg2"/>
                </a:solidFill>
                <a:latin typeface="Courier New" charset="0"/>
              </a:rPr>
              <a:t>cas_iss_v09.ti</a:t>
            </a:r>
          </a:p>
          <a:p>
            <a:pPr marL="0" indent="0">
              <a:lnSpc>
                <a:spcPct val="80000"/>
              </a:lnSpc>
              <a:buFontTx/>
              <a:buNone/>
            </a:pPr>
            <a:endParaRPr lang="en-US" sz="1400">
              <a:latin typeface="Courier New" charset="0"/>
            </a:endParaRP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title"/>
          </p:nvPr>
        </p:nvSpPr>
        <p:spPr>
          <a:xfrm>
            <a:off x="2398713" y="381000"/>
            <a:ext cx="5897562" cy="490538"/>
          </a:xfrm>
        </p:spPr>
        <p:txBody>
          <a:bodyPr/>
          <a:lstStyle/>
          <a:p>
            <a:r>
              <a:rPr lang="en-US"/>
              <a:t>   Which Kernels are Needed?</a:t>
            </a: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12813"/>
            <a:r>
              <a:rPr lang="en-US"/>
              <a:t>Writing a FORTRAN-based program</a:t>
            </a:r>
          </a:p>
        </p:txBody>
      </p:sp>
      <p:sp>
        <p:nvSpPr>
          <p:cNvPr id="2765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defTabSz="912813"/>
            <a:fld id="{93888BD9-06DD-CB49-A135-942A380B261A}" type="slidenum">
              <a:rPr lang="en-US" smtClean="0"/>
              <a:pPr defTabSz="912813"/>
              <a:t>7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27652" name="Rectangle 2"/>
          <p:cNvSpPr>
            <a:spLocks noChangeArrowheads="1"/>
          </p:cNvSpPr>
          <p:nvPr/>
        </p:nvSpPr>
        <p:spPr bwMode="auto">
          <a:xfrm>
            <a:off x="7342188" y="6565900"/>
            <a:ext cx="1801812" cy="292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343" tIns="44379" rIns="90343" bIns="44379">
            <a:prstTxWarp prst="textNoShape">
              <a:avLst/>
            </a:prstTxWarp>
          </a:bodyPr>
          <a:lstStyle/>
          <a:p>
            <a:pPr algn="r" defTabSz="912813">
              <a:lnSpc>
                <a:spcPct val="90000"/>
              </a:lnSpc>
              <a:buSzTx/>
            </a:pPr>
            <a:endParaRPr lang="en-US" sz="1000"/>
          </a:p>
        </p:txBody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875" y="1651000"/>
            <a:ext cx="8296275" cy="4697413"/>
          </a:xfrm>
          <a:noFill/>
        </p:spPr>
        <p:txBody>
          <a:bodyPr/>
          <a:lstStyle/>
          <a:p>
            <a:pPr marL="0" indent="0">
              <a:lnSpc>
                <a:spcPct val="70000"/>
              </a:lnSpc>
              <a:buFontTx/>
              <a:buNone/>
            </a:pPr>
            <a:r>
              <a:rPr lang="en-US" sz="1600" dirty="0"/>
              <a:t>The easiest and most flexible way to make required kernels available to the </a:t>
            </a:r>
          </a:p>
          <a:p>
            <a:pPr marL="0" indent="0">
              <a:lnSpc>
                <a:spcPct val="70000"/>
              </a:lnSpc>
              <a:buFontTx/>
              <a:buNone/>
            </a:pPr>
            <a:r>
              <a:rPr lang="en-US" sz="1600" dirty="0"/>
              <a:t>program is via FURNSH. For this example we make a setup file (also called a </a:t>
            </a:r>
          </a:p>
          <a:p>
            <a:pPr marL="0" indent="0">
              <a:lnSpc>
                <a:spcPct val="70000"/>
              </a:lnSpc>
              <a:buFontTx/>
              <a:buNone/>
            </a:pPr>
            <a:r>
              <a:rPr lang="en-US" sz="1600" dirty="0"/>
              <a:t>“</a:t>
            </a:r>
            <a:r>
              <a:rPr lang="en-US" sz="1600" dirty="0" err="1"/>
              <a:t>metakernel</a:t>
            </a:r>
            <a:r>
              <a:rPr lang="en-US" sz="1600" dirty="0"/>
              <a:t>” or “</a:t>
            </a:r>
            <a:r>
              <a:rPr lang="en-US" sz="1600" dirty="0" err="1"/>
              <a:t>furnsh</a:t>
            </a:r>
            <a:r>
              <a:rPr lang="en-US" sz="1600" dirty="0"/>
              <a:t> kernel”) containing a list of kernels to be loaded:</a:t>
            </a:r>
          </a:p>
          <a:p>
            <a:pPr marL="0" indent="0">
              <a:lnSpc>
                <a:spcPct val="70000"/>
              </a:lnSpc>
              <a:buFontTx/>
              <a:buNone/>
            </a:pPr>
            <a:r>
              <a:rPr lang="en-US" sz="1200" dirty="0"/>
              <a:t> </a:t>
            </a:r>
          </a:p>
          <a:p>
            <a:pPr marL="0" indent="0">
              <a:lnSpc>
                <a:spcPct val="70000"/>
              </a:lnSpc>
              <a:buFontTx/>
              <a:buNone/>
            </a:pPr>
            <a:endParaRPr lang="en-US" sz="1400" dirty="0">
              <a:latin typeface="Courier New" charset="0"/>
            </a:endParaRPr>
          </a:p>
          <a:p>
            <a:pPr marL="0" indent="0">
              <a:lnSpc>
                <a:spcPct val="70000"/>
              </a:lnSpc>
              <a:buFontTx/>
              <a:buNone/>
            </a:pPr>
            <a:endParaRPr lang="en-US" sz="1400" dirty="0">
              <a:latin typeface="Courier New" charset="0"/>
            </a:endParaRPr>
          </a:p>
          <a:p>
            <a:pPr marL="0" indent="0">
              <a:lnSpc>
                <a:spcPct val="70000"/>
              </a:lnSpc>
              <a:buFontTx/>
              <a:buNone/>
            </a:pPr>
            <a:r>
              <a:rPr lang="en-US" sz="1400" dirty="0">
                <a:latin typeface="Courier New" charset="0"/>
              </a:rPr>
              <a:t>\</a:t>
            </a:r>
            <a:r>
              <a:rPr lang="en-US" sz="1400" dirty="0" err="1">
                <a:latin typeface="Courier New" charset="0"/>
              </a:rPr>
              <a:t>begindata</a:t>
            </a:r>
            <a:endParaRPr lang="en-US" sz="1400" dirty="0">
              <a:latin typeface="Courier New" charset="0"/>
            </a:endParaRPr>
          </a:p>
          <a:p>
            <a:pPr marL="0" indent="0">
              <a:lnSpc>
                <a:spcPct val="70000"/>
              </a:lnSpc>
              <a:buFontTx/>
              <a:buNone/>
            </a:pPr>
            <a:endParaRPr lang="en-US" sz="1400" dirty="0">
              <a:latin typeface="Courier New" charset="0"/>
            </a:endParaRPr>
          </a:p>
          <a:p>
            <a:pPr marL="0" indent="0">
              <a:lnSpc>
                <a:spcPct val="70000"/>
              </a:lnSpc>
              <a:buFontTx/>
              <a:buNone/>
            </a:pPr>
            <a:r>
              <a:rPr lang="en-US" sz="1400" dirty="0">
                <a:latin typeface="Courier New" charset="0"/>
              </a:rPr>
              <a:t>   KERNELS_TO_LOAD = (</a:t>
            </a:r>
            <a:r>
              <a:rPr lang="en-US" sz="1400" dirty="0">
                <a:solidFill>
                  <a:schemeClr val="bg2"/>
                </a:solidFill>
                <a:latin typeface="Courier" charset="0"/>
              </a:rPr>
              <a:t>'naif0009.tls', 'cas00084.tsc', 'cpck05Mar2004.tpc',</a:t>
            </a:r>
          </a:p>
          <a:p>
            <a:pPr marL="0" indent="0">
              <a:lnSpc>
                <a:spcPct val="70000"/>
              </a:lnSpc>
              <a:buFontTx/>
              <a:buNone/>
            </a:pPr>
            <a:r>
              <a:rPr lang="en-US" sz="1400" dirty="0">
                <a:solidFill>
                  <a:schemeClr val="bg2"/>
                </a:solidFill>
                <a:latin typeface="Courier" charset="0"/>
              </a:rPr>
              <a:t>                      '020514_SE_SAT105.bsp', '981005_PLTEPH-DE405S.bsp',</a:t>
            </a:r>
          </a:p>
          <a:p>
            <a:pPr marL="0" indent="0" algn="ctr">
              <a:lnSpc>
                <a:spcPct val="70000"/>
              </a:lnSpc>
              <a:buFontTx/>
              <a:buNone/>
            </a:pPr>
            <a:r>
              <a:rPr lang="en-US" sz="1400" dirty="0">
                <a:solidFill>
                  <a:schemeClr val="bg2"/>
                </a:solidFill>
                <a:latin typeface="Courier" charset="0"/>
              </a:rPr>
              <a:t>                      '030201AP_SK_SM546_T45.bsp', '04135_04171pc_psiv2.bc',</a:t>
            </a:r>
          </a:p>
          <a:p>
            <a:pPr marL="0" indent="0">
              <a:lnSpc>
                <a:spcPct val="70000"/>
              </a:lnSpc>
              <a:buFontTx/>
              <a:buNone/>
            </a:pPr>
            <a:r>
              <a:rPr lang="en-US" sz="1400" dirty="0">
                <a:solidFill>
                  <a:schemeClr val="bg2"/>
                </a:solidFill>
                <a:latin typeface="Courier" charset="0"/>
              </a:rPr>
              <a:t>                      'cas_v37.tf', 'cas_iss_v09.ti'</a:t>
            </a:r>
            <a:r>
              <a:rPr lang="en-US" sz="1400" dirty="0">
                <a:latin typeface="Courier New" charset="0"/>
              </a:rPr>
              <a:t>)</a:t>
            </a:r>
          </a:p>
          <a:p>
            <a:pPr marL="0" indent="0">
              <a:lnSpc>
                <a:spcPct val="70000"/>
              </a:lnSpc>
              <a:buFontTx/>
              <a:buNone/>
            </a:pPr>
            <a:r>
              <a:rPr lang="en-US" sz="1400" dirty="0">
                <a:latin typeface="Courier New" charset="0"/>
              </a:rPr>
              <a:t>\</a:t>
            </a:r>
            <a:r>
              <a:rPr lang="en-US" sz="1400" dirty="0" err="1">
                <a:latin typeface="Courier New" charset="0"/>
              </a:rPr>
              <a:t>begintext</a:t>
            </a:r>
            <a:endParaRPr lang="en-US" sz="1400" dirty="0">
              <a:latin typeface="Courier New" charset="0"/>
            </a:endParaRPr>
          </a:p>
          <a:p>
            <a:pPr marL="0" indent="0">
              <a:lnSpc>
                <a:spcPct val="70000"/>
              </a:lnSpc>
              <a:buFontTx/>
              <a:buNone/>
            </a:pPr>
            <a:endParaRPr lang="en-US" sz="1400" dirty="0">
              <a:latin typeface="Courier New" charset="0"/>
            </a:endParaRPr>
          </a:p>
          <a:p>
            <a:pPr marL="0" indent="0">
              <a:lnSpc>
                <a:spcPct val="70000"/>
              </a:lnSpc>
              <a:buFontTx/>
              <a:buNone/>
            </a:pPr>
            <a:r>
              <a:rPr lang="en-US" sz="1600" dirty="0"/>
              <a:t> and we make the program prompt for the name of this setup file: </a:t>
            </a:r>
            <a:endParaRPr lang="en-US" sz="1400" dirty="0">
              <a:latin typeface="Courier New" charset="0"/>
            </a:endParaRPr>
          </a:p>
          <a:p>
            <a:pPr marL="0" indent="0">
              <a:lnSpc>
                <a:spcPct val="70000"/>
              </a:lnSpc>
              <a:buFontTx/>
              <a:buNone/>
            </a:pPr>
            <a:endParaRPr lang="en-US" sz="1400" dirty="0">
              <a:latin typeface="Courier New" charset="0"/>
            </a:endParaRPr>
          </a:p>
          <a:p>
            <a:pPr marL="0" indent="0">
              <a:lnSpc>
                <a:spcPct val="70000"/>
              </a:lnSpc>
              <a:buFontTx/>
              <a:buNone/>
            </a:pPr>
            <a:r>
              <a:rPr lang="en-US" sz="1400" dirty="0">
                <a:latin typeface="Courier New" charset="0"/>
              </a:rPr>
              <a:t>    CALL PROMPT ( 'Enter setup file name &gt; ',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</a:rPr>
              <a:t>SETUPF</a:t>
            </a:r>
            <a:r>
              <a:rPr lang="en-US" sz="1400" dirty="0">
                <a:latin typeface="Courier New" charset="0"/>
              </a:rPr>
              <a:t> )</a:t>
            </a:r>
          </a:p>
          <a:p>
            <a:pPr marL="0" indent="0">
              <a:lnSpc>
                <a:spcPct val="70000"/>
              </a:lnSpc>
              <a:buFontTx/>
              <a:buNone/>
            </a:pPr>
            <a:r>
              <a:rPr lang="en-US" sz="1400" dirty="0">
                <a:latin typeface="Courier New" charset="0"/>
              </a:rPr>
              <a:t>    CALL FURNSH (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</a:rPr>
              <a:t>SETUPF</a:t>
            </a:r>
            <a:r>
              <a:rPr lang="en-US" sz="1400" dirty="0">
                <a:latin typeface="Courier New" charset="0"/>
              </a:rPr>
              <a:t> )</a:t>
            </a:r>
          </a:p>
          <a:p>
            <a:pPr marL="0" indent="0">
              <a:lnSpc>
                <a:spcPct val="70000"/>
              </a:lnSpc>
              <a:buFontTx/>
              <a:buNone/>
            </a:pPr>
            <a:endParaRPr lang="en-US" sz="1400" dirty="0">
              <a:latin typeface="Courier New" charset="0"/>
            </a:endParaRPr>
          </a:p>
        </p:txBody>
      </p:sp>
      <p:sp>
        <p:nvSpPr>
          <p:cNvPr id="27654" name="Rectangle 4"/>
          <p:cNvSpPr>
            <a:spLocks noGrp="1" noChangeArrowheads="1"/>
          </p:cNvSpPr>
          <p:nvPr>
            <p:ph type="title"/>
          </p:nvPr>
        </p:nvSpPr>
        <p:spPr>
          <a:xfrm>
            <a:off x="3992563" y="381000"/>
            <a:ext cx="2701925" cy="474663"/>
          </a:xfrm>
        </p:spPr>
        <p:txBody>
          <a:bodyPr/>
          <a:lstStyle/>
          <a:p>
            <a:r>
              <a:rPr lang="en-US"/>
              <a:t>Load Kernels</a:t>
            </a:r>
          </a:p>
        </p:txBody>
      </p:sp>
      <p:sp>
        <p:nvSpPr>
          <p:cNvPr id="27655" name="Text Box 5"/>
          <p:cNvSpPr txBox="1">
            <a:spLocks noChangeArrowheads="1"/>
          </p:cNvSpPr>
          <p:nvPr/>
        </p:nvSpPr>
        <p:spPr bwMode="auto">
          <a:xfrm>
            <a:off x="117475" y="2506663"/>
            <a:ext cx="7624763" cy="384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lvl="1">
              <a:lnSpc>
                <a:spcPct val="80000"/>
              </a:lnSpc>
            </a:pPr>
            <a:r>
              <a:rPr lang="en-US" sz="1200">
                <a:latin typeface="Courier New" charset="0"/>
              </a:rPr>
              <a:t>Note:  these kernels have been selected to support this presentation they should not be assumed to be appropriate for user applications. </a:t>
            </a: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12813"/>
            <a:r>
              <a:rPr lang="en-US"/>
              <a:t>Writing a FORTRAN-based program</a:t>
            </a:r>
          </a:p>
        </p:txBody>
      </p:sp>
      <p:sp>
        <p:nvSpPr>
          <p:cNvPr id="2969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defTabSz="912813"/>
            <a:fld id="{0EF94157-899E-5A47-A4E6-C115FC8A9936}" type="slidenum">
              <a:rPr lang="en-US" smtClean="0"/>
              <a:pPr defTabSz="912813"/>
              <a:t>8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3090863" y="381000"/>
            <a:ext cx="4506912" cy="474663"/>
          </a:xfrm>
          <a:noFill/>
        </p:spPr>
        <p:txBody>
          <a:bodyPr/>
          <a:lstStyle/>
          <a:p>
            <a:r>
              <a:rPr lang="en-US"/>
              <a:t>Programming Solution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693738" y="1355725"/>
            <a:ext cx="7762875" cy="53768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343" tIns="44379" rIns="90343" bIns="44379">
            <a:prstTxWarp prst="textNoShape">
              <a:avLst/>
            </a:prstTxWarp>
          </a:bodyPr>
          <a:lstStyle/>
          <a:p>
            <a:pPr marL="231775" indent="-231775">
              <a:lnSpc>
                <a:spcPct val="100000"/>
              </a:lnSpc>
              <a:spcBef>
                <a:spcPct val="0"/>
              </a:spcBef>
              <a:buSzTx/>
              <a:buFontTx/>
              <a:buChar char="•"/>
            </a:pPr>
            <a:r>
              <a:rPr lang="en-US" dirty="0"/>
              <a:t>Prompt for setup file (“</a:t>
            </a:r>
            <a:r>
              <a:rPr lang="en-US" dirty="0" err="1"/>
              <a:t>metakernel</a:t>
            </a:r>
            <a:r>
              <a:rPr lang="en-US" dirty="0"/>
              <a:t>”) name load kernels specified via setup file. (Done on previous chart.)</a:t>
            </a:r>
          </a:p>
          <a:p>
            <a:pPr marL="231775" indent="-231775">
              <a:lnSpc>
                <a:spcPct val="100000"/>
              </a:lnSpc>
              <a:spcBef>
                <a:spcPct val="0"/>
              </a:spcBef>
              <a:buSzTx/>
            </a:pPr>
            <a:endParaRPr lang="en-US" dirty="0"/>
          </a:p>
          <a:p>
            <a:pPr marL="231775" indent="-231775">
              <a:lnSpc>
                <a:spcPct val="100000"/>
              </a:lnSpc>
              <a:spcBef>
                <a:spcPct val="0"/>
              </a:spcBef>
              <a:buSzTx/>
              <a:buFontTx/>
              <a:buChar char="•"/>
            </a:pPr>
            <a:r>
              <a:rPr lang="en-US" dirty="0"/>
              <a:t>Prompt for user inputs required to completely specify problem.  Obtain further inputs required by geometry routines via SPICELIB calls.</a:t>
            </a:r>
          </a:p>
          <a:p>
            <a:pPr marL="231775" indent="-231775">
              <a:lnSpc>
                <a:spcPct val="100000"/>
              </a:lnSpc>
              <a:spcBef>
                <a:spcPct val="0"/>
              </a:spcBef>
              <a:buSzTx/>
            </a:pPr>
            <a:endParaRPr lang="en-US" dirty="0"/>
          </a:p>
          <a:p>
            <a:pPr marL="231775" indent="-231775">
              <a:lnSpc>
                <a:spcPct val="100000"/>
              </a:lnSpc>
              <a:spcBef>
                <a:spcPct val="0"/>
              </a:spcBef>
              <a:buSzTx/>
              <a:buFontTx/>
              <a:buChar char="•"/>
            </a:pPr>
            <a:r>
              <a:rPr lang="en-US" dirty="0"/>
              <a:t>Compute the intersection of the boresight direction ray with the surface of the satellite, presented as a triaxial ellipsoid. </a:t>
            </a:r>
          </a:p>
          <a:p>
            <a:pPr marL="231775" indent="-231775">
              <a:lnSpc>
                <a:spcPct val="100000"/>
              </a:lnSpc>
              <a:spcBef>
                <a:spcPct val="0"/>
              </a:spcBef>
              <a:buSzTx/>
            </a:pPr>
            <a:endParaRPr lang="en-US" dirty="0"/>
          </a:p>
          <a:p>
            <a:pPr marL="231775" indent="-231775">
              <a:lnSpc>
                <a:spcPct val="100000"/>
              </a:lnSpc>
              <a:spcBef>
                <a:spcPct val="0"/>
              </a:spcBef>
              <a:buSzTx/>
            </a:pPr>
            <a:r>
              <a:rPr lang="en-US" dirty="0"/>
              <a:t>    If there is an intersection,</a:t>
            </a:r>
          </a:p>
          <a:p>
            <a:pPr marL="231775" indent="-231775">
              <a:lnSpc>
                <a:spcPct val="100000"/>
              </a:lnSpc>
              <a:spcBef>
                <a:spcPct val="0"/>
              </a:spcBef>
              <a:buSzTx/>
              <a:buFontTx/>
              <a:buChar char="•"/>
            </a:pPr>
            <a:endParaRPr lang="en-US" dirty="0"/>
          </a:p>
          <a:p>
            <a:pPr lvl="1">
              <a:lnSpc>
                <a:spcPct val="100000"/>
              </a:lnSpc>
              <a:spcBef>
                <a:spcPct val="0"/>
              </a:spcBef>
              <a:buSzTx/>
              <a:buFontTx/>
              <a:buChar char="•"/>
            </a:pPr>
            <a:r>
              <a:rPr lang="en-US" dirty="0"/>
              <a:t>Convert Cartesian coordinates of the intercept point to planetocentric latitudinal and </a:t>
            </a:r>
            <a:r>
              <a:rPr lang="en-US" dirty="0" err="1"/>
              <a:t>planetodetic</a:t>
            </a:r>
            <a:r>
              <a:rPr lang="en-US" dirty="0"/>
              <a:t> coordinates</a:t>
            </a:r>
          </a:p>
          <a:p>
            <a:pPr lvl="1">
              <a:lnSpc>
                <a:spcPct val="100000"/>
              </a:lnSpc>
              <a:spcBef>
                <a:spcPct val="0"/>
              </a:spcBef>
              <a:buSzTx/>
              <a:buFontTx/>
              <a:buChar char="•"/>
            </a:pPr>
            <a:r>
              <a:rPr lang="en-US" dirty="0"/>
              <a:t>Compute spacecraft-to-intercept point range </a:t>
            </a:r>
          </a:p>
          <a:p>
            <a:pPr lvl="1">
              <a:lnSpc>
                <a:spcPct val="100000"/>
              </a:lnSpc>
              <a:spcBef>
                <a:spcPct val="0"/>
              </a:spcBef>
              <a:buSzTx/>
              <a:buFontTx/>
              <a:buChar char="•"/>
            </a:pPr>
            <a:r>
              <a:rPr lang="en-US" dirty="0"/>
              <a:t>Find the illumination angles (phase, solar incidence, and emission) at the intercept point</a:t>
            </a:r>
          </a:p>
          <a:p>
            <a:pPr lvl="1">
              <a:lnSpc>
                <a:spcPct val="100000"/>
              </a:lnSpc>
              <a:spcBef>
                <a:spcPct val="0"/>
              </a:spcBef>
              <a:buSzTx/>
            </a:pPr>
            <a:endParaRPr lang="en-US" dirty="0"/>
          </a:p>
          <a:p>
            <a:pPr marL="231775" indent="-231775">
              <a:lnSpc>
                <a:spcPct val="100000"/>
              </a:lnSpc>
              <a:spcBef>
                <a:spcPct val="0"/>
              </a:spcBef>
              <a:buSzTx/>
              <a:buFontTx/>
              <a:buChar char="•"/>
            </a:pPr>
            <a:r>
              <a:rPr lang="en-US" dirty="0"/>
              <a:t>Display the results.</a:t>
            </a:r>
          </a:p>
          <a:p>
            <a:pPr marL="231775" indent="-231775">
              <a:lnSpc>
                <a:spcPct val="100000"/>
              </a:lnSpc>
              <a:spcBef>
                <a:spcPct val="0"/>
              </a:spcBef>
              <a:buSzTx/>
              <a:buFontTx/>
              <a:buChar char="•"/>
            </a:pPr>
            <a:endParaRPr lang="en-US" dirty="0"/>
          </a:p>
          <a:p>
            <a:pPr marL="231775" indent="-231775">
              <a:lnSpc>
                <a:spcPct val="100000"/>
              </a:lnSpc>
              <a:spcBef>
                <a:spcPct val="0"/>
              </a:spcBef>
              <a:buSzTx/>
            </a:pPr>
            <a:r>
              <a:rPr lang="en-US" dirty="0"/>
              <a:t>We discuss the geometric portion of the problem next.</a:t>
            </a:r>
            <a:endParaRPr lang="en-US" b="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3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43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43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43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43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43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43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2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pPr defTabSz="912813"/>
            <a:r>
              <a:rPr lang="en-US"/>
              <a:t>Writing a FORTRAN-based program</a:t>
            </a:r>
          </a:p>
        </p:txBody>
      </p:sp>
      <p:sp>
        <p:nvSpPr>
          <p:cNvPr id="3174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pPr defTabSz="912813"/>
            <a:fld id="{72360BF9-5206-144C-9D5F-409631DACD0E}" type="slidenum">
              <a:rPr lang="en-US" smtClean="0"/>
              <a:pPr defTabSz="912813"/>
              <a:t>9</a:t>
            </a:fld>
            <a:endParaRPr lang="en-US" sz="1400" b="0">
              <a:latin typeface="Times New Roman" charset="0"/>
            </a:endParaRP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title"/>
          </p:nvPr>
        </p:nvSpPr>
        <p:spPr>
          <a:xfrm>
            <a:off x="1951038" y="381000"/>
            <a:ext cx="6786562" cy="422275"/>
          </a:xfrm>
        </p:spPr>
        <p:txBody>
          <a:bodyPr/>
          <a:lstStyle/>
          <a:p>
            <a:r>
              <a:rPr lang="en-US" sz="2800"/>
              <a:t>Compute Surface Intercept and Ranges</a:t>
            </a:r>
          </a:p>
        </p:txBody>
      </p:sp>
      <p:sp>
        <p:nvSpPr>
          <p:cNvPr id="169988" name="Rectangle 4"/>
          <p:cNvSpPr>
            <a:spLocks noChangeArrowheads="1"/>
          </p:cNvSpPr>
          <p:nvPr/>
        </p:nvSpPr>
        <p:spPr bwMode="auto">
          <a:xfrm>
            <a:off x="609600" y="4495800"/>
            <a:ext cx="8153400" cy="1928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343" tIns="44379" rIns="90343" bIns="44379">
            <a:prstTxWarp prst="textNoShape">
              <a:avLst/>
            </a:prstTxWarp>
          </a:bodyPr>
          <a:lstStyle/>
          <a:p>
            <a:pPr defTabSz="912813"/>
            <a:r>
              <a:rPr lang="en-US" dirty="0"/>
              <a:t>The range we want is obtained from the outputs of </a:t>
            </a:r>
            <a:r>
              <a:rPr lang="en-US" sz="1400" dirty="0">
                <a:latin typeface="Courier New" charset="0"/>
              </a:rPr>
              <a:t>SINCPT</a:t>
            </a:r>
            <a:r>
              <a:rPr lang="en-US" dirty="0"/>
              <a:t>.  These </a:t>
            </a:r>
          </a:p>
          <a:p>
            <a:pPr defTabSz="912813"/>
            <a:r>
              <a:rPr lang="en-US" dirty="0"/>
              <a:t>outputs are defined only if a surface  intercept is found.  If</a:t>
            </a:r>
            <a:r>
              <a:rPr lang="en-US" sz="1800" dirty="0"/>
              <a:t> 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FOUND</a:t>
            </a:r>
            <a:r>
              <a:rPr lang="en-US" sz="1800" dirty="0"/>
              <a:t> </a:t>
            </a:r>
            <a:r>
              <a:rPr lang="en-US" dirty="0"/>
              <a:t>is true</a:t>
            </a:r>
            <a:r>
              <a:rPr lang="en-US" sz="1800" dirty="0"/>
              <a:t>, </a:t>
            </a:r>
            <a:r>
              <a:rPr lang="en-US" dirty="0"/>
              <a:t>the </a:t>
            </a:r>
          </a:p>
          <a:p>
            <a:pPr defTabSz="912813"/>
            <a:r>
              <a:rPr lang="en-US" dirty="0"/>
              <a:t>spacecraft-to-surface intercept range is the norm of the output argument 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SRFVEC</a:t>
            </a:r>
            <a:r>
              <a:rPr lang="en-US" dirty="0"/>
              <a:t>.  </a:t>
            </a:r>
          </a:p>
          <a:p>
            <a:pPr defTabSz="912813"/>
            <a:r>
              <a:rPr lang="en-US" dirty="0"/>
              <a:t>Units are km. We use the SPICELIB function </a:t>
            </a:r>
            <a:r>
              <a:rPr lang="en-US" sz="1400" dirty="0">
                <a:latin typeface="Courier New" charset="0"/>
              </a:rPr>
              <a:t>VNORM</a:t>
            </a:r>
            <a:r>
              <a:rPr lang="en-US" dirty="0"/>
              <a:t> to obtain the norm:</a:t>
            </a:r>
          </a:p>
          <a:p>
            <a:pPr defTabSz="912813"/>
            <a:endParaRPr lang="en-US" sz="1400" dirty="0">
              <a:solidFill>
                <a:schemeClr val="accent2"/>
              </a:solidFill>
              <a:latin typeface="Courier New" charset="0"/>
            </a:endParaRPr>
          </a:p>
          <a:p>
            <a:pPr defTabSz="912813"/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   </a:t>
            </a:r>
            <a:r>
              <a:rPr lang="en-US" sz="1400" dirty="0">
                <a:latin typeface="Courier New" charset="0"/>
              </a:rPr>
              <a:t>VNORM ( SRFVEC )</a:t>
            </a:r>
          </a:p>
          <a:p>
            <a:pPr marL="684213" lvl="1" indent="-227013" defTabSz="912813"/>
            <a:endParaRPr lang="en-US" sz="1200" dirty="0">
              <a:ea typeface="ＭＳ Ｐゴシック" charset="-128"/>
              <a:cs typeface="ＭＳ Ｐゴシック" charset="-128"/>
            </a:endParaRPr>
          </a:p>
          <a:p>
            <a:pPr defTabSz="912813"/>
            <a:r>
              <a:rPr lang="en-US" dirty="0"/>
              <a:t>We'll write out the range data along with the other program results. </a:t>
            </a:r>
          </a:p>
        </p:txBody>
      </p:sp>
      <p:sp>
        <p:nvSpPr>
          <p:cNvPr id="169989" name="Text Box 5"/>
          <p:cNvSpPr txBox="1">
            <a:spLocks noChangeArrowheads="1"/>
          </p:cNvSpPr>
          <p:nvPr/>
        </p:nvSpPr>
        <p:spPr bwMode="auto">
          <a:xfrm>
            <a:off x="846138" y="3467100"/>
            <a:ext cx="7681912" cy="1612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343" tIns="44379" rIns="90343" bIns="44379">
            <a:prstTxWarp prst="textNoShape">
              <a:avLst/>
            </a:prstTxWarp>
          </a:bodyPr>
          <a:lstStyle/>
          <a:p>
            <a:pPr defTabSz="912813"/>
            <a:endParaRPr lang="en-US"/>
          </a:p>
        </p:txBody>
      </p:sp>
      <p:sp>
        <p:nvSpPr>
          <p:cNvPr id="169990" name="Rectangle 6"/>
          <p:cNvSpPr>
            <a:spLocks noChangeArrowheads="1"/>
          </p:cNvSpPr>
          <p:nvPr/>
        </p:nvSpPr>
        <p:spPr bwMode="auto">
          <a:xfrm>
            <a:off x="609600" y="1371600"/>
            <a:ext cx="8110538" cy="2941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343" tIns="44379" rIns="90343" bIns="44379">
            <a:prstTxWarp prst="textNoShape">
              <a:avLst/>
            </a:prstTxWarp>
          </a:bodyPr>
          <a:lstStyle/>
          <a:p>
            <a:pPr defTabSz="912813"/>
            <a:r>
              <a:rPr lang="en-US" dirty="0"/>
              <a:t>Compute the intercept point (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POINT</a:t>
            </a:r>
            <a:r>
              <a:rPr lang="en-US" dirty="0"/>
              <a:t>) of the boresight vector (</a:t>
            </a:r>
            <a:r>
              <a:rPr lang="en-US" sz="1400" dirty="0">
                <a:solidFill>
                  <a:schemeClr val="accent1"/>
                </a:solidFill>
                <a:latin typeface="Courier" charset="0"/>
              </a:rPr>
              <a:t>INSITE</a:t>
            </a:r>
            <a:r>
              <a:rPr lang="en-US" dirty="0"/>
              <a:t>) specified in</a:t>
            </a:r>
          </a:p>
          <a:p>
            <a:pPr defTabSz="912813"/>
            <a:r>
              <a:rPr lang="en-US" dirty="0"/>
              <a:t>the instrument frame (</a:t>
            </a:r>
            <a:r>
              <a:rPr lang="en-US" sz="1400" dirty="0">
                <a:solidFill>
                  <a:schemeClr val="accent1"/>
                </a:solidFill>
                <a:latin typeface="Courier" charset="0"/>
              </a:rPr>
              <a:t>IFRAME</a:t>
            </a:r>
            <a:r>
              <a:rPr lang="en-US" dirty="0"/>
              <a:t>) of the instrument mounted on the spacecraft (</a:t>
            </a:r>
            <a:r>
              <a:rPr lang="en-US" sz="1400" dirty="0">
                <a:solidFill>
                  <a:schemeClr val="accent1"/>
                </a:solidFill>
                <a:latin typeface="Courier" charset="0"/>
              </a:rPr>
              <a:t>SCNM</a:t>
            </a:r>
            <a:r>
              <a:rPr lang="en-US" dirty="0"/>
              <a:t>)</a:t>
            </a:r>
          </a:p>
          <a:p>
            <a:pPr defTabSz="912813"/>
            <a:r>
              <a:rPr lang="en-US" dirty="0"/>
              <a:t>with the surface of the  satellite (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</a:rPr>
              <a:t>SATNM</a:t>
            </a:r>
            <a:r>
              <a:rPr lang="en-US" dirty="0"/>
              <a:t>) at the TDB time of interest (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</a:rPr>
              <a:t>ET</a:t>
            </a:r>
            <a:r>
              <a:rPr lang="en-US" dirty="0"/>
              <a:t>) in the</a:t>
            </a:r>
          </a:p>
          <a:p>
            <a:pPr defTabSz="912813"/>
            <a:r>
              <a:rPr lang="en-US" dirty="0"/>
              <a:t>satellite’s body-fixed frame (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</a:rPr>
              <a:t>FIXREF</a:t>
            </a:r>
            <a:r>
              <a:rPr lang="en-US" dirty="0"/>
              <a:t>).  This call also returns the light-time</a:t>
            </a:r>
          </a:p>
          <a:p>
            <a:pPr defTabSz="912813"/>
            <a:r>
              <a:rPr lang="en-US" dirty="0"/>
              <a:t>corrected epoch at the intercept point (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TRGEPC</a:t>
            </a:r>
            <a:r>
              <a:rPr lang="en-US" dirty="0"/>
              <a:t>), the spacecraft-to-intercept point</a:t>
            </a:r>
          </a:p>
          <a:p>
            <a:pPr defTabSz="912813"/>
            <a:r>
              <a:rPr lang="en-US" dirty="0"/>
              <a:t>vector (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SRFVEC</a:t>
            </a:r>
            <a:r>
              <a:rPr lang="en-US" dirty="0"/>
              <a:t>), and a flag indicating whether the intercept was found (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FOUND</a:t>
            </a:r>
            <a:r>
              <a:rPr lang="en-US" dirty="0"/>
              <a:t>).</a:t>
            </a:r>
          </a:p>
          <a:p>
            <a:pPr defTabSz="912813"/>
            <a:r>
              <a:rPr lang="en-US" dirty="0"/>
              <a:t>We use "converged Newtonian" light time plus stellar aberration corrections to </a:t>
            </a:r>
          </a:p>
          <a:p>
            <a:pPr defTabSz="912813"/>
            <a:r>
              <a:rPr lang="en-US" dirty="0"/>
              <a:t>produce the most accurate surface intercept solution possible. We model the</a:t>
            </a:r>
          </a:p>
          <a:p>
            <a:pPr defTabSz="912813"/>
            <a:r>
              <a:rPr lang="en-US" dirty="0"/>
              <a:t>surface of the satellite as an ellipsoid.</a:t>
            </a:r>
          </a:p>
          <a:p>
            <a:pPr defTabSz="912813">
              <a:lnSpc>
                <a:spcPct val="80000"/>
              </a:lnSpc>
            </a:pPr>
            <a:endParaRPr lang="en-US" sz="1400" dirty="0">
              <a:latin typeface="Courier New" charset="0"/>
            </a:endParaRPr>
          </a:p>
          <a:p>
            <a:pPr defTabSz="912813"/>
            <a:r>
              <a:rPr lang="en-US" sz="1400" dirty="0">
                <a:latin typeface="Courier New" charset="0"/>
              </a:rPr>
              <a:t>   CALL SINCPT ( 'Ellipsoid',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</a:rPr>
              <a:t>SATNM</a:t>
            </a:r>
            <a:r>
              <a:rPr lang="en-US" sz="1400" dirty="0">
                <a:latin typeface="Courier New" charset="0"/>
              </a:rPr>
              <a:t>,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</a:rPr>
              <a:t>ET</a:t>
            </a:r>
            <a:r>
              <a:rPr lang="en-US" sz="1400" dirty="0">
                <a:latin typeface="Courier New" charset="0"/>
              </a:rPr>
              <a:t>,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</a:rPr>
              <a:t>FIXREF</a:t>
            </a:r>
            <a:r>
              <a:rPr lang="en-US" sz="1400" dirty="0">
                <a:latin typeface="Courier New" charset="0"/>
              </a:rPr>
              <a:t>, 'CN+S',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</a:rPr>
              <a:t>SCNM</a:t>
            </a:r>
            <a:r>
              <a:rPr lang="en-US" sz="1400" dirty="0">
                <a:latin typeface="Courier New" charset="0"/>
              </a:rPr>
              <a:t>,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</a:rPr>
              <a:t>IFRAME</a:t>
            </a:r>
            <a:r>
              <a:rPr lang="en-US" sz="1400" dirty="0">
                <a:latin typeface="Courier New" charset="0"/>
              </a:rPr>
              <a:t>,         </a:t>
            </a:r>
          </a:p>
          <a:p>
            <a:pPr defTabSz="912813"/>
            <a:r>
              <a:rPr lang="en-US" sz="1400" dirty="0">
                <a:latin typeface="Courier New" charset="0"/>
              </a:rPr>
              <a:t>  .               </a:t>
            </a:r>
            <a:r>
              <a:rPr lang="en-US" sz="1400" dirty="0">
                <a:solidFill>
                  <a:schemeClr val="accent1"/>
                </a:solidFill>
                <a:latin typeface="Courier New" charset="0"/>
              </a:rPr>
              <a:t>INSITE</a:t>
            </a:r>
            <a:r>
              <a:rPr lang="en-US" sz="1400" dirty="0">
                <a:latin typeface="Courier New" charset="0"/>
              </a:rPr>
              <a:t>, 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POINT</a:t>
            </a:r>
            <a:r>
              <a:rPr lang="en-US" sz="1400" dirty="0">
                <a:latin typeface="Courier New" charset="0"/>
              </a:rPr>
              <a:t>,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 </a:t>
            </a:r>
            <a:r>
              <a:rPr lang="en-US" sz="1400" dirty="0">
                <a:solidFill>
                  <a:srgbClr val="063DE8"/>
                </a:solidFill>
                <a:latin typeface="Courier New" charset="0"/>
              </a:rPr>
              <a:t>TRGEPC</a:t>
            </a:r>
            <a:r>
              <a:rPr lang="en-US" sz="1400" dirty="0">
                <a:latin typeface="Courier New" charset="0"/>
              </a:rPr>
              <a:t>,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 SRFVEC</a:t>
            </a:r>
            <a:r>
              <a:rPr lang="en-US" sz="1400" dirty="0">
                <a:latin typeface="Courier New" charset="0"/>
              </a:rPr>
              <a:t>,</a:t>
            </a:r>
            <a:r>
              <a:rPr lang="en-US" sz="1400" dirty="0">
                <a:solidFill>
                  <a:schemeClr val="accent2"/>
                </a:solidFill>
                <a:latin typeface="Courier New" charset="0"/>
              </a:rPr>
              <a:t> FOUND </a:t>
            </a:r>
            <a:r>
              <a:rPr lang="en-US" sz="1400" dirty="0">
                <a:latin typeface="Courier New" charset="0"/>
              </a:rPr>
              <a:t>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9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9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69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8" grpId="0"/>
      <p:bldP spid="169989" grpId="0"/>
      <p:bldP spid="169990" grpId="0"/>
    </p:bldLst>
  </p:timing>
</p:sld>
</file>

<file path=ppt/theme/theme1.xml><?xml version="1.0" encoding="utf-8"?>
<a:theme xmlns:a="http://schemas.openxmlformats.org/drawingml/2006/main" name="SPICE_Presentation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SPICE_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343" tIns="44379" rIns="90343" bIns="44379" numCol="1" anchor="t" anchorCtr="0" compatLnSpc="1">
        <a:prstTxWarp prst="textNoShape">
          <a:avLst/>
        </a:prstTxWarp>
        <a:spAutoFit/>
      </a:bodyPr>
      <a:lstStyle>
        <a:defPPr marL="0" marR="0" indent="0" algn="l" defTabSz="912813" rtl="0" eaLnBrk="0" fontAlgn="base" latinLnBrk="0" hangingPunct="0">
          <a:lnSpc>
            <a:spcPct val="70000"/>
          </a:lnSpc>
          <a:spcBef>
            <a:spcPct val="30000"/>
          </a:spcBef>
          <a:spcAft>
            <a:spcPct val="0"/>
          </a:spcAft>
          <a:buClrTx/>
          <a:buSzPct val="100000"/>
          <a:buFontTx/>
          <a:buNone/>
          <a:tabLst/>
          <a:defRPr kumimoji="0" lang="en-US" sz="16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343" tIns="44379" rIns="90343" bIns="44379" numCol="1" anchor="t" anchorCtr="0" compatLnSpc="1">
        <a:prstTxWarp prst="textNoShape">
          <a:avLst/>
        </a:prstTxWarp>
        <a:spAutoFit/>
      </a:bodyPr>
      <a:lstStyle>
        <a:defPPr marL="0" marR="0" indent="0" algn="l" defTabSz="912813" rtl="0" eaLnBrk="0" fontAlgn="base" latinLnBrk="0" hangingPunct="0">
          <a:lnSpc>
            <a:spcPct val="70000"/>
          </a:lnSpc>
          <a:spcBef>
            <a:spcPct val="30000"/>
          </a:spcBef>
          <a:spcAft>
            <a:spcPct val="0"/>
          </a:spcAft>
          <a:buClrTx/>
          <a:buSzPct val="100000"/>
          <a:buFontTx/>
          <a:buNone/>
          <a:tabLst/>
          <a:defRPr kumimoji="0" lang="en-US" sz="16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PICE_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ICE_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ICE_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ICE_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ICE_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ICE_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ICE_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Office\Templates\SPICE_Presentation.pot</Template>
  <TotalTime>1470058743</TotalTime>
  <Words>3636</Words>
  <Application>Microsoft Macintosh PowerPoint</Application>
  <PresentationFormat>On-screen Show (4:3)</PresentationFormat>
  <Paragraphs>498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Courier</vt:lpstr>
      <vt:lpstr>Courier New</vt:lpstr>
      <vt:lpstr>Times New Roman</vt:lpstr>
      <vt:lpstr>SPICE_Presentation</vt:lpstr>
      <vt:lpstr>Writing a SPICE (FORTRAN)  Based Program</vt:lpstr>
      <vt:lpstr>Viewing This Tutorial</vt:lpstr>
      <vt:lpstr>Introduction</vt:lpstr>
      <vt:lpstr>Observation geometry</vt:lpstr>
      <vt:lpstr>Needed Data</vt:lpstr>
      <vt:lpstr>   Which Kernels are Needed?</vt:lpstr>
      <vt:lpstr>Load Kernels</vt:lpstr>
      <vt:lpstr>Programming Solution</vt:lpstr>
      <vt:lpstr>Compute Surface Intercept and Ranges</vt:lpstr>
      <vt:lpstr>Compute Lat/Lon and Illumination Angles</vt:lpstr>
      <vt:lpstr>Geometry Calculations: Summary</vt:lpstr>
      <vt:lpstr>Get Inputs - 1</vt:lpstr>
      <vt:lpstr>Get Inputs - 2</vt:lpstr>
      <vt:lpstr>Getting Inputs:  Summary</vt:lpstr>
      <vt:lpstr>Display Results</vt:lpstr>
      <vt:lpstr>Complete the Program</vt:lpstr>
      <vt:lpstr>Complete Source Code - 1</vt:lpstr>
      <vt:lpstr>Complete Source Code - 2</vt:lpstr>
      <vt:lpstr>Complete Source Code - 3</vt:lpstr>
      <vt:lpstr>Complete Source Code - 4</vt:lpstr>
      <vt:lpstr>Compile and Link the Program - 1</vt:lpstr>
      <vt:lpstr>Compile and Link the Program - 2</vt:lpstr>
      <vt:lpstr>Compile and Link the Program - 3</vt:lpstr>
      <vt:lpstr>Running the Program - 1</vt:lpstr>
      <vt:lpstr>Running the Program - 2 </vt:lpstr>
      <vt:lpstr>Backup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a FORTRAN SPICE Based Program </dc:title>
  <cp:lastModifiedBy>Semenov, Boris V (US 392N)</cp:lastModifiedBy>
  <cp:revision>519</cp:revision>
  <cp:lastPrinted>2007-05-04T00:29:57Z</cp:lastPrinted>
  <dcterms:created xsi:type="dcterms:W3CDTF">2010-02-25T04:39:30Z</dcterms:created>
  <dcterms:modified xsi:type="dcterms:W3CDTF">2023-04-09T13:27:52Z</dcterms:modified>
</cp:coreProperties>
</file>