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9" r:id="rId1"/>
  </p:sldMasterIdLst>
  <p:notesMasterIdLst>
    <p:notesMasterId r:id="rId13"/>
  </p:notesMasterIdLst>
  <p:sldIdLst>
    <p:sldId id="258" r:id="rId2"/>
    <p:sldId id="259" r:id="rId3"/>
    <p:sldId id="266" r:id="rId4"/>
    <p:sldId id="275" r:id="rId5"/>
    <p:sldId id="276" r:id="rId6"/>
    <p:sldId id="271" r:id="rId7"/>
    <p:sldId id="268" r:id="rId8"/>
    <p:sldId id="277" r:id="rId9"/>
    <p:sldId id="262" r:id="rId10"/>
    <p:sldId id="278" r:id="rId11"/>
    <p:sldId id="279" r:id="rId12"/>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457200" rtl="0" eaLnBrk="1" latinLnBrk="0" hangingPunct="1">
      <a:defRPr sz="1200" kern="1200">
        <a:solidFill>
          <a:schemeClr val="tx1"/>
        </a:solidFill>
        <a:latin typeface="Arial" charset="0"/>
        <a:ea typeface="+mn-ea"/>
        <a:cs typeface="+mn-cs"/>
      </a:defRPr>
    </a:lvl6pPr>
    <a:lvl7pPr marL="2743200" algn="l" defTabSz="457200" rtl="0" eaLnBrk="1" latinLnBrk="0" hangingPunct="1">
      <a:defRPr sz="1200" kern="1200">
        <a:solidFill>
          <a:schemeClr val="tx1"/>
        </a:solidFill>
        <a:latin typeface="Arial" charset="0"/>
        <a:ea typeface="+mn-ea"/>
        <a:cs typeface="+mn-cs"/>
      </a:defRPr>
    </a:lvl7pPr>
    <a:lvl8pPr marL="3200400" algn="l" defTabSz="457200" rtl="0" eaLnBrk="1" latinLnBrk="0" hangingPunct="1">
      <a:defRPr sz="1200" kern="1200">
        <a:solidFill>
          <a:schemeClr val="tx1"/>
        </a:solidFill>
        <a:latin typeface="Arial" charset="0"/>
        <a:ea typeface="+mn-ea"/>
        <a:cs typeface="+mn-cs"/>
      </a:defRPr>
    </a:lvl8pPr>
    <a:lvl9pPr marL="3657600" algn="l" defTabSz="4572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CB162"/>
    <a:srgbClr val="2D82DC"/>
    <a:srgbClr val="1A7DDC"/>
    <a:srgbClr val="E8E8E8"/>
    <a:srgbClr val="CACACA"/>
    <a:srgbClr val="0A6B05"/>
    <a:srgbClr val="D48E15"/>
    <a:srgbClr val="FAA819"/>
    <a:srgbClr val="34A30E"/>
    <a:srgbClr val="0E0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54" autoAdjust="0"/>
    <p:restoredTop sz="98794" autoAdjust="0"/>
  </p:normalViewPr>
  <p:slideViewPr>
    <p:cSldViewPr>
      <p:cViewPr varScale="1">
        <p:scale>
          <a:sx n="114" d="100"/>
          <a:sy n="114" d="100"/>
        </p:scale>
        <p:origin x="168" y="4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vl1pPr>
          </a:lstStyle>
          <a:p>
            <a:pPr>
              <a:defRPr/>
            </a:pPr>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pPr>
              <a:defRPr/>
            </a:pPr>
            <a:fld id="{0FDD8F86-3E9C-FA43-A96B-7D8E37D0CAEC}" type="slidenum">
              <a:rPr lang="en-US"/>
              <a:pPr>
                <a:defRPr/>
              </a:pPr>
              <a:t>‹#›</a:t>
            </a:fld>
            <a:endParaRPr lang="en-US"/>
          </a:p>
        </p:txBody>
      </p:sp>
    </p:spTree>
    <p:extLst>
      <p:ext uri="{BB962C8B-B14F-4D97-AF65-F5344CB8AC3E}">
        <p14:creationId xmlns:p14="http://schemas.microsoft.com/office/powerpoint/2010/main" val="34430703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lvl1pPr>
              <a:defRPr/>
            </a:lvl1pPr>
          </a:lstStyle>
          <a:p>
            <a:pPr>
              <a:defRPr/>
            </a:pPr>
            <a:r>
              <a:rPr lang="en-US"/>
              <a:t>Summary of Key Points</a:t>
            </a:r>
            <a:endParaRPr lang="en-US" b="1"/>
          </a:p>
        </p:txBody>
      </p:sp>
      <p:sp>
        <p:nvSpPr>
          <p:cNvPr id="5" name="Slide Number Placeholder 4"/>
          <p:cNvSpPr>
            <a:spLocks noGrp="1"/>
          </p:cNvSpPr>
          <p:nvPr>
            <p:ph type="sldNum" sz="quarter" idx="11"/>
          </p:nvPr>
        </p:nvSpPr>
        <p:spPr/>
        <p:txBody>
          <a:bodyPr/>
          <a:lstStyle>
            <a:lvl1pPr>
              <a:defRPr/>
            </a:lvl1pPr>
          </a:lstStyle>
          <a:p>
            <a:pPr>
              <a:defRPr/>
            </a:pPr>
            <a:fld id="{F07974DD-DDCE-0C46-9655-F9938A4607B9}" type="slidenum">
              <a:rPr lang="en-US"/>
              <a:pPr>
                <a:defRPr/>
              </a:pPr>
              <a:t>‹#›</a:t>
            </a:fld>
            <a:endParaRPr lang="en-US" sz="1400" b="0">
              <a:latin typeface="Times New Roman"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t>Summary of Key Points</a:t>
            </a:r>
            <a:endParaRPr lang="en-US" b="1"/>
          </a:p>
        </p:txBody>
      </p:sp>
      <p:sp>
        <p:nvSpPr>
          <p:cNvPr id="5" name="Slide Number Placeholder 4"/>
          <p:cNvSpPr>
            <a:spLocks noGrp="1"/>
          </p:cNvSpPr>
          <p:nvPr>
            <p:ph type="sldNum" sz="quarter" idx="11"/>
          </p:nvPr>
        </p:nvSpPr>
        <p:spPr/>
        <p:txBody>
          <a:bodyPr/>
          <a:lstStyle>
            <a:lvl1pPr>
              <a:defRPr/>
            </a:lvl1pPr>
          </a:lstStyle>
          <a:p>
            <a:pPr>
              <a:defRPr/>
            </a:pPr>
            <a:fld id="{CF255F0C-90C2-7747-9996-DB8E47448CFA}" type="slidenum">
              <a:rPr lang="en-US"/>
              <a:pPr>
                <a:defRPr/>
              </a:pPr>
              <a:t>‹#›</a:t>
            </a:fld>
            <a:endParaRPr lang="en-US" sz="1400" b="0">
              <a:latin typeface="Times New Roman"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513" y="381000"/>
            <a:ext cx="1939925" cy="57102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0563" y="381000"/>
            <a:ext cx="5670550" cy="57102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t>Summary of Key Points</a:t>
            </a:r>
            <a:endParaRPr lang="en-US" b="1"/>
          </a:p>
        </p:txBody>
      </p:sp>
      <p:sp>
        <p:nvSpPr>
          <p:cNvPr id="5" name="Slide Number Placeholder 4"/>
          <p:cNvSpPr>
            <a:spLocks noGrp="1"/>
          </p:cNvSpPr>
          <p:nvPr>
            <p:ph type="sldNum" sz="quarter" idx="11"/>
          </p:nvPr>
        </p:nvSpPr>
        <p:spPr/>
        <p:txBody>
          <a:bodyPr/>
          <a:lstStyle>
            <a:lvl1pPr>
              <a:defRPr/>
            </a:lvl1pPr>
          </a:lstStyle>
          <a:p>
            <a:pPr>
              <a:defRPr/>
            </a:pPr>
            <a:fld id="{F9D31C99-CD37-144B-9CE0-E78E12E07C23}" type="slidenum">
              <a:rPr lang="en-US"/>
              <a:pPr>
                <a:defRPr/>
              </a:pPr>
              <a:t>‹#›</a:t>
            </a:fld>
            <a:endParaRPr lang="en-US" sz="1400" b="0">
              <a:latin typeface="Times New Roman"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479675" y="381000"/>
            <a:ext cx="5727700" cy="474663"/>
          </a:xfrm>
        </p:spPr>
        <p:txBody>
          <a:bodyPr/>
          <a:lstStyle/>
          <a:p>
            <a:r>
              <a:rPr lang="en-US"/>
              <a:t>Click to edit Master title style</a:t>
            </a:r>
          </a:p>
        </p:txBody>
      </p:sp>
      <p:sp>
        <p:nvSpPr>
          <p:cNvPr id="3" name="Table Placeholder 2"/>
          <p:cNvSpPr>
            <a:spLocks noGrp="1"/>
          </p:cNvSpPr>
          <p:nvPr>
            <p:ph type="tbl" idx="1"/>
          </p:nvPr>
        </p:nvSpPr>
        <p:spPr>
          <a:xfrm>
            <a:off x="690563" y="1984375"/>
            <a:ext cx="7762875" cy="4106863"/>
          </a:xfrm>
        </p:spPr>
        <p:txBody>
          <a:bodyPr/>
          <a:lstStyle/>
          <a:p>
            <a:pPr lvl="0"/>
            <a:endParaRPr lang="en-US" noProof="0"/>
          </a:p>
        </p:txBody>
      </p:sp>
      <p:sp>
        <p:nvSpPr>
          <p:cNvPr id="4" name="Footer Placeholder 3"/>
          <p:cNvSpPr>
            <a:spLocks noGrp="1"/>
          </p:cNvSpPr>
          <p:nvPr>
            <p:ph type="ftr" sz="quarter" idx="10"/>
          </p:nvPr>
        </p:nvSpPr>
        <p:spPr/>
        <p:txBody>
          <a:bodyPr/>
          <a:lstStyle>
            <a:lvl1pPr>
              <a:defRPr/>
            </a:lvl1pPr>
          </a:lstStyle>
          <a:p>
            <a:pPr>
              <a:defRPr/>
            </a:pPr>
            <a:r>
              <a:rPr lang="en-US"/>
              <a:t>Summary of Key Points</a:t>
            </a:r>
            <a:endParaRPr lang="en-US" b="1"/>
          </a:p>
        </p:txBody>
      </p:sp>
      <p:sp>
        <p:nvSpPr>
          <p:cNvPr id="5" name="Slide Number Placeholder 4"/>
          <p:cNvSpPr>
            <a:spLocks noGrp="1"/>
          </p:cNvSpPr>
          <p:nvPr>
            <p:ph type="sldNum" sz="quarter" idx="11"/>
          </p:nvPr>
        </p:nvSpPr>
        <p:spPr/>
        <p:txBody>
          <a:bodyPr/>
          <a:lstStyle>
            <a:lvl1pPr>
              <a:defRPr/>
            </a:lvl1pPr>
          </a:lstStyle>
          <a:p>
            <a:pPr>
              <a:defRPr/>
            </a:pPr>
            <a:fld id="{9403EBFB-5EC0-2D44-9BB6-4CB16BF5BB14}" type="slidenum">
              <a:rPr lang="en-US"/>
              <a:pPr>
                <a:defRPr/>
              </a:pPr>
              <a:t>‹#›</a:t>
            </a:fld>
            <a:endParaRPr lang="en-US" sz="1400" b="0">
              <a:latin typeface="Times New Roman"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t>Summary of Key Points</a:t>
            </a:r>
            <a:endParaRPr lang="en-US" b="1"/>
          </a:p>
        </p:txBody>
      </p:sp>
      <p:sp>
        <p:nvSpPr>
          <p:cNvPr id="5" name="Slide Number Placeholder 4"/>
          <p:cNvSpPr>
            <a:spLocks noGrp="1"/>
          </p:cNvSpPr>
          <p:nvPr>
            <p:ph type="sldNum" sz="quarter" idx="11"/>
          </p:nvPr>
        </p:nvSpPr>
        <p:spPr/>
        <p:txBody>
          <a:bodyPr/>
          <a:lstStyle>
            <a:lvl1pPr>
              <a:defRPr/>
            </a:lvl1pPr>
          </a:lstStyle>
          <a:p>
            <a:pPr>
              <a:defRPr/>
            </a:pPr>
            <a:fld id="{B0CDC934-F21C-B740-B3E7-4BD241F6984A}" type="slidenum">
              <a:rPr lang="en-US"/>
              <a:pPr>
                <a:defRPr/>
              </a:pPr>
              <a:t>‹#›</a:t>
            </a:fld>
            <a:endParaRPr lang="en-US" sz="1400" b="0">
              <a:latin typeface="Times New Roman"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a:t>Summary of Key Points</a:t>
            </a:r>
            <a:endParaRPr lang="en-US" b="1"/>
          </a:p>
        </p:txBody>
      </p:sp>
      <p:sp>
        <p:nvSpPr>
          <p:cNvPr id="5" name="Slide Number Placeholder 4"/>
          <p:cNvSpPr>
            <a:spLocks noGrp="1"/>
          </p:cNvSpPr>
          <p:nvPr>
            <p:ph type="sldNum" sz="quarter" idx="11"/>
          </p:nvPr>
        </p:nvSpPr>
        <p:spPr/>
        <p:txBody>
          <a:bodyPr/>
          <a:lstStyle>
            <a:lvl1pPr>
              <a:defRPr/>
            </a:lvl1pPr>
          </a:lstStyle>
          <a:p>
            <a:pPr>
              <a:defRPr/>
            </a:pPr>
            <a:fld id="{C7C4EBDB-6B88-0245-9576-14ADB82F4F16}" type="slidenum">
              <a:rPr lang="en-US"/>
              <a:pPr>
                <a:defRPr/>
              </a:pPr>
              <a:t>‹#›</a:t>
            </a:fld>
            <a:endParaRPr lang="en-US" sz="1400" b="0">
              <a:latin typeface="Times New Roman"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0563" y="1984375"/>
            <a:ext cx="3805237" cy="4106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4375"/>
            <a:ext cx="3805238" cy="4106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US"/>
              <a:t>Summary of Key Points</a:t>
            </a:r>
            <a:endParaRPr lang="en-US" b="1"/>
          </a:p>
        </p:txBody>
      </p:sp>
      <p:sp>
        <p:nvSpPr>
          <p:cNvPr id="6" name="Slide Number Placeholder 5"/>
          <p:cNvSpPr>
            <a:spLocks noGrp="1"/>
          </p:cNvSpPr>
          <p:nvPr>
            <p:ph type="sldNum" sz="quarter" idx="11"/>
          </p:nvPr>
        </p:nvSpPr>
        <p:spPr/>
        <p:txBody>
          <a:bodyPr/>
          <a:lstStyle>
            <a:lvl1pPr>
              <a:defRPr/>
            </a:lvl1pPr>
          </a:lstStyle>
          <a:p>
            <a:pPr>
              <a:defRPr/>
            </a:pPr>
            <a:fld id="{5F6C7FC5-99D3-CC4A-AB10-0D05653D25A3}" type="slidenum">
              <a:rPr lang="en-US"/>
              <a:pPr>
                <a:defRPr/>
              </a:pPr>
              <a:t>‹#›</a:t>
            </a:fld>
            <a:endParaRPr lang="en-US" sz="1400" b="0">
              <a:latin typeface="Times New Roman"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pPr>
              <a:defRPr/>
            </a:pPr>
            <a:r>
              <a:rPr lang="en-US"/>
              <a:t>Summary of Key Points</a:t>
            </a:r>
            <a:endParaRPr lang="en-US" b="1"/>
          </a:p>
        </p:txBody>
      </p:sp>
      <p:sp>
        <p:nvSpPr>
          <p:cNvPr id="8" name="Slide Number Placeholder 7"/>
          <p:cNvSpPr>
            <a:spLocks noGrp="1"/>
          </p:cNvSpPr>
          <p:nvPr>
            <p:ph type="sldNum" sz="quarter" idx="11"/>
          </p:nvPr>
        </p:nvSpPr>
        <p:spPr/>
        <p:txBody>
          <a:bodyPr/>
          <a:lstStyle>
            <a:lvl1pPr>
              <a:defRPr/>
            </a:lvl1pPr>
          </a:lstStyle>
          <a:p>
            <a:pPr>
              <a:defRPr/>
            </a:pPr>
            <a:fld id="{0ED9C319-DC95-5349-8BFB-24A47BD42F41}" type="slidenum">
              <a:rPr lang="en-US"/>
              <a:pPr>
                <a:defRPr/>
              </a:pPr>
              <a:t>‹#›</a:t>
            </a:fld>
            <a:endParaRPr lang="en-US" sz="1400" b="0">
              <a:latin typeface="Times New Roman"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r>
              <a:rPr lang="en-US"/>
              <a:t>Summary of Key Points</a:t>
            </a:r>
            <a:endParaRPr lang="en-US" b="1"/>
          </a:p>
        </p:txBody>
      </p:sp>
      <p:sp>
        <p:nvSpPr>
          <p:cNvPr id="4" name="Slide Number Placeholder 3"/>
          <p:cNvSpPr>
            <a:spLocks noGrp="1"/>
          </p:cNvSpPr>
          <p:nvPr>
            <p:ph type="sldNum" sz="quarter" idx="11"/>
          </p:nvPr>
        </p:nvSpPr>
        <p:spPr/>
        <p:txBody>
          <a:bodyPr/>
          <a:lstStyle>
            <a:lvl1pPr>
              <a:defRPr/>
            </a:lvl1pPr>
          </a:lstStyle>
          <a:p>
            <a:pPr>
              <a:defRPr/>
            </a:pPr>
            <a:fld id="{155238DF-CD30-E546-9EBA-113D7431A357}" type="slidenum">
              <a:rPr lang="en-US"/>
              <a:pPr>
                <a:defRPr/>
              </a:pPr>
              <a:t>‹#›</a:t>
            </a:fld>
            <a:endParaRPr lang="en-US" sz="1400" b="0">
              <a:latin typeface="Times New Roman"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t>Summary of Key Points</a:t>
            </a:r>
            <a:endParaRPr lang="en-US" b="1"/>
          </a:p>
        </p:txBody>
      </p:sp>
      <p:sp>
        <p:nvSpPr>
          <p:cNvPr id="3" name="Slide Number Placeholder 2"/>
          <p:cNvSpPr>
            <a:spLocks noGrp="1"/>
          </p:cNvSpPr>
          <p:nvPr>
            <p:ph type="sldNum" sz="quarter" idx="11"/>
          </p:nvPr>
        </p:nvSpPr>
        <p:spPr/>
        <p:txBody>
          <a:bodyPr/>
          <a:lstStyle>
            <a:lvl1pPr>
              <a:defRPr/>
            </a:lvl1pPr>
          </a:lstStyle>
          <a:p>
            <a:pPr>
              <a:defRPr/>
            </a:pPr>
            <a:fld id="{DEA9F706-2A4C-1B4F-BE19-73F039735AE7}" type="slidenum">
              <a:rPr lang="en-US"/>
              <a:pPr>
                <a:defRPr/>
              </a:pPr>
              <a:t>‹#›</a:t>
            </a:fld>
            <a:endParaRPr lang="en-US" sz="1400" b="0">
              <a:latin typeface="Times New Roman"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Summary of Key Points</a:t>
            </a:r>
            <a:endParaRPr lang="en-US" b="1"/>
          </a:p>
        </p:txBody>
      </p:sp>
      <p:sp>
        <p:nvSpPr>
          <p:cNvPr id="6" name="Slide Number Placeholder 5"/>
          <p:cNvSpPr>
            <a:spLocks noGrp="1"/>
          </p:cNvSpPr>
          <p:nvPr>
            <p:ph type="sldNum" sz="quarter" idx="11"/>
          </p:nvPr>
        </p:nvSpPr>
        <p:spPr/>
        <p:txBody>
          <a:bodyPr/>
          <a:lstStyle>
            <a:lvl1pPr>
              <a:defRPr/>
            </a:lvl1pPr>
          </a:lstStyle>
          <a:p>
            <a:pPr>
              <a:defRPr/>
            </a:pPr>
            <a:fld id="{068C0950-AD59-4E42-829D-4EA6A1FF69EE}" type="slidenum">
              <a:rPr lang="en-US"/>
              <a:pPr>
                <a:defRPr/>
              </a:pPr>
              <a:t>‹#›</a:t>
            </a:fld>
            <a:endParaRPr lang="en-US" sz="1400" b="0">
              <a:latin typeface="Times New Roman"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Summary of Key Points</a:t>
            </a:r>
            <a:endParaRPr lang="en-US" b="1"/>
          </a:p>
        </p:txBody>
      </p:sp>
      <p:sp>
        <p:nvSpPr>
          <p:cNvPr id="6" name="Slide Number Placeholder 5"/>
          <p:cNvSpPr>
            <a:spLocks noGrp="1"/>
          </p:cNvSpPr>
          <p:nvPr>
            <p:ph type="sldNum" sz="quarter" idx="11"/>
          </p:nvPr>
        </p:nvSpPr>
        <p:spPr/>
        <p:txBody>
          <a:bodyPr/>
          <a:lstStyle>
            <a:lvl1pPr>
              <a:defRPr/>
            </a:lvl1pPr>
          </a:lstStyle>
          <a:p>
            <a:pPr>
              <a:defRPr/>
            </a:pPr>
            <a:fld id="{84491109-5849-C544-B890-5AF645D4DCCF}" type="slidenum">
              <a:rPr lang="en-US"/>
              <a:pPr>
                <a:defRPr/>
              </a:pPr>
              <a:t>‹#›</a:t>
            </a:fld>
            <a:endParaRPr lang="en-US" sz="1400" b="0">
              <a:latin typeface="Times New Roman"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79675" y="381000"/>
            <a:ext cx="5727700" cy="474663"/>
          </a:xfrm>
          <a:prstGeom prst="rect">
            <a:avLst/>
          </a:prstGeom>
          <a:noFill/>
          <a:ln w="12700">
            <a:noFill/>
            <a:miter lim="800000"/>
            <a:headEnd/>
            <a:tailEnd/>
          </a:ln>
        </p:spPr>
        <p:txBody>
          <a:bodyPr vert="horz" wrap="none" lIns="63398" tIns="25359" rIns="63398" bIns="25359" numCol="1" anchor="t" anchorCtr="0" compatLnSpc="1">
            <a:prstTxWarp prst="textNoShape">
              <a:avLst/>
            </a:prstTxWarp>
            <a:spAutoFit/>
          </a:bodyPr>
          <a:lstStyle/>
          <a:p>
            <a:pPr lvl="0"/>
            <a:r>
              <a:rPr lang="en-US"/>
              <a:t>Click to edit Master title style</a:t>
            </a:r>
          </a:p>
        </p:txBody>
      </p:sp>
      <p:sp>
        <p:nvSpPr>
          <p:cNvPr id="3075" name="Line 3"/>
          <p:cNvSpPr>
            <a:spLocks noChangeShapeType="1"/>
          </p:cNvSpPr>
          <p:nvPr/>
        </p:nvSpPr>
        <p:spPr bwMode="auto">
          <a:xfrm>
            <a:off x="2054225" y="919163"/>
            <a:ext cx="6575425" cy="0"/>
          </a:xfrm>
          <a:prstGeom prst="line">
            <a:avLst/>
          </a:prstGeom>
          <a:noFill/>
          <a:ln w="50800">
            <a:solidFill>
              <a:schemeClr val="tx1"/>
            </a:solidFill>
            <a:round/>
            <a:headEnd/>
            <a:tailEnd/>
          </a:ln>
          <a:effectLst/>
        </p:spPr>
        <p:txBody>
          <a:bodyPr wrap="none" anchor="ctr">
            <a:prstTxWarp prst="textNoShape">
              <a:avLst/>
            </a:prstTxWarp>
          </a:bodyPr>
          <a:lstStyle/>
          <a:p>
            <a:pPr>
              <a:defRPr/>
            </a:pPr>
            <a:endParaRPr lang="en-US"/>
          </a:p>
        </p:txBody>
      </p:sp>
      <p:sp>
        <p:nvSpPr>
          <p:cNvPr id="3076" name="Rectangle 4"/>
          <p:cNvSpPr>
            <a:spLocks noChangeArrowheads="1"/>
          </p:cNvSpPr>
          <p:nvPr/>
        </p:nvSpPr>
        <p:spPr bwMode="auto">
          <a:xfrm>
            <a:off x="2073275" y="969963"/>
            <a:ext cx="3890963" cy="242887"/>
          </a:xfrm>
          <a:prstGeom prst="rect">
            <a:avLst/>
          </a:prstGeom>
          <a:noFill/>
          <a:ln w="12700">
            <a:noFill/>
            <a:miter lim="800000"/>
            <a:headEnd/>
            <a:tailEnd/>
          </a:ln>
          <a:effectLst/>
        </p:spPr>
        <p:txBody>
          <a:bodyPr wrap="none" lIns="63398" tIns="25359" rIns="63398" bIns="25359">
            <a:prstTxWarp prst="textNoShape">
              <a:avLst/>
            </a:prstTxWarp>
            <a:spAutoFit/>
          </a:bodyPr>
          <a:lstStyle/>
          <a:p>
            <a:pPr defTabSz="912813">
              <a:lnSpc>
                <a:spcPct val="90000"/>
              </a:lnSpc>
              <a:defRPr/>
            </a:pPr>
            <a:r>
              <a:rPr lang="en-US" sz="1400" b="1"/>
              <a:t>Navigation and Ancillary Information Facility</a:t>
            </a:r>
          </a:p>
        </p:txBody>
      </p:sp>
      <p:sp>
        <p:nvSpPr>
          <p:cNvPr id="1029" name="Rectangle 5"/>
          <p:cNvSpPr>
            <a:spLocks noGrp="1" noChangeArrowheads="1"/>
          </p:cNvSpPr>
          <p:nvPr>
            <p:ph type="body" idx="1"/>
          </p:nvPr>
        </p:nvSpPr>
        <p:spPr bwMode="auto">
          <a:xfrm>
            <a:off x="690563" y="1984375"/>
            <a:ext cx="7762875" cy="4106863"/>
          </a:xfrm>
          <a:prstGeom prst="rect">
            <a:avLst/>
          </a:prstGeom>
          <a:noFill/>
          <a:ln w="12700">
            <a:noFill/>
            <a:miter lim="800000"/>
            <a:headEnd/>
            <a:tailEnd/>
          </a:ln>
        </p:spPr>
        <p:txBody>
          <a:bodyPr vert="horz" wrap="square" lIns="90343" tIns="44379" rIns="90343" bIns="4437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ChangeArrowheads="1"/>
          </p:cNvSpPr>
          <p:nvPr/>
        </p:nvSpPr>
        <p:spPr bwMode="auto">
          <a:xfrm>
            <a:off x="-12700" y="6518275"/>
            <a:ext cx="209550" cy="339725"/>
          </a:xfrm>
          <a:prstGeom prst="rect">
            <a:avLst/>
          </a:prstGeom>
          <a:noFill/>
          <a:ln w="12700">
            <a:noFill/>
            <a:miter lim="800000"/>
            <a:headEnd/>
            <a:tailEnd/>
          </a:ln>
          <a:effectLst/>
        </p:spPr>
        <p:txBody>
          <a:bodyPr wrap="none" anchor="ctr">
            <a:prstTxWarp prst="textNoShape">
              <a:avLst/>
            </a:prstTxWarp>
          </a:bodyPr>
          <a:lstStyle/>
          <a:p>
            <a:pPr>
              <a:defRPr/>
            </a:pPr>
            <a:endParaRPr lang="en-US"/>
          </a:p>
        </p:txBody>
      </p:sp>
      <p:sp>
        <p:nvSpPr>
          <p:cNvPr id="3079" name="Rectangle 7"/>
          <p:cNvSpPr>
            <a:spLocks noGrp="1" noChangeArrowheads="1"/>
          </p:cNvSpPr>
          <p:nvPr>
            <p:ph type="ftr" sz="quarter" idx="3"/>
          </p:nvPr>
        </p:nvSpPr>
        <p:spPr bwMode="auto">
          <a:xfrm>
            <a:off x="0" y="6616700"/>
            <a:ext cx="2890838" cy="241300"/>
          </a:xfrm>
          <a:prstGeom prst="rect">
            <a:avLst/>
          </a:prstGeom>
          <a:noFill/>
          <a:ln w="12700">
            <a:noFill/>
            <a:miter lim="800000"/>
            <a:headEnd/>
            <a:tailEnd/>
          </a:ln>
          <a:effectLst/>
        </p:spPr>
        <p:txBody>
          <a:bodyPr vert="horz" wrap="square" lIns="91294" tIns="45647" rIns="91294" bIns="45647" numCol="1" anchor="t" anchorCtr="0" compatLnSpc="1">
            <a:prstTxWarp prst="textNoShape">
              <a:avLst/>
            </a:prstTxWarp>
          </a:bodyPr>
          <a:lstStyle>
            <a:lvl1pPr>
              <a:defRPr sz="1000"/>
            </a:lvl1pPr>
          </a:lstStyle>
          <a:p>
            <a:pPr>
              <a:defRPr/>
            </a:pPr>
            <a:r>
              <a:rPr lang="en-US"/>
              <a:t>Summary of Key Points</a:t>
            </a:r>
            <a:endParaRPr lang="en-US" b="1"/>
          </a:p>
        </p:txBody>
      </p:sp>
      <p:sp>
        <p:nvSpPr>
          <p:cNvPr id="3080" name="Rectangle 8"/>
          <p:cNvSpPr>
            <a:spLocks noGrp="1" noChangeArrowheads="1"/>
          </p:cNvSpPr>
          <p:nvPr>
            <p:ph type="sldNum" sz="quarter" idx="4"/>
          </p:nvPr>
        </p:nvSpPr>
        <p:spPr bwMode="auto">
          <a:xfrm>
            <a:off x="7242175" y="6616700"/>
            <a:ext cx="1901825" cy="241300"/>
          </a:xfrm>
          <a:prstGeom prst="rect">
            <a:avLst/>
          </a:prstGeom>
          <a:noFill/>
          <a:ln w="12700">
            <a:noFill/>
            <a:miter lim="800000"/>
            <a:headEnd/>
            <a:tailEnd/>
          </a:ln>
          <a:effectLst/>
        </p:spPr>
        <p:txBody>
          <a:bodyPr vert="horz" wrap="square" lIns="91294" tIns="45647" rIns="91294" bIns="45647" numCol="1" anchor="t" anchorCtr="0" compatLnSpc="1">
            <a:prstTxWarp prst="textNoShape">
              <a:avLst/>
            </a:prstTxWarp>
          </a:bodyPr>
          <a:lstStyle>
            <a:lvl1pPr algn="r">
              <a:defRPr b="1"/>
            </a:lvl1pPr>
          </a:lstStyle>
          <a:p>
            <a:pPr>
              <a:defRPr/>
            </a:pPr>
            <a:fld id="{7247D7D5-4EEF-BE43-A97E-8F71EB84CBBC}" type="slidenum">
              <a:rPr lang="en-US"/>
              <a:pPr>
                <a:defRPr/>
              </a:pPr>
              <a:t>‹#›</a:t>
            </a:fld>
            <a:endParaRPr lang="en-US" sz="1400">
              <a:latin typeface="Times New Roman" charset="0"/>
            </a:endParaRPr>
          </a:p>
        </p:txBody>
      </p:sp>
      <p:grpSp>
        <p:nvGrpSpPr>
          <p:cNvPr id="1033" name="Group 9"/>
          <p:cNvGrpSpPr>
            <a:grpSpLocks/>
          </p:cNvGrpSpPr>
          <p:nvPr/>
        </p:nvGrpSpPr>
        <p:grpSpPr bwMode="auto">
          <a:xfrm>
            <a:off x="177800" y="182563"/>
            <a:ext cx="1820863" cy="895350"/>
            <a:chOff x="112" y="115"/>
            <a:chExt cx="1149" cy="565"/>
          </a:xfrm>
        </p:grpSpPr>
        <p:sp>
          <p:nvSpPr>
            <p:cNvPr id="3082" name="Arc 10"/>
            <p:cNvSpPr>
              <a:spLocks/>
            </p:cNvSpPr>
            <p:nvPr/>
          </p:nvSpPr>
          <p:spPr bwMode="auto">
            <a:xfrm flipH="1">
              <a:off x="635" y="206"/>
              <a:ext cx="79" cy="71"/>
            </a:xfrm>
            <a:custGeom>
              <a:avLst/>
              <a:gdLst>
                <a:gd name="G0" fmla="+- 21600 0 0"/>
                <a:gd name="G1" fmla="+- 21600 0 0"/>
                <a:gd name="G2" fmla="+- 21600 0 0"/>
                <a:gd name="T0" fmla="*/ 9369 w 43200"/>
                <a:gd name="T1" fmla="*/ 39403 h 39403"/>
                <a:gd name="T2" fmla="*/ 34560 w 43200"/>
                <a:gd name="T3" fmla="*/ 38880 h 39403"/>
                <a:gd name="T4" fmla="*/ 21600 w 43200"/>
                <a:gd name="T5" fmla="*/ 21600 h 39403"/>
              </a:gdLst>
              <a:ahLst/>
              <a:cxnLst>
                <a:cxn ang="0">
                  <a:pos x="T0" y="T1"/>
                </a:cxn>
                <a:cxn ang="0">
                  <a:pos x="T2" y="T3"/>
                </a:cxn>
                <a:cxn ang="0">
                  <a:pos x="T4" y="T5"/>
                </a:cxn>
              </a:cxnLst>
              <a:rect l="0" t="0" r="r" b="b"/>
              <a:pathLst>
                <a:path w="43200" h="39403" fill="none" extrusionOk="0">
                  <a:moveTo>
                    <a:pt x="9368" y="39403"/>
                  </a:moveTo>
                  <a:cubicBezTo>
                    <a:pt x="3504" y="35374"/>
                    <a:pt x="0" y="28715"/>
                    <a:pt x="0" y="21600"/>
                  </a:cubicBezTo>
                  <a:cubicBezTo>
                    <a:pt x="0" y="9670"/>
                    <a:pt x="9670" y="0"/>
                    <a:pt x="21600" y="0"/>
                  </a:cubicBezTo>
                  <a:cubicBezTo>
                    <a:pt x="33529" y="0"/>
                    <a:pt x="43200" y="9670"/>
                    <a:pt x="43200" y="21600"/>
                  </a:cubicBezTo>
                  <a:cubicBezTo>
                    <a:pt x="43199" y="28398"/>
                    <a:pt x="39999" y="34800"/>
                    <a:pt x="34560" y="38879"/>
                  </a:cubicBezTo>
                </a:path>
                <a:path w="43200" h="39403" stroke="0" extrusionOk="0">
                  <a:moveTo>
                    <a:pt x="9368" y="39403"/>
                  </a:moveTo>
                  <a:cubicBezTo>
                    <a:pt x="3504" y="35374"/>
                    <a:pt x="0" y="28715"/>
                    <a:pt x="0" y="21600"/>
                  </a:cubicBezTo>
                  <a:cubicBezTo>
                    <a:pt x="0" y="9670"/>
                    <a:pt x="9670" y="0"/>
                    <a:pt x="21600" y="0"/>
                  </a:cubicBezTo>
                  <a:cubicBezTo>
                    <a:pt x="33529" y="0"/>
                    <a:pt x="43200" y="9670"/>
                    <a:pt x="43200" y="21600"/>
                  </a:cubicBezTo>
                  <a:cubicBezTo>
                    <a:pt x="43199" y="28398"/>
                    <a:pt x="39999" y="34800"/>
                    <a:pt x="34560" y="38879"/>
                  </a:cubicBezTo>
                  <a:lnTo>
                    <a:pt x="21600" y="21600"/>
                  </a:lnTo>
                  <a:close/>
                </a:path>
              </a:pathLst>
            </a:custGeom>
            <a:noFill/>
            <a:ln w="9525">
              <a:solidFill>
                <a:schemeClr val="tx1"/>
              </a:solidFill>
              <a:round/>
              <a:headEnd/>
              <a:tailEnd/>
            </a:ln>
            <a:effectLst/>
          </p:spPr>
          <p:txBody>
            <a:bodyPr wrap="none" lIns="91148" tIns="45574" rIns="91148" bIns="45574">
              <a:prstTxWarp prst="textNoShape">
                <a:avLst/>
              </a:prstTxWarp>
              <a:spAutoFit/>
            </a:bodyPr>
            <a:lstStyle/>
            <a:p>
              <a:pPr>
                <a:defRPr/>
              </a:pPr>
              <a:endParaRPr lang="en-US"/>
            </a:p>
          </p:txBody>
        </p:sp>
        <p:sp>
          <p:nvSpPr>
            <p:cNvPr id="3083" name="Oval 11"/>
            <p:cNvSpPr>
              <a:spLocks noChangeArrowheads="1"/>
            </p:cNvSpPr>
            <p:nvPr/>
          </p:nvSpPr>
          <p:spPr bwMode="auto">
            <a:xfrm>
              <a:off x="112" y="292"/>
              <a:ext cx="1149" cy="388"/>
            </a:xfrm>
            <a:prstGeom prst="ellipse">
              <a:avLst/>
            </a:prstGeom>
            <a:noFill/>
            <a:ln w="12700">
              <a:solidFill>
                <a:srgbClr val="0000CC"/>
              </a:solidFill>
              <a:round/>
              <a:headEnd/>
              <a:tailEnd/>
            </a:ln>
            <a:effectLst/>
          </p:spPr>
          <p:txBody>
            <a:bodyPr wrap="none" lIns="91148" tIns="45574" rIns="91148" bIns="45574">
              <a:prstTxWarp prst="textNoShape">
                <a:avLst/>
              </a:prstTxWarp>
              <a:spAutoFit/>
            </a:bodyPr>
            <a:lstStyle/>
            <a:p>
              <a:pPr>
                <a:defRPr/>
              </a:pPr>
              <a:endParaRPr lang="en-US"/>
            </a:p>
          </p:txBody>
        </p:sp>
        <p:sp>
          <p:nvSpPr>
            <p:cNvPr id="3084" name="Line 12"/>
            <p:cNvSpPr>
              <a:spLocks noChangeShapeType="1"/>
            </p:cNvSpPr>
            <p:nvPr/>
          </p:nvSpPr>
          <p:spPr bwMode="auto">
            <a:xfrm>
              <a:off x="575" y="353"/>
              <a:ext cx="196" cy="0"/>
            </a:xfrm>
            <a:prstGeom prst="line">
              <a:avLst/>
            </a:prstGeom>
            <a:noFill/>
            <a:ln w="19050">
              <a:solidFill>
                <a:schemeClr val="tx1"/>
              </a:solidFill>
              <a:round/>
              <a:headEnd/>
              <a:tailEnd/>
            </a:ln>
            <a:effectLst/>
          </p:spPr>
          <p:txBody>
            <a:bodyPr wrap="none" lIns="91148" tIns="45574" rIns="91148" bIns="45574">
              <a:prstTxWarp prst="textNoShape">
                <a:avLst/>
              </a:prstTxWarp>
              <a:spAutoFit/>
            </a:bodyPr>
            <a:lstStyle/>
            <a:p>
              <a:pPr>
                <a:defRPr/>
              </a:pPr>
              <a:endParaRPr lang="en-US"/>
            </a:p>
          </p:txBody>
        </p:sp>
        <p:sp>
          <p:nvSpPr>
            <p:cNvPr id="3085" name="Line 13"/>
            <p:cNvSpPr>
              <a:spLocks noChangeShapeType="1"/>
            </p:cNvSpPr>
            <p:nvPr/>
          </p:nvSpPr>
          <p:spPr bwMode="auto">
            <a:xfrm rot="-5400000">
              <a:off x="644" y="352"/>
              <a:ext cx="58" cy="0"/>
            </a:xfrm>
            <a:prstGeom prst="line">
              <a:avLst/>
            </a:prstGeom>
            <a:noFill/>
            <a:ln w="19050">
              <a:solidFill>
                <a:schemeClr val="tx1"/>
              </a:solidFill>
              <a:round/>
              <a:headEnd/>
              <a:tailEnd/>
            </a:ln>
            <a:effectLst/>
          </p:spPr>
          <p:txBody>
            <a:bodyPr wrap="none" lIns="91148" tIns="45574" rIns="91148" bIns="45574">
              <a:prstTxWarp prst="textNoShape">
                <a:avLst/>
              </a:prstTxWarp>
              <a:spAutoFit/>
            </a:bodyPr>
            <a:lstStyle/>
            <a:p>
              <a:pPr>
                <a:defRPr/>
              </a:pPr>
              <a:endParaRPr lang="en-US"/>
            </a:p>
          </p:txBody>
        </p:sp>
        <p:sp>
          <p:nvSpPr>
            <p:cNvPr id="3086" name="Oval 14"/>
            <p:cNvSpPr>
              <a:spLocks noChangeArrowheads="1"/>
            </p:cNvSpPr>
            <p:nvPr/>
          </p:nvSpPr>
          <p:spPr bwMode="auto">
            <a:xfrm>
              <a:off x="331" y="403"/>
              <a:ext cx="462" cy="156"/>
            </a:xfrm>
            <a:prstGeom prst="ellipse">
              <a:avLst/>
            </a:prstGeom>
            <a:noFill/>
            <a:ln w="12700">
              <a:solidFill>
                <a:srgbClr val="0000CC"/>
              </a:solidFill>
              <a:round/>
              <a:headEnd/>
              <a:tailEnd/>
            </a:ln>
            <a:effectLst/>
          </p:spPr>
          <p:txBody>
            <a:bodyPr wrap="none" lIns="91148" tIns="45574" rIns="91148" bIns="45574">
              <a:prstTxWarp prst="textNoShape">
                <a:avLst/>
              </a:prstTxWarp>
              <a:spAutoFit/>
            </a:bodyPr>
            <a:lstStyle/>
            <a:p>
              <a:pPr>
                <a:defRPr/>
              </a:pPr>
              <a:endParaRPr lang="en-US"/>
            </a:p>
          </p:txBody>
        </p:sp>
        <p:sp>
          <p:nvSpPr>
            <p:cNvPr id="3087" name="Arc 15"/>
            <p:cNvSpPr>
              <a:spLocks/>
            </p:cNvSpPr>
            <p:nvPr/>
          </p:nvSpPr>
          <p:spPr bwMode="auto">
            <a:xfrm flipV="1">
              <a:off x="552" y="334"/>
              <a:ext cx="696" cy="221"/>
            </a:xfrm>
            <a:custGeom>
              <a:avLst/>
              <a:gdLst>
                <a:gd name="G0" fmla="+- 0 0 0"/>
                <a:gd name="G1" fmla="+- 21600 0 0"/>
                <a:gd name="G2" fmla="+- 21600 0 0"/>
                <a:gd name="T0" fmla="*/ 0 w 21600"/>
                <a:gd name="T1" fmla="*/ 0 h 29731"/>
                <a:gd name="T2" fmla="*/ 20011 w 21600"/>
                <a:gd name="T3" fmla="*/ 29731 h 29731"/>
                <a:gd name="T4" fmla="*/ 0 w 21600"/>
                <a:gd name="T5" fmla="*/ 21600 h 29731"/>
              </a:gdLst>
              <a:ahLst/>
              <a:cxnLst>
                <a:cxn ang="0">
                  <a:pos x="T0" y="T1"/>
                </a:cxn>
                <a:cxn ang="0">
                  <a:pos x="T2" y="T3"/>
                </a:cxn>
                <a:cxn ang="0">
                  <a:pos x="T4" y="T5"/>
                </a:cxn>
              </a:cxnLst>
              <a:rect l="0" t="0" r="r" b="b"/>
              <a:pathLst>
                <a:path w="21600" h="29731" fill="none" extrusionOk="0">
                  <a:moveTo>
                    <a:pt x="-1" y="0"/>
                  </a:moveTo>
                  <a:cubicBezTo>
                    <a:pt x="11929" y="0"/>
                    <a:pt x="21600" y="9670"/>
                    <a:pt x="21600" y="21600"/>
                  </a:cubicBezTo>
                  <a:cubicBezTo>
                    <a:pt x="21600" y="24387"/>
                    <a:pt x="21060" y="27148"/>
                    <a:pt x="20011" y="29731"/>
                  </a:cubicBezTo>
                </a:path>
                <a:path w="21600" h="29731" stroke="0" extrusionOk="0">
                  <a:moveTo>
                    <a:pt x="-1" y="0"/>
                  </a:moveTo>
                  <a:cubicBezTo>
                    <a:pt x="11929" y="0"/>
                    <a:pt x="21600" y="9670"/>
                    <a:pt x="21600" y="21600"/>
                  </a:cubicBezTo>
                  <a:cubicBezTo>
                    <a:pt x="21600" y="24387"/>
                    <a:pt x="21060" y="27148"/>
                    <a:pt x="20011" y="29731"/>
                  </a:cubicBezTo>
                  <a:lnTo>
                    <a:pt x="0" y="21600"/>
                  </a:lnTo>
                  <a:close/>
                </a:path>
              </a:pathLst>
            </a:custGeom>
            <a:noFill/>
            <a:ln w="12700">
              <a:solidFill>
                <a:schemeClr val="tx1"/>
              </a:solidFill>
              <a:round/>
              <a:headEnd/>
              <a:tailEnd/>
            </a:ln>
            <a:effectLst/>
          </p:spPr>
          <p:txBody>
            <a:bodyPr wrap="none" lIns="91148" tIns="45574" rIns="91148" bIns="45574">
              <a:prstTxWarp prst="textNoShape">
                <a:avLst/>
              </a:prstTxWarp>
              <a:spAutoFit/>
            </a:bodyPr>
            <a:lstStyle/>
            <a:p>
              <a:pPr>
                <a:defRPr/>
              </a:pPr>
              <a:endParaRPr lang="en-US"/>
            </a:p>
          </p:txBody>
        </p:sp>
        <p:sp>
          <p:nvSpPr>
            <p:cNvPr id="3088" name="Oval 16"/>
            <p:cNvSpPr>
              <a:spLocks noChangeArrowheads="1"/>
            </p:cNvSpPr>
            <p:nvPr/>
          </p:nvSpPr>
          <p:spPr bwMode="auto">
            <a:xfrm>
              <a:off x="563" y="536"/>
              <a:ext cx="47" cy="47"/>
            </a:xfrm>
            <a:prstGeom prst="ellipse">
              <a:avLst/>
            </a:prstGeom>
            <a:solidFill>
              <a:srgbClr val="E30101"/>
            </a:solidFill>
            <a:ln w="9525">
              <a:solidFill>
                <a:srgbClr val="E30101"/>
              </a:solidFill>
              <a:round/>
              <a:headEnd/>
              <a:tailEnd/>
            </a:ln>
            <a:effectLst/>
          </p:spPr>
          <p:txBody>
            <a:bodyPr wrap="none" lIns="91148" tIns="45574" rIns="91148" bIns="45574">
              <a:prstTxWarp prst="textNoShape">
                <a:avLst/>
              </a:prstTxWarp>
              <a:spAutoFit/>
            </a:bodyPr>
            <a:lstStyle/>
            <a:p>
              <a:pPr>
                <a:defRPr/>
              </a:pPr>
              <a:endParaRPr lang="en-US"/>
            </a:p>
          </p:txBody>
        </p:sp>
        <p:sp>
          <p:nvSpPr>
            <p:cNvPr id="3089" name="Oval 17"/>
            <p:cNvSpPr>
              <a:spLocks noChangeArrowheads="1"/>
            </p:cNvSpPr>
            <p:nvPr/>
          </p:nvSpPr>
          <p:spPr bwMode="auto">
            <a:xfrm>
              <a:off x="1146" y="358"/>
              <a:ext cx="47" cy="43"/>
            </a:xfrm>
            <a:prstGeom prst="ellipse">
              <a:avLst/>
            </a:prstGeom>
            <a:solidFill>
              <a:srgbClr val="E30101"/>
            </a:solidFill>
            <a:ln w="9525">
              <a:solidFill>
                <a:srgbClr val="E30101"/>
              </a:solidFill>
              <a:round/>
              <a:headEnd/>
              <a:tailEnd/>
            </a:ln>
            <a:effectLst/>
          </p:spPr>
          <p:txBody>
            <a:bodyPr wrap="none" lIns="91148" tIns="45574" rIns="91148" bIns="45574">
              <a:prstTxWarp prst="textNoShape">
                <a:avLst/>
              </a:prstTxWarp>
              <a:spAutoFit/>
            </a:bodyPr>
            <a:lstStyle/>
            <a:p>
              <a:pPr>
                <a:defRPr/>
              </a:pPr>
              <a:endParaRPr lang="en-US"/>
            </a:p>
          </p:txBody>
        </p:sp>
        <p:sp>
          <p:nvSpPr>
            <p:cNvPr id="3090" name="Line 18"/>
            <p:cNvSpPr>
              <a:spLocks noChangeShapeType="1"/>
            </p:cNvSpPr>
            <p:nvPr/>
          </p:nvSpPr>
          <p:spPr bwMode="auto">
            <a:xfrm flipV="1">
              <a:off x="675" y="152"/>
              <a:ext cx="0" cy="43"/>
            </a:xfrm>
            <a:prstGeom prst="line">
              <a:avLst/>
            </a:prstGeom>
            <a:noFill/>
            <a:ln w="28575">
              <a:solidFill>
                <a:schemeClr val="tx1"/>
              </a:solidFill>
              <a:round/>
              <a:headEnd/>
              <a:tailEnd/>
            </a:ln>
            <a:effectLst/>
          </p:spPr>
          <p:txBody>
            <a:bodyPr wrap="none" lIns="91148" tIns="45574" rIns="91148" bIns="45574">
              <a:prstTxWarp prst="textNoShape">
                <a:avLst/>
              </a:prstTxWarp>
              <a:spAutoFit/>
            </a:bodyPr>
            <a:lstStyle/>
            <a:p>
              <a:pPr>
                <a:defRPr/>
              </a:pPr>
              <a:endParaRPr lang="en-US"/>
            </a:p>
          </p:txBody>
        </p:sp>
        <p:sp>
          <p:nvSpPr>
            <p:cNvPr id="3091" name="Freeform 19"/>
            <p:cNvSpPr>
              <a:spLocks/>
            </p:cNvSpPr>
            <p:nvPr/>
          </p:nvSpPr>
          <p:spPr bwMode="auto">
            <a:xfrm>
              <a:off x="560" y="234"/>
              <a:ext cx="233" cy="247"/>
            </a:xfrm>
            <a:custGeom>
              <a:avLst/>
              <a:gdLst/>
              <a:ahLst/>
              <a:cxnLst>
                <a:cxn ang="0">
                  <a:pos x="134" y="0"/>
                </a:cxn>
                <a:cxn ang="0">
                  <a:pos x="95" y="0"/>
                </a:cxn>
                <a:cxn ang="0">
                  <a:pos x="0" y="246"/>
                </a:cxn>
                <a:cxn ang="0">
                  <a:pos x="114" y="35"/>
                </a:cxn>
                <a:cxn ang="0">
                  <a:pos x="233" y="251"/>
                </a:cxn>
                <a:cxn ang="0">
                  <a:pos x="134" y="0"/>
                </a:cxn>
              </a:cxnLst>
              <a:rect l="0" t="0" r="r" b="b"/>
              <a:pathLst>
                <a:path w="233" h="251">
                  <a:moveTo>
                    <a:pt x="134" y="0"/>
                  </a:moveTo>
                  <a:lnTo>
                    <a:pt x="95" y="0"/>
                  </a:lnTo>
                  <a:lnTo>
                    <a:pt x="0" y="246"/>
                  </a:lnTo>
                  <a:lnTo>
                    <a:pt x="114" y="35"/>
                  </a:lnTo>
                  <a:lnTo>
                    <a:pt x="233" y="251"/>
                  </a:lnTo>
                  <a:lnTo>
                    <a:pt x="134" y="0"/>
                  </a:lnTo>
                  <a:close/>
                </a:path>
              </a:pathLst>
            </a:custGeom>
            <a:solidFill>
              <a:srgbClr val="E30101"/>
            </a:solidFill>
            <a:ln w="9525" cap="flat" cmpd="sng">
              <a:solidFill>
                <a:schemeClr val="tx1"/>
              </a:solidFill>
              <a:prstDash val="solid"/>
              <a:round/>
              <a:headEnd/>
              <a:tailEnd/>
            </a:ln>
            <a:effectLst/>
          </p:spPr>
          <p:txBody>
            <a:bodyPr wrap="none" lIns="91148" tIns="45574" rIns="91148" bIns="45574">
              <a:prstTxWarp prst="textNoShape">
                <a:avLst/>
              </a:prstTxWarp>
              <a:spAutoFit/>
            </a:bodyPr>
            <a:lstStyle/>
            <a:p>
              <a:pPr>
                <a:defRPr/>
              </a:pPr>
              <a:endParaRPr lang="en-US"/>
            </a:p>
          </p:txBody>
        </p:sp>
        <p:sp>
          <p:nvSpPr>
            <p:cNvPr id="3092" name="Line 20"/>
            <p:cNvSpPr>
              <a:spLocks noChangeShapeType="1"/>
            </p:cNvSpPr>
            <p:nvPr/>
          </p:nvSpPr>
          <p:spPr bwMode="auto">
            <a:xfrm flipV="1">
              <a:off x="675" y="192"/>
              <a:ext cx="0" cy="79"/>
            </a:xfrm>
            <a:prstGeom prst="line">
              <a:avLst/>
            </a:prstGeom>
            <a:noFill/>
            <a:ln w="9525">
              <a:solidFill>
                <a:schemeClr val="tx1"/>
              </a:solidFill>
              <a:round/>
              <a:headEnd/>
              <a:tailEnd/>
            </a:ln>
            <a:effectLst/>
          </p:spPr>
          <p:txBody>
            <a:bodyPr wrap="none" lIns="91148" tIns="45574" rIns="91148" bIns="45574">
              <a:prstTxWarp prst="textNoShape">
                <a:avLst/>
              </a:prstTxWarp>
              <a:spAutoFit/>
            </a:bodyPr>
            <a:lstStyle/>
            <a:p>
              <a:pPr>
                <a:defRPr/>
              </a:pPr>
              <a:endParaRPr lang="en-US"/>
            </a:p>
          </p:txBody>
        </p:sp>
        <p:sp>
          <p:nvSpPr>
            <p:cNvPr id="3093" name="Text Box 21"/>
            <p:cNvSpPr txBox="1">
              <a:spLocks noChangeArrowheads="1"/>
            </p:cNvSpPr>
            <p:nvPr/>
          </p:nvSpPr>
          <p:spPr bwMode="auto">
            <a:xfrm>
              <a:off x="247" y="115"/>
              <a:ext cx="369" cy="481"/>
            </a:xfrm>
            <a:prstGeom prst="rect">
              <a:avLst/>
            </a:prstGeom>
            <a:noFill/>
            <a:ln w="9525">
              <a:noFill/>
              <a:miter lim="800000"/>
              <a:headEnd/>
              <a:tailEnd/>
            </a:ln>
            <a:effectLst/>
          </p:spPr>
          <p:txBody>
            <a:bodyPr wrap="none" lIns="91148" tIns="45574" rIns="91148" bIns="45574">
              <a:prstTxWarp prst="textNoShape">
                <a:avLst/>
              </a:prstTxWarp>
              <a:spAutoFit/>
            </a:bodyPr>
            <a:lstStyle/>
            <a:p>
              <a:pPr defTabSz="912813">
                <a:defRPr/>
              </a:pPr>
              <a:r>
                <a:rPr lang="en-US" sz="4400">
                  <a:solidFill>
                    <a:srgbClr val="E30101"/>
                  </a:solidFill>
                </a:rPr>
                <a:t>N</a:t>
              </a:r>
              <a:endParaRPr lang="en-US" sz="4400"/>
            </a:p>
          </p:txBody>
        </p:sp>
        <p:sp>
          <p:nvSpPr>
            <p:cNvPr id="3094" name="Text Box 22"/>
            <p:cNvSpPr txBox="1">
              <a:spLocks noChangeArrowheads="1"/>
            </p:cNvSpPr>
            <p:nvPr/>
          </p:nvSpPr>
          <p:spPr bwMode="auto">
            <a:xfrm>
              <a:off x="739" y="115"/>
              <a:ext cx="428" cy="481"/>
            </a:xfrm>
            <a:prstGeom prst="rect">
              <a:avLst/>
            </a:prstGeom>
            <a:noFill/>
            <a:ln w="9525">
              <a:noFill/>
              <a:miter lim="800000"/>
              <a:headEnd/>
              <a:tailEnd/>
            </a:ln>
            <a:effectLst/>
          </p:spPr>
          <p:txBody>
            <a:bodyPr wrap="none" lIns="91148" tIns="45574" rIns="91148" bIns="45574">
              <a:prstTxWarp prst="textNoShape">
                <a:avLst/>
              </a:prstTxWarp>
              <a:spAutoFit/>
            </a:bodyPr>
            <a:lstStyle/>
            <a:p>
              <a:pPr defTabSz="912813">
                <a:defRPr/>
              </a:pPr>
              <a:r>
                <a:rPr lang="en-US" sz="4400">
                  <a:solidFill>
                    <a:srgbClr val="E30101"/>
                  </a:solidFill>
                </a:rPr>
                <a:t>IF</a:t>
              </a:r>
              <a:endParaRPr lang="en-US" sz="4400"/>
            </a:p>
          </p:txBody>
        </p:sp>
      </p:gr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Lst>
  <p:hf hdr="0" dt="0"/>
  <p:txStyles>
    <p:titleStyle>
      <a:lvl1pPr algn="ctr" defTabSz="912813" rtl="0" eaLnBrk="0" fontAlgn="base" hangingPunct="0">
        <a:lnSpc>
          <a:spcPct val="87000"/>
        </a:lnSpc>
        <a:spcBef>
          <a:spcPct val="0"/>
        </a:spcBef>
        <a:spcAft>
          <a:spcPct val="0"/>
        </a:spcAft>
        <a:defRPr sz="3200" b="1">
          <a:solidFill>
            <a:schemeClr val="tx2"/>
          </a:solidFill>
          <a:latin typeface="+mj-lt"/>
          <a:ea typeface="ＭＳ Ｐゴシック" charset="-128"/>
          <a:cs typeface="ＭＳ Ｐゴシック" charset="-128"/>
        </a:defRPr>
      </a:lvl1pPr>
      <a:lvl2pPr algn="ctr" defTabSz="912813" rtl="0" eaLnBrk="0" fontAlgn="base" hangingPunct="0">
        <a:lnSpc>
          <a:spcPct val="87000"/>
        </a:lnSpc>
        <a:spcBef>
          <a:spcPct val="0"/>
        </a:spcBef>
        <a:spcAft>
          <a:spcPct val="0"/>
        </a:spcAft>
        <a:defRPr sz="3200" b="1">
          <a:solidFill>
            <a:schemeClr val="tx2"/>
          </a:solidFill>
          <a:latin typeface="Arial" charset="0"/>
          <a:ea typeface="ＭＳ Ｐゴシック" charset="-128"/>
          <a:cs typeface="ＭＳ Ｐゴシック" charset="-128"/>
        </a:defRPr>
      </a:lvl2pPr>
      <a:lvl3pPr algn="ctr" defTabSz="912813" rtl="0" eaLnBrk="0" fontAlgn="base" hangingPunct="0">
        <a:lnSpc>
          <a:spcPct val="87000"/>
        </a:lnSpc>
        <a:spcBef>
          <a:spcPct val="0"/>
        </a:spcBef>
        <a:spcAft>
          <a:spcPct val="0"/>
        </a:spcAft>
        <a:defRPr sz="3200" b="1">
          <a:solidFill>
            <a:schemeClr val="tx2"/>
          </a:solidFill>
          <a:latin typeface="Arial" charset="0"/>
          <a:ea typeface="ＭＳ Ｐゴシック" charset="-128"/>
          <a:cs typeface="ＭＳ Ｐゴシック" charset="-128"/>
        </a:defRPr>
      </a:lvl3pPr>
      <a:lvl4pPr algn="ctr" defTabSz="912813" rtl="0" eaLnBrk="0" fontAlgn="base" hangingPunct="0">
        <a:lnSpc>
          <a:spcPct val="87000"/>
        </a:lnSpc>
        <a:spcBef>
          <a:spcPct val="0"/>
        </a:spcBef>
        <a:spcAft>
          <a:spcPct val="0"/>
        </a:spcAft>
        <a:defRPr sz="3200" b="1">
          <a:solidFill>
            <a:schemeClr val="tx2"/>
          </a:solidFill>
          <a:latin typeface="Arial" charset="0"/>
          <a:ea typeface="ＭＳ Ｐゴシック" charset="-128"/>
          <a:cs typeface="ＭＳ Ｐゴシック" charset="-128"/>
        </a:defRPr>
      </a:lvl4pPr>
      <a:lvl5pPr algn="ctr" defTabSz="912813" rtl="0" eaLnBrk="0" fontAlgn="base" hangingPunct="0">
        <a:lnSpc>
          <a:spcPct val="87000"/>
        </a:lnSpc>
        <a:spcBef>
          <a:spcPct val="0"/>
        </a:spcBef>
        <a:spcAft>
          <a:spcPct val="0"/>
        </a:spcAft>
        <a:defRPr sz="3200" b="1">
          <a:solidFill>
            <a:schemeClr val="tx2"/>
          </a:solidFill>
          <a:latin typeface="Arial" charset="0"/>
          <a:ea typeface="ＭＳ Ｐゴシック" charset="-128"/>
          <a:cs typeface="ＭＳ Ｐゴシック" charset="-128"/>
        </a:defRPr>
      </a:lvl5pPr>
      <a:lvl6pPr marL="457200" algn="ctr" defTabSz="912813" rtl="0" eaLnBrk="0" fontAlgn="base" hangingPunct="0">
        <a:lnSpc>
          <a:spcPct val="87000"/>
        </a:lnSpc>
        <a:spcBef>
          <a:spcPct val="0"/>
        </a:spcBef>
        <a:spcAft>
          <a:spcPct val="0"/>
        </a:spcAft>
        <a:defRPr sz="3200" b="1">
          <a:solidFill>
            <a:schemeClr val="tx2"/>
          </a:solidFill>
          <a:latin typeface="Arial" charset="0"/>
        </a:defRPr>
      </a:lvl6pPr>
      <a:lvl7pPr marL="914400" algn="ctr" defTabSz="912813" rtl="0" eaLnBrk="0" fontAlgn="base" hangingPunct="0">
        <a:lnSpc>
          <a:spcPct val="87000"/>
        </a:lnSpc>
        <a:spcBef>
          <a:spcPct val="0"/>
        </a:spcBef>
        <a:spcAft>
          <a:spcPct val="0"/>
        </a:spcAft>
        <a:defRPr sz="3200" b="1">
          <a:solidFill>
            <a:schemeClr val="tx2"/>
          </a:solidFill>
          <a:latin typeface="Arial" charset="0"/>
        </a:defRPr>
      </a:lvl7pPr>
      <a:lvl8pPr marL="1371600" algn="ctr" defTabSz="912813" rtl="0" eaLnBrk="0" fontAlgn="base" hangingPunct="0">
        <a:lnSpc>
          <a:spcPct val="87000"/>
        </a:lnSpc>
        <a:spcBef>
          <a:spcPct val="0"/>
        </a:spcBef>
        <a:spcAft>
          <a:spcPct val="0"/>
        </a:spcAft>
        <a:defRPr sz="3200" b="1">
          <a:solidFill>
            <a:schemeClr val="tx2"/>
          </a:solidFill>
          <a:latin typeface="Arial" charset="0"/>
        </a:defRPr>
      </a:lvl8pPr>
      <a:lvl9pPr marL="1828800" algn="ctr" defTabSz="912813" rtl="0" eaLnBrk="0" fontAlgn="base" hangingPunct="0">
        <a:lnSpc>
          <a:spcPct val="87000"/>
        </a:lnSpc>
        <a:spcBef>
          <a:spcPct val="0"/>
        </a:spcBef>
        <a:spcAft>
          <a:spcPct val="0"/>
        </a:spcAft>
        <a:defRPr sz="3200" b="1">
          <a:solidFill>
            <a:schemeClr val="tx2"/>
          </a:solidFill>
          <a:latin typeface="Arial" charset="0"/>
        </a:defRPr>
      </a:lvl9pPr>
    </p:titleStyle>
    <p:bodyStyle>
      <a:lvl1pPr marL="285750" indent="-285750" algn="l" defTabSz="912813" rtl="0" eaLnBrk="0" fontAlgn="base" hangingPunct="0">
        <a:lnSpc>
          <a:spcPct val="90000"/>
        </a:lnSpc>
        <a:spcBef>
          <a:spcPct val="30000"/>
        </a:spcBef>
        <a:spcAft>
          <a:spcPct val="0"/>
        </a:spcAft>
        <a:buSzPct val="100000"/>
        <a:buChar char="•"/>
        <a:defRPr sz="2400" b="1">
          <a:solidFill>
            <a:schemeClr val="tx1"/>
          </a:solidFill>
          <a:latin typeface="+mn-lt"/>
          <a:ea typeface="ＭＳ Ｐゴシック" charset="-128"/>
          <a:cs typeface="ＭＳ Ｐゴシック" charset="-128"/>
        </a:defRPr>
      </a:lvl1pPr>
      <a:lvl2pPr marL="684213" indent="-227013" algn="l" defTabSz="912813" rtl="0" eaLnBrk="0" fontAlgn="base" hangingPunct="0">
        <a:lnSpc>
          <a:spcPct val="90000"/>
        </a:lnSpc>
        <a:spcBef>
          <a:spcPct val="30000"/>
        </a:spcBef>
        <a:spcAft>
          <a:spcPct val="0"/>
        </a:spcAft>
        <a:buSzPct val="100000"/>
        <a:buChar char="–"/>
        <a:defRPr b="1">
          <a:solidFill>
            <a:schemeClr val="tx1"/>
          </a:solidFill>
          <a:latin typeface="+mn-lt"/>
          <a:ea typeface="ＭＳ Ｐゴシック" charset="-128"/>
        </a:defRPr>
      </a:lvl2pPr>
      <a:lvl3pPr marL="1141413" indent="-228600" algn="l" defTabSz="912813" rtl="0" eaLnBrk="0" fontAlgn="base" hangingPunct="0">
        <a:lnSpc>
          <a:spcPct val="90000"/>
        </a:lnSpc>
        <a:spcBef>
          <a:spcPct val="30000"/>
        </a:spcBef>
        <a:spcAft>
          <a:spcPct val="0"/>
        </a:spcAft>
        <a:buSzPct val="100000"/>
        <a:buChar char="»"/>
        <a:defRPr b="1">
          <a:solidFill>
            <a:schemeClr val="tx1"/>
          </a:solidFill>
          <a:latin typeface="+mn-lt"/>
          <a:ea typeface="ＭＳ Ｐゴシック" charset="-128"/>
        </a:defRPr>
      </a:lvl3pPr>
      <a:lvl4pPr marL="1539875" indent="-169863" algn="l" defTabSz="912813"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4pPr>
      <a:lvl5pPr marL="1997075" indent="-171450" algn="l" defTabSz="912813"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5pPr>
      <a:lvl6pPr marL="2454275" indent="-171450" algn="l" defTabSz="912813"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6pPr>
      <a:lvl7pPr marL="2911475" indent="-171450" algn="l" defTabSz="912813"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7pPr>
      <a:lvl8pPr marL="3368675" indent="-171450" algn="l" defTabSz="912813"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8pPr>
      <a:lvl9pPr marL="3825875" indent="-171450" algn="l" defTabSz="912813"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naif.jpl.nasa.gov/naif/self_training.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naif.jpl.nasa.gov/pub/naif/toolkit_docs/Less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naif.jpl.nasa.gov/naif/data.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951038" y="2286000"/>
            <a:ext cx="5259387" cy="528638"/>
          </a:xfrm>
        </p:spPr>
        <p:txBody>
          <a:bodyPr/>
          <a:lstStyle/>
          <a:p>
            <a:r>
              <a:rPr lang="en-US" sz="3600"/>
              <a:t>Summary of Key Points</a:t>
            </a:r>
            <a:endParaRPr lang="en-US"/>
          </a:p>
        </p:txBody>
      </p:sp>
      <p:sp>
        <p:nvSpPr>
          <p:cNvPr id="15363" name="Rectangle 3"/>
          <p:cNvSpPr>
            <a:spLocks noGrp="1" noChangeArrowheads="1"/>
          </p:cNvSpPr>
          <p:nvPr>
            <p:ph type="subTitle" idx="1"/>
          </p:nvPr>
        </p:nvSpPr>
        <p:spPr>
          <a:xfrm>
            <a:off x="1371600" y="4419600"/>
            <a:ext cx="6400800" cy="762000"/>
          </a:xfrm>
        </p:spPr>
        <p:txBody>
          <a:bodyPr/>
          <a:lstStyle/>
          <a:p>
            <a:pPr marL="285750" indent="-285750"/>
            <a:r>
              <a:rPr lang="en-US" dirty="0">
                <a:solidFill>
                  <a:schemeClr val="tx2"/>
                </a:solidFill>
              </a:rPr>
              <a:t>April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p:spPr>
        <p:txBody>
          <a:bodyPr/>
          <a:lstStyle/>
          <a:p>
            <a:pPr defTabSz="912813"/>
            <a:r>
              <a:rPr lang="en-US"/>
              <a:t>Summary of Key Points</a:t>
            </a:r>
            <a:endParaRPr lang="en-US" b="1"/>
          </a:p>
        </p:txBody>
      </p:sp>
      <p:sp>
        <p:nvSpPr>
          <p:cNvPr id="23555" name="Slide Number Placeholder 4"/>
          <p:cNvSpPr>
            <a:spLocks noGrp="1"/>
          </p:cNvSpPr>
          <p:nvPr>
            <p:ph type="sldNum" sz="quarter" idx="11"/>
          </p:nvPr>
        </p:nvSpPr>
        <p:spPr>
          <a:noFill/>
        </p:spPr>
        <p:txBody>
          <a:bodyPr/>
          <a:lstStyle/>
          <a:p>
            <a:pPr defTabSz="912813"/>
            <a:fld id="{D00C581B-05DE-7E4B-8865-658C11184B27}" type="slidenum">
              <a:rPr lang="en-US" smtClean="0"/>
              <a:pPr defTabSz="912813"/>
              <a:t>10</a:t>
            </a:fld>
            <a:endParaRPr lang="en-US" sz="1400" b="0">
              <a:latin typeface="Times New Roman" charset="0"/>
            </a:endParaRPr>
          </a:p>
        </p:txBody>
      </p:sp>
      <p:sp>
        <p:nvSpPr>
          <p:cNvPr id="23556" name="Rectangle 2"/>
          <p:cNvSpPr>
            <a:spLocks noGrp="1" noChangeArrowheads="1"/>
          </p:cNvSpPr>
          <p:nvPr>
            <p:ph type="title"/>
          </p:nvPr>
        </p:nvSpPr>
        <p:spPr>
          <a:xfrm>
            <a:off x="2882900" y="65088"/>
            <a:ext cx="4773613" cy="793750"/>
          </a:xfrm>
        </p:spPr>
        <p:txBody>
          <a:bodyPr/>
          <a:lstStyle/>
          <a:p>
            <a:r>
              <a:rPr lang="en-US" sz="2800" dirty="0"/>
              <a:t>How Can I Understand How</a:t>
            </a:r>
            <a:br>
              <a:rPr lang="en-US" sz="2800" dirty="0"/>
            </a:br>
            <a:r>
              <a:rPr lang="en-US" sz="2800" dirty="0"/>
              <a:t>To Use Those APIs?</a:t>
            </a:r>
            <a:endParaRPr lang="en-US" dirty="0"/>
          </a:p>
        </p:txBody>
      </p:sp>
      <p:sp>
        <p:nvSpPr>
          <p:cNvPr id="23557" name="Rectangle 3"/>
          <p:cNvSpPr>
            <a:spLocks noGrp="1" noChangeArrowheads="1"/>
          </p:cNvSpPr>
          <p:nvPr>
            <p:ph type="body" idx="1"/>
          </p:nvPr>
        </p:nvSpPr>
        <p:spPr>
          <a:xfrm>
            <a:off x="914400" y="1350322"/>
            <a:ext cx="7848600" cy="5126678"/>
          </a:xfrm>
        </p:spPr>
        <p:txBody>
          <a:bodyPr/>
          <a:lstStyle/>
          <a:p>
            <a:pPr>
              <a:lnSpc>
                <a:spcPct val="80000"/>
              </a:lnSpc>
            </a:pPr>
            <a:r>
              <a:rPr lang="en-US" sz="2000" dirty="0"/>
              <a:t>The primary user-oriented documentation about each API is found in the “header” located at the top of each source code file and also in the API's HTML page in the API reference guide.</a:t>
            </a:r>
          </a:p>
          <a:p>
            <a:pPr lvl="1">
              <a:lnSpc>
                <a:spcPct val="80000"/>
              </a:lnSpc>
            </a:pPr>
            <a:r>
              <a:rPr lang="en-US" sz="1600" dirty="0"/>
              <a:t>You can “Google” an API name to see its header</a:t>
            </a:r>
          </a:p>
          <a:p>
            <a:pPr lvl="2">
              <a:lnSpc>
                <a:spcPct val="80000"/>
              </a:lnSpc>
            </a:pPr>
            <a:r>
              <a:rPr lang="en-US" sz="1600" dirty="0"/>
              <a:t>For example: </a:t>
            </a:r>
            <a:r>
              <a:rPr lang="en-US" sz="1600" dirty="0" err="1"/>
              <a:t>spkezr</a:t>
            </a:r>
            <a:r>
              <a:rPr lang="en-US" sz="1600" dirty="0"/>
              <a:t>, </a:t>
            </a:r>
            <a:r>
              <a:rPr lang="en-US" sz="1600" dirty="0" err="1"/>
              <a:t>spkezr_c</a:t>
            </a:r>
            <a:r>
              <a:rPr lang="en-US" sz="1600" dirty="0"/>
              <a:t>, or </a:t>
            </a:r>
            <a:r>
              <a:rPr lang="en-US" sz="1600" dirty="0" err="1"/>
              <a:t>cspice_spkezr</a:t>
            </a:r>
            <a:r>
              <a:rPr lang="en-US" sz="1600" dirty="0"/>
              <a:t> (for Icy or Mice)</a:t>
            </a:r>
          </a:p>
          <a:p>
            <a:pPr lvl="1">
              <a:lnSpc>
                <a:spcPct val="80000"/>
              </a:lnSpc>
            </a:pPr>
            <a:r>
              <a:rPr lang="en-US" sz="1600" dirty="0"/>
              <a:t>(More documentation is found at the additional entry points for those FORTRAN APIs that have multiple entry points.)</a:t>
            </a:r>
          </a:p>
          <a:p>
            <a:pPr>
              <a:lnSpc>
                <a:spcPct val="80000"/>
              </a:lnSpc>
            </a:pPr>
            <a:endParaRPr lang="en-US" sz="2000" dirty="0"/>
          </a:p>
          <a:p>
            <a:pPr>
              <a:lnSpc>
                <a:spcPct val="80000"/>
              </a:lnSpc>
            </a:pPr>
            <a:r>
              <a:rPr lang="en-US" sz="2000" dirty="0"/>
              <a:t>Reference documentation for major subsystems is found in like-named “required reading” documents (e.g. </a:t>
            </a:r>
            <a:r>
              <a:rPr lang="en-US" sz="2000" dirty="0" err="1"/>
              <a:t>spk.req</a:t>
            </a:r>
            <a:r>
              <a:rPr lang="en-US" sz="2000" dirty="0"/>
              <a:t>,  </a:t>
            </a:r>
            <a:r>
              <a:rPr lang="en-US" sz="2000" dirty="0" err="1"/>
              <a:t>ck.req</a:t>
            </a:r>
            <a:r>
              <a:rPr lang="en-US" sz="2000" dirty="0"/>
              <a:t>,  etc.)</a:t>
            </a:r>
          </a:p>
          <a:p>
            <a:pPr>
              <a:lnSpc>
                <a:spcPct val="80000"/>
              </a:lnSpc>
            </a:pPr>
            <a:endParaRPr lang="en-US" sz="2000" dirty="0"/>
          </a:p>
          <a:p>
            <a:pPr>
              <a:lnSpc>
                <a:spcPct val="80000"/>
              </a:lnSpc>
            </a:pPr>
            <a:r>
              <a:rPr lang="en-US" sz="2000" dirty="0"/>
              <a:t>The SPICE tutorials contain much helpful information.</a:t>
            </a:r>
          </a:p>
          <a:p>
            <a:pPr>
              <a:lnSpc>
                <a:spcPct val="80000"/>
              </a:lnSpc>
            </a:pPr>
            <a:endParaRPr lang="en-US" sz="2000" dirty="0"/>
          </a:p>
          <a:p>
            <a:pPr>
              <a:lnSpc>
                <a:spcPct val="80000"/>
              </a:lnSpc>
            </a:pPr>
            <a:r>
              <a:rPr lang="en-US" sz="2000" dirty="0"/>
              <a:t>NAIF’s self-training materials provide an orderly approach to learning about SPICE:</a:t>
            </a:r>
          </a:p>
          <a:p>
            <a:pPr lvl="1">
              <a:lnSpc>
                <a:spcPct val="80000"/>
              </a:lnSpc>
            </a:pPr>
            <a:r>
              <a:rPr lang="en-US" dirty="0">
                <a:solidFill>
                  <a:schemeClr val="accent6"/>
                </a:solidFill>
                <a:hlinkClick r:id="rId2">
                  <a:extLst>
                    <a:ext uri="{A12FA001-AC4F-418D-AE19-62706E023703}">
                      <ahyp:hlinkClr xmlns:ahyp="http://schemas.microsoft.com/office/drawing/2018/hyperlinkcolor" val="tx"/>
                    </a:ext>
                  </a:extLst>
                </a:hlinkClick>
              </a:rPr>
              <a:t>https://naif.jpl.nasa.gov/naif/self_training.html</a:t>
            </a:r>
            <a:endParaRPr lang="en-US" dirty="0">
              <a:solidFill>
                <a:schemeClr val="accent6"/>
              </a:solidFill>
            </a:endParaRPr>
          </a:p>
          <a:p>
            <a:pPr lvl="1">
              <a:lnSpc>
                <a:spcPct val="80000"/>
              </a:lnSpc>
            </a:pPr>
            <a:endParaRPr lang="en-US" sz="1400" dirty="0"/>
          </a:p>
          <a:p>
            <a:pPr marL="0" indent="0">
              <a:lnSpc>
                <a:spcPct val="80000"/>
              </a:lnSpc>
              <a:buNone/>
            </a:pP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p:spPr>
        <p:txBody>
          <a:bodyPr/>
          <a:lstStyle/>
          <a:p>
            <a:pPr defTabSz="912813"/>
            <a:r>
              <a:rPr lang="en-US"/>
              <a:t>Summary of Key Points</a:t>
            </a:r>
            <a:endParaRPr lang="en-US" b="1"/>
          </a:p>
        </p:txBody>
      </p:sp>
      <p:sp>
        <p:nvSpPr>
          <p:cNvPr id="24579" name="Slide Number Placeholder 4"/>
          <p:cNvSpPr>
            <a:spLocks noGrp="1"/>
          </p:cNvSpPr>
          <p:nvPr>
            <p:ph type="sldNum" sz="quarter" idx="11"/>
          </p:nvPr>
        </p:nvSpPr>
        <p:spPr>
          <a:noFill/>
        </p:spPr>
        <p:txBody>
          <a:bodyPr/>
          <a:lstStyle/>
          <a:p>
            <a:pPr defTabSz="912813"/>
            <a:fld id="{BD4CBE0B-0CA8-EB4F-80F3-881D4F044F51}" type="slidenum">
              <a:rPr lang="en-US" smtClean="0"/>
              <a:pPr defTabSz="912813"/>
              <a:t>11</a:t>
            </a:fld>
            <a:endParaRPr lang="en-US" sz="1400" b="0">
              <a:latin typeface="Times New Roman" charset="0"/>
            </a:endParaRPr>
          </a:p>
        </p:txBody>
      </p:sp>
      <p:sp>
        <p:nvSpPr>
          <p:cNvPr id="24580" name="Rectangle 2"/>
          <p:cNvSpPr>
            <a:spLocks noGrp="1" noChangeArrowheads="1"/>
          </p:cNvSpPr>
          <p:nvPr>
            <p:ph type="title"/>
          </p:nvPr>
        </p:nvSpPr>
        <p:spPr>
          <a:xfrm>
            <a:off x="1961818" y="381000"/>
            <a:ext cx="6984078" cy="479664"/>
          </a:xfrm>
        </p:spPr>
        <p:txBody>
          <a:bodyPr/>
          <a:lstStyle/>
          <a:p>
            <a:r>
              <a:rPr lang="en-US" dirty="0"/>
              <a:t>Does NAIF Provide Any Examples?</a:t>
            </a:r>
          </a:p>
        </p:txBody>
      </p:sp>
      <p:sp>
        <p:nvSpPr>
          <p:cNvPr id="24581" name="Rectangle 3"/>
          <p:cNvSpPr>
            <a:spLocks noGrp="1" noChangeArrowheads="1"/>
          </p:cNvSpPr>
          <p:nvPr>
            <p:ph type="body" idx="1"/>
          </p:nvPr>
        </p:nvSpPr>
        <p:spPr>
          <a:xfrm>
            <a:off x="685800" y="1600200"/>
            <a:ext cx="7762875" cy="5029200"/>
          </a:xfrm>
        </p:spPr>
        <p:txBody>
          <a:bodyPr/>
          <a:lstStyle/>
          <a:p>
            <a:r>
              <a:rPr lang="en-US" sz="2000" dirty="0"/>
              <a:t>Nearly all API headers contain one or more working examples</a:t>
            </a:r>
          </a:p>
          <a:p>
            <a:r>
              <a:rPr lang="en-US" sz="2000" dirty="0"/>
              <a:t>“Most Used SPICELIB Subroutines” has code fragments  …/doc/html/info/</a:t>
            </a:r>
            <a:r>
              <a:rPr lang="en-US" sz="2000" dirty="0" err="1"/>
              <a:t>mostused.html</a:t>
            </a:r>
            <a:endParaRPr lang="en-US" sz="2000" dirty="0"/>
          </a:p>
          <a:p>
            <a:r>
              <a:rPr lang="en-US" sz="2000" dirty="0"/>
              <a:t>The “required reading” reference documents often contain examples …/doc/html/</a:t>
            </a:r>
            <a:r>
              <a:rPr lang="en-US" sz="2000" dirty="0" err="1"/>
              <a:t>req</a:t>
            </a:r>
            <a:r>
              <a:rPr lang="en-US" sz="2000" dirty="0"/>
              <a:t>/</a:t>
            </a:r>
            <a:r>
              <a:rPr lang="en-US" sz="2000" dirty="0" err="1"/>
              <a:t>index.html</a:t>
            </a:r>
            <a:endParaRPr lang="en-US" sz="2000" dirty="0"/>
          </a:p>
          <a:p>
            <a:r>
              <a:rPr lang="en-US" sz="2000" dirty="0"/>
              <a:t>The “Program_&lt;language&gt;” tutorial contains a substantial working example</a:t>
            </a:r>
          </a:p>
          <a:p>
            <a:r>
              <a:rPr lang="en-US" sz="2000" dirty="0"/>
              <a:t>Some simple “cookbook” programs are found in the Toolkit  …/</a:t>
            </a:r>
            <a:r>
              <a:rPr lang="en-US" sz="2000" dirty="0" err="1"/>
              <a:t>src</a:t>
            </a:r>
            <a:r>
              <a:rPr lang="en-US" sz="2000" dirty="0"/>
              <a:t>/cookbook/…</a:t>
            </a:r>
          </a:p>
          <a:p>
            <a:r>
              <a:rPr lang="en-US" sz="2000" dirty="0"/>
              <a:t>Make use of the SPICE Programming Lessons available from the NAIF server</a:t>
            </a:r>
          </a:p>
          <a:p>
            <a:pPr lvl="1"/>
            <a:r>
              <a:rPr lang="en-US" sz="1600" dirty="0">
                <a:solidFill>
                  <a:schemeClr val="accent6"/>
                </a:solidFill>
                <a:hlinkClick r:id="rId2">
                  <a:extLst>
                    <a:ext uri="{A12FA001-AC4F-418D-AE19-62706E023703}">
                      <ahyp:hlinkClr xmlns:ahyp="http://schemas.microsoft.com/office/drawing/2018/hyperlinkcolor" val="tx"/>
                    </a:ext>
                  </a:extLst>
                </a:hlinkClick>
              </a:rPr>
              <a:t>https://</a:t>
            </a:r>
            <a:r>
              <a:rPr lang="en-US" sz="1600" dirty="0" err="1">
                <a:solidFill>
                  <a:schemeClr val="accent6"/>
                </a:solidFill>
                <a:hlinkClick r:id="rId2">
                  <a:extLst>
                    <a:ext uri="{A12FA001-AC4F-418D-AE19-62706E023703}">
                      <ahyp:hlinkClr xmlns:ahyp="http://schemas.microsoft.com/office/drawing/2018/hyperlinkcolor" val="tx"/>
                    </a:ext>
                  </a:extLst>
                </a:hlinkClick>
              </a:rPr>
              <a:t>naif.jpl.nasa.gov</a:t>
            </a:r>
            <a:r>
              <a:rPr lang="en-US" sz="1600" dirty="0">
                <a:solidFill>
                  <a:schemeClr val="accent6"/>
                </a:solidFill>
                <a:hlinkClick r:id="rId2">
                  <a:extLst>
                    <a:ext uri="{A12FA001-AC4F-418D-AE19-62706E023703}">
                      <ahyp:hlinkClr xmlns:ahyp="http://schemas.microsoft.com/office/drawing/2018/hyperlinkcolor" val="tx"/>
                    </a:ext>
                  </a:extLst>
                </a:hlinkClick>
              </a:rPr>
              <a:t>/pub/</a:t>
            </a:r>
            <a:r>
              <a:rPr lang="en-US" sz="1600" dirty="0" err="1">
                <a:solidFill>
                  <a:schemeClr val="accent6"/>
                </a:solidFill>
                <a:hlinkClick r:id="rId2">
                  <a:extLst>
                    <a:ext uri="{A12FA001-AC4F-418D-AE19-62706E023703}">
                      <ahyp:hlinkClr xmlns:ahyp="http://schemas.microsoft.com/office/drawing/2018/hyperlinkcolor" val="tx"/>
                    </a:ext>
                  </a:extLst>
                </a:hlinkClick>
              </a:rPr>
              <a:t>naif</a:t>
            </a:r>
            <a:r>
              <a:rPr lang="en-US" sz="1600" dirty="0">
                <a:solidFill>
                  <a:schemeClr val="accent6"/>
                </a:solidFill>
                <a:hlinkClick r:id="rId2">
                  <a:extLst>
                    <a:ext uri="{A12FA001-AC4F-418D-AE19-62706E023703}">
                      <ahyp:hlinkClr xmlns:ahyp="http://schemas.microsoft.com/office/drawing/2018/hyperlinkcolor" val="tx"/>
                    </a:ext>
                  </a:extLst>
                </a:hlinkClick>
              </a:rPr>
              <a:t>/</a:t>
            </a:r>
            <a:r>
              <a:rPr lang="en-US" sz="1600" dirty="0" err="1">
                <a:solidFill>
                  <a:schemeClr val="accent6"/>
                </a:solidFill>
                <a:hlinkClick r:id="rId2">
                  <a:extLst>
                    <a:ext uri="{A12FA001-AC4F-418D-AE19-62706E023703}">
                      <ahyp:hlinkClr xmlns:ahyp="http://schemas.microsoft.com/office/drawing/2018/hyperlinkcolor" val="tx"/>
                    </a:ext>
                  </a:extLst>
                </a:hlinkClick>
              </a:rPr>
              <a:t>toolkit_docs</a:t>
            </a:r>
            <a:r>
              <a:rPr lang="en-US" sz="1600" dirty="0">
                <a:solidFill>
                  <a:schemeClr val="accent6"/>
                </a:solidFill>
                <a:hlinkClick r:id="rId2">
                  <a:extLst>
                    <a:ext uri="{A12FA001-AC4F-418D-AE19-62706E023703}">
                      <ahyp:hlinkClr xmlns:ahyp="http://schemas.microsoft.com/office/drawing/2018/hyperlinkcolor" val="tx"/>
                    </a:ext>
                  </a:extLst>
                </a:hlinkClick>
              </a:rPr>
              <a:t>/Lessons/</a:t>
            </a:r>
            <a:endParaRPr lang="en-US" sz="1600" dirty="0">
              <a:solidFill>
                <a:schemeClr val="accent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p:spPr>
        <p:txBody>
          <a:bodyPr/>
          <a:lstStyle/>
          <a:p>
            <a:pPr defTabSz="912813"/>
            <a:r>
              <a:rPr lang="en-US"/>
              <a:t>Summary of Key Points</a:t>
            </a:r>
            <a:endParaRPr lang="en-US" b="1"/>
          </a:p>
        </p:txBody>
      </p:sp>
      <p:sp>
        <p:nvSpPr>
          <p:cNvPr id="16387" name="Slide Number Placeholder 4"/>
          <p:cNvSpPr>
            <a:spLocks noGrp="1"/>
          </p:cNvSpPr>
          <p:nvPr>
            <p:ph type="sldNum" sz="quarter" idx="11"/>
          </p:nvPr>
        </p:nvSpPr>
        <p:spPr>
          <a:noFill/>
        </p:spPr>
        <p:txBody>
          <a:bodyPr/>
          <a:lstStyle/>
          <a:p>
            <a:pPr defTabSz="912813"/>
            <a:fld id="{34D19C41-16C5-224A-9A4E-A43A23F1C289}" type="slidenum">
              <a:rPr lang="en-US" smtClean="0"/>
              <a:pPr defTabSz="912813"/>
              <a:t>2</a:t>
            </a:fld>
            <a:endParaRPr lang="en-US" sz="1400" b="0">
              <a:latin typeface="Times New Roman" charset="0"/>
            </a:endParaRPr>
          </a:p>
        </p:txBody>
      </p:sp>
      <p:sp>
        <p:nvSpPr>
          <p:cNvPr id="16388" name="Rectangle 2"/>
          <p:cNvSpPr>
            <a:spLocks noGrp="1" noChangeArrowheads="1"/>
          </p:cNvSpPr>
          <p:nvPr>
            <p:ph type="title"/>
          </p:nvPr>
        </p:nvSpPr>
        <p:spPr>
          <a:xfrm>
            <a:off x="2301875" y="381000"/>
            <a:ext cx="6113463" cy="422275"/>
          </a:xfrm>
        </p:spPr>
        <p:txBody>
          <a:bodyPr/>
          <a:lstStyle/>
          <a:p>
            <a:r>
              <a:rPr lang="en-US" sz="2800"/>
              <a:t>Which Pieces of SPICE Must I Use?</a:t>
            </a:r>
            <a:endParaRPr lang="en-US"/>
          </a:p>
        </p:txBody>
      </p:sp>
      <p:sp>
        <p:nvSpPr>
          <p:cNvPr id="16389" name="Rectangle 3"/>
          <p:cNvSpPr>
            <a:spLocks noGrp="1" noChangeArrowheads="1"/>
          </p:cNvSpPr>
          <p:nvPr>
            <p:ph type="body" idx="1"/>
          </p:nvPr>
        </p:nvSpPr>
        <p:spPr>
          <a:xfrm>
            <a:off x="685800" y="1600200"/>
            <a:ext cx="7762875" cy="4572000"/>
          </a:xfrm>
        </p:spPr>
        <p:txBody>
          <a:bodyPr/>
          <a:lstStyle/>
          <a:p>
            <a:r>
              <a:rPr lang="en-US" dirty="0"/>
              <a:t>There’s not a simple answer</a:t>
            </a:r>
          </a:p>
          <a:p>
            <a:pPr lvl="1"/>
            <a:r>
              <a:rPr lang="en-US" dirty="0"/>
              <a:t>Depends on what activity or mission you are working on</a:t>
            </a:r>
          </a:p>
          <a:p>
            <a:pPr lvl="1"/>
            <a:r>
              <a:rPr lang="en-US" dirty="0"/>
              <a:t>Depends on what computation(s) you wish to make</a:t>
            </a:r>
          </a:p>
          <a:p>
            <a:r>
              <a:rPr lang="en-US" dirty="0"/>
              <a:t>Don</a:t>
            </a:r>
            <a:r>
              <a:rPr lang="fr-FR" dirty="0"/>
              <a:t>’</a:t>
            </a:r>
            <a:r>
              <a:rPr lang="en-US" dirty="0"/>
              <a:t>t feel overwhelmed</a:t>
            </a:r>
          </a:p>
          <a:p>
            <a:pPr lvl="1"/>
            <a:r>
              <a:rPr lang="en-US" dirty="0"/>
              <a:t>Many seemingly complex computations can be made using just a few SPICE APIs</a:t>
            </a:r>
          </a:p>
          <a:p>
            <a:r>
              <a:rPr lang="en-US" dirty="0"/>
              <a:t>The next several charts highlight some key points</a:t>
            </a:r>
          </a:p>
          <a:p>
            <a:pPr lvl="1"/>
            <a:r>
              <a:rPr lang="en-US" dirty="0"/>
              <a:t>We assume you have already looked at the major SPICE tutorials, or already have some familiarity with  SPICE</a:t>
            </a:r>
          </a:p>
          <a:p>
            <a:pPr lvl="1"/>
            <a:r>
              <a:rPr lang="en-US" dirty="0"/>
              <a:t>We assume you have successfully downloaded and installed the SPICE Toolkit</a:t>
            </a:r>
          </a:p>
          <a:p>
            <a:r>
              <a:rPr lang="en-US" dirty="0"/>
              <a:t>Consider printing this tutorial and keeping it near your workstation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pPr defTabSz="912813"/>
            <a:r>
              <a:rPr lang="en-US"/>
              <a:t>Summary of Key Points</a:t>
            </a:r>
            <a:endParaRPr lang="en-US" b="1"/>
          </a:p>
        </p:txBody>
      </p:sp>
      <p:sp>
        <p:nvSpPr>
          <p:cNvPr id="17411" name="Slide Number Placeholder 4"/>
          <p:cNvSpPr>
            <a:spLocks noGrp="1"/>
          </p:cNvSpPr>
          <p:nvPr>
            <p:ph type="sldNum" sz="quarter" idx="11"/>
          </p:nvPr>
        </p:nvSpPr>
        <p:spPr>
          <a:noFill/>
        </p:spPr>
        <p:txBody>
          <a:bodyPr/>
          <a:lstStyle/>
          <a:p>
            <a:pPr defTabSz="912813"/>
            <a:fld id="{5C024EEA-2BE7-2F4F-BF28-33D1FFBC1B77}" type="slidenum">
              <a:rPr lang="en-US" smtClean="0"/>
              <a:pPr defTabSz="912813"/>
              <a:t>3</a:t>
            </a:fld>
            <a:endParaRPr lang="en-US" sz="1400" b="0" dirty="0">
              <a:latin typeface="Times New Roman" charset="0"/>
            </a:endParaRPr>
          </a:p>
        </p:txBody>
      </p:sp>
      <p:sp>
        <p:nvSpPr>
          <p:cNvPr id="17412" name="Rectangle 2"/>
          <p:cNvSpPr>
            <a:spLocks noGrp="1" noChangeArrowheads="1"/>
          </p:cNvSpPr>
          <p:nvPr>
            <p:ph type="title"/>
          </p:nvPr>
        </p:nvSpPr>
        <p:spPr>
          <a:xfrm>
            <a:off x="2424113" y="381000"/>
            <a:ext cx="5856287" cy="474663"/>
          </a:xfrm>
        </p:spPr>
        <p:txBody>
          <a:bodyPr/>
          <a:lstStyle/>
          <a:p>
            <a:r>
              <a:rPr lang="en-US"/>
              <a:t>Reminder of Key Subsystems</a:t>
            </a:r>
          </a:p>
        </p:txBody>
      </p:sp>
      <p:sp>
        <p:nvSpPr>
          <p:cNvPr id="17413" name="Rectangle 3"/>
          <p:cNvSpPr>
            <a:spLocks noGrp="1" noChangeArrowheads="1"/>
          </p:cNvSpPr>
          <p:nvPr>
            <p:ph type="body" idx="1"/>
          </p:nvPr>
        </p:nvSpPr>
        <p:spPr>
          <a:xfrm>
            <a:off x="217339" y="1524000"/>
            <a:ext cx="8915400" cy="5029200"/>
          </a:xfrm>
        </p:spPr>
        <p:txBody>
          <a:bodyPr/>
          <a:lstStyle/>
          <a:p>
            <a:pPr marL="1374775" indent="-1374775">
              <a:buNone/>
            </a:pPr>
            <a:r>
              <a:rPr lang="en-US" sz="2000" dirty="0"/>
              <a:t>SPK:	Position (and velocity) of things (“ephemeris objects”)</a:t>
            </a:r>
          </a:p>
          <a:p>
            <a:pPr marL="1374775" indent="-1374775">
              <a:buNone/>
            </a:pPr>
            <a:r>
              <a:rPr lang="en-US" sz="2000" dirty="0"/>
              <a:t>PCK:	Size/shape/orientation of solar system bodies</a:t>
            </a:r>
          </a:p>
          <a:p>
            <a:pPr marL="1825625" lvl="1" indent="0">
              <a:buNone/>
            </a:pPr>
            <a:r>
              <a:rPr lang="en-US" sz="1600" dirty="0"/>
              <a:t>For </a:t>
            </a:r>
            <a:r>
              <a:rPr lang="en-US" sz="1600" u="sng" dirty="0"/>
              <a:t>binary</a:t>
            </a:r>
            <a:r>
              <a:rPr lang="en-US" sz="1600" dirty="0"/>
              <a:t> PCKs, only orientation is provided; use a text PCK to obtain size/shape</a:t>
            </a:r>
          </a:p>
          <a:p>
            <a:pPr marL="1825625" lvl="1" indent="0">
              <a:buNone/>
            </a:pPr>
            <a:r>
              <a:rPr lang="en-US" sz="1600" dirty="0"/>
              <a:t>See also DSK below</a:t>
            </a:r>
          </a:p>
          <a:p>
            <a:pPr marL="1374775" indent="-1374775">
              <a:buNone/>
            </a:pPr>
            <a:r>
              <a:rPr lang="en-US" sz="2000" dirty="0"/>
              <a:t>IK:	Instrument field-of-view geometry (see also FK below)</a:t>
            </a:r>
          </a:p>
          <a:p>
            <a:pPr marL="1374775" indent="-1374775">
              <a:buNone/>
            </a:pPr>
            <a:r>
              <a:rPr lang="en-US" sz="2000" dirty="0"/>
              <a:t>CK:	Orientation of spacecraft or spacecraft structures that rotate</a:t>
            </a:r>
          </a:p>
          <a:p>
            <a:pPr marL="1374775" indent="-1374775">
              <a:buNone/>
            </a:pPr>
            <a:r>
              <a:rPr lang="en-US" sz="2000" dirty="0"/>
              <a:t>FK:	Definition and specification details for many reference frames; also includes instrument mounting alignments</a:t>
            </a:r>
          </a:p>
          <a:p>
            <a:pPr marL="1374775" indent="-1374775">
              <a:buNone/>
            </a:pPr>
            <a:r>
              <a:rPr lang="en-US" sz="2000" dirty="0"/>
              <a:t>DSK:           High fidelity shape data, better than what’s in a text PCK</a:t>
            </a:r>
          </a:p>
          <a:p>
            <a:pPr marL="1374775" indent="-1374775">
              <a:buNone/>
            </a:pPr>
            <a:r>
              <a:rPr lang="en-US" sz="2000" dirty="0"/>
              <a:t>	   (But limited availability)</a:t>
            </a:r>
          </a:p>
          <a:p>
            <a:pPr marL="1374775" indent="-1374775">
              <a:buNone/>
            </a:pPr>
            <a:r>
              <a:rPr lang="en-US" sz="2000" dirty="0"/>
              <a:t>LSK:	Time conversion: UTC (SCET)        ET (TDB)</a:t>
            </a:r>
          </a:p>
          <a:p>
            <a:pPr marL="0" indent="0">
              <a:buNone/>
            </a:pPr>
            <a:r>
              <a:rPr lang="en-US" sz="2000" dirty="0"/>
              <a:t>SCLK </a:t>
            </a:r>
            <a:r>
              <a:rPr lang="en-US" sz="1600" dirty="0"/>
              <a:t>and</a:t>
            </a:r>
            <a:r>
              <a:rPr lang="en-US" sz="2000" dirty="0"/>
              <a:t> LSK:  Time conversion:  SCLK        ET (TDB)</a:t>
            </a:r>
          </a:p>
        </p:txBody>
      </p:sp>
      <p:sp>
        <p:nvSpPr>
          <p:cNvPr id="17415" name="AutoShape 5"/>
          <p:cNvSpPr>
            <a:spLocks noChangeArrowheads="1"/>
          </p:cNvSpPr>
          <p:nvPr/>
        </p:nvSpPr>
        <p:spPr bwMode="auto">
          <a:xfrm>
            <a:off x="5202757" y="5654736"/>
            <a:ext cx="457200" cy="85063"/>
          </a:xfrm>
          <a:prstGeom prst="leftRightArrow">
            <a:avLst>
              <a:gd name="adj1" fmla="val 50000"/>
              <a:gd name="adj2" fmla="val 120000"/>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sp>
        <p:nvSpPr>
          <p:cNvPr id="8" name="AutoShape 4"/>
          <p:cNvSpPr>
            <a:spLocks noChangeArrowheads="1"/>
          </p:cNvSpPr>
          <p:nvPr/>
        </p:nvSpPr>
        <p:spPr bwMode="auto">
          <a:xfrm flipV="1">
            <a:off x="5330292" y="5306158"/>
            <a:ext cx="457200" cy="76200"/>
          </a:xfrm>
          <a:prstGeom prst="leftRightArrow">
            <a:avLst>
              <a:gd name="adj1" fmla="val 50000"/>
              <a:gd name="adj2" fmla="val 120000"/>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3581080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2"/>
          <p:cNvSpPr>
            <a:spLocks noGrp="1"/>
          </p:cNvSpPr>
          <p:nvPr>
            <p:ph type="ftr" sz="quarter" idx="10"/>
          </p:nvPr>
        </p:nvSpPr>
        <p:spPr>
          <a:noFill/>
        </p:spPr>
        <p:txBody>
          <a:bodyPr/>
          <a:lstStyle/>
          <a:p>
            <a:pPr defTabSz="912813"/>
            <a:r>
              <a:rPr lang="en-US"/>
              <a:t>Summary of Key Points</a:t>
            </a:r>
            <a:endParaRPr lang="en-US" b="1"/>
          </a:p>
        </p:txBody>
      </p:sp>
      <p:sp>
        <p:nvSpPr>
          <p:cNvPr id="18435" name="Slide Number Placeholder 3"/>
          <p:cNvSpPr>
            <a:spLocks noGrp="1"/>
          </p:cNvSpPr>
          <p:nvPr>
            <p:ph type="sldNum" sz="quarter" idx="11"/>
          </p:nvPr>
        </p:nvSpPr>
        <p:spPr>
          <a:noFill/>
        </p:spPr>
        <p:txBody>
          <a:bodyPr/>
          <a:lstStyle/>
          <a:p>
            <a:pPr defTabSz="912813"/>
            <a:fld id="{19353E41-36D1-7A40-A16F-3BEA72834142}" type="slidenum">
              <a:rPr lang="en-US" smtClean="0"/>
              <a:pPr defTabSz="912813"/>
              <a:t>4</a:t>
            </a:fld>
            <a:endParaRPr lang="en-US" sz="1400" b="0">
              <a:latin typeface="Times New Roman" charset="0"/>
            </a:endParaRPr>
          </a:p>
        </p:txBody>
      </p:sp>
      <p:sp>
        <p:nvSpPr>
          <p:cNvPr id="18436" name="Rectangle 54"/>
          <p:cNvSpPr>
            <a:spLocks noChangeArrowheads="1"/>
          </p:cNvSpPr>
          <p:nvPr/>
        </p:nvSpPr>
        <p:spPr bwMode="auto">
          <a:xfrm>
            <a:off x="5181600" y="4852988"/>
            <a:ext cx="3429000" cy="838200"/>
          </a:xfrm>
          <a:prstGeom prst="rect">
            <a:avLst/>
          </a:prstGeom>
          <a:solidFill>
            <a:srgbClr val="E8E8E8"/>
          </a:solidFill>
          <a:ln w="9525">
            <a:solidFill>
              <a:schemeClr val="tx1"/>
            </a:solidFill>
            <a:miter lim="800000"/>
            <a:headEnd/>
            <a:tailEnd/>
          </a:ln>
        </p:spPr>
        <p:txBody>
          <a:bodyPr wrap="none" anchor="ctr">
            <a:prstTxWarp prst="textNoShape">
              <a:avLst/>
            </a:prstTxWarp>
          </a:bodyPr>
          <a:lstStyle/>
          <a:p>
            <a:endParaRPr lang="en-US"/>
          </a:p>
        </p:txBody>
      </p:sp>
      <p:sp>
        <p:nvSpPr>
          <p:cNvPr id="18437" name="Rectangle 53"/>
          <p:cNvSpPr>
            <a:spLocks noChangeArrowheads="1"/>
          </p:cNvSpPr>
          <p:nvPr/>
        </p:nvSpPr>
        <p:spPr bwMode="auto">
          <a:xfrm>
            <a:off x="5194300" y="3900488"/>
            <a:ext cx="3429000" cy="838200"/>
          </a:xfrm>
          <a:prstGeom prst="rect">
            <a:avLst/>
          </a:prstGeom>
          <a:solidFill>
            <a:srgbClr val="E8E8E8"/>
          </a:solidFill>
          <a:ln w="9525">
            <a:solidFill>
              <a:schemeClr val="tx1"/>
            </a:solidFill>
            <a:miter lim="800000"/>
            <a:headEnd/>
            <a:tailEnd/>
          </a:ln>
        </p:spPr>
        <p:txBody>
          <a:bodyPr wrap="none" anchor="ctr">
            <a:prstTxWarp prst="textNoShape">
              <a:avLst/>
            </a:prstTxWarp>
          </a:bodyPr>
          <a:lstStyle/>
          <a:p>
            <a:endParaRPr lang="en-US"/>
          </a:p>
        </p:txBody>
      </p:sp>
      <p:sp>
        <p:nvSpPr>
          <p:cNvPr id="18438" name="Rectangle 52"/>
          <p:cNvSpPr>
            <a:spLocks noChangeArrowheads="1"/>
          </p:cNvSpPr>
          <p:nvPr/>
        </p:nvSpPr>
        <p:spPr bwMode="auto">
          <a:xfrm>
            <a:off x="5181600" y="2971800"/>
            <a:ext cx="3429000" cy="838200"/>
          </a:xfrm>
          <a:prstGeom prst="rect">
            <a:avLst/>
          </a:prstGeom>
          <a:solidFill>
            <a:srgbClr val="E8E8E8"/>
          </a:solidFill>
          <a:ln w="9525">
            <a:solidFill>
              <a:schemeClr val="tx1"/>
            </a:solidFill>
            <a:miter lim="800000"/>
            <a:headEnd/>
            <a:tailEnd/>
          </a:ln>
        </p:spPr>
        <p:txBody>
          <a:bodyPr wrap="none" anchor="ctr">
            <a:prstTxWarp prst="textNoShape">
              <a:avLst/>
            </a:prstTxWarp>
          </a:bodyPr>
          <a:lstStyle/>
          <a:p>
            <a:endParaRPr lang="en-US"/>
          </a:p>
        </p:txBody>
      </p:sp>
      <p:sp>
        <p:nvSpPr>
          <p:cNvPr id="18439" name="Rectangle 51"/>
          <p:cNvSpPr>
            <a:spLocks noChangeArrowheads="1"/>
          </p:cNvSpPr>
          <p:nvPr/>
        </p:nvSpPr>
        <p:spPr bwMode="auto">
          <a:xfrm>
            <a:off x="5181600" y="2057400"/>
            <a:ext cx="3429000" cy="838200"/>
          </a:xfrm>
          <a:prstGeom prst="rect">
            <a:avLst/>
          </a:prstGeom>
          <a:solidFill>
            <a:srgbClr val="E8E8E8"/>
          </a:solidFill>
          <a:ln w="9525">
            <a:solidFill>
              <a:schemeClr val="tx1"/>
            </a:solidFill>
            <a:miter lim="800000"/>
            <a:headEnd/>
            <a:tailEnd/>
          </a:ln>
        </p:spPr>
        <p:txBody>
          <a:bodyPr wrap="none" anchor="ctr">
            <a:prstTxWarp prst="textNoShape">
              <a:avLst/>
            </a:prstTxWarp>
          </a:bodyPr>
          <a:lstStyle/>
          <a:p>
            <a:endParaRPr lang="en-US"/>
          </a:p>
        </p:txBody>
      </p:sp>
      <p:sp>
        <p:nvSpPr>
          <p:cNvPr id="18440" name="Rectangle 50"/>
          <p:cNvSpPr>
            <a:spLocks noChangeArrowheads="1"/>
          </p:cNvSpPr>
          <p:nvPr/>
        </p:nvSpPr>
        <p:spPr bwMode="auto">
          <a:xfrm>
            <a:off x="533400" y="4865688"/>
            <a:ext cx="3429000" cy="838200"/>
          </a:xfrm>
          <a:prstGeom prst="rect">
            <a:avLst/>
          </a:prstGeom>
          <a:solidFill>
            <a:srgbClr val="E8E8E8"/>
          </a:solidFill>
          <a:ln w="9525">
            <a:solidFill>
              <a:schemeClr val="tx1"/>
            </a:solidFill>
            <a:miter lim="800000"/>
            <a:headEnd/>
            <a:tailEnd/>
          </a:ln>
        </p:spPr>
        <p:txBody>
          <a:bodyPr wrap="none" anchor="ctr">
            <a:prstTxWarp prst="textNoShape">
              <a:avLst/>
            </a:prstTxWarp>
          </a:bodyPr>
          <a:lstStyle/>
          <a:p>
            <a:endParaRPr lang="en-US"/>
          </a:p>
        </p:txBody>
      </p:sp>
      <p:sp>
        <p:nvSpPr>
          <p:cNvPr id="18441" name="Rectangle 49"/>
          <p:cNvSpPr>
            <a:spLocks noChangeArrowheads="1"/>
          </p:cNvSpPr>
          <p:nvPr/>
        </p:nvSpPr>
        <p:spPr bwMode="auto">
          <a:xfrm>
            <a:off x="533400" y="3873500"/>
            <a:ext cx="3429000" cy="838200"/>
          </a:xfrm>
          <a:prstGeom prst="rect">
            <a:avLst/>
          </a:prstGeom>
          <a:solidFill>
            <a:srgbClr val="E8E8E8"/>
          </a:solidFill>
          <a:ln w="9525">
            <a:solidFill>
              <a:schemeClr val="tx1"/>
            </a:solidFill>
            <a:miter lim="800000"/>
            <a:headEnd/>
            <a:tailEnd/>
          </a:ln>
        </p:spPr>
        <p:txBody>
          <a:bodyPr wrap="none" anchor="ctr">
            <a:prstTxWarp prst="textNoShape">
              <a:avLst/>
            </a:prstTxWarp>
          </a:bodyPr>
          <a:lstStyle/>
          <a:p>
            <a:endParaRPr lang="en-US"/>
          </a:p>
        </p:txBody>
      </p:sp>
      <p:sp>
        <p:nvSpPr>
          <p:cNvPr id="18442" name="Rectangle 48"/>
          <p:cNvSpPr>
            <a:spLocks noChangeArrowheads="1"/>
          </p:cNvSpPr>
          <p:nvPr/>
        </p:nvSpPr>
        <p:spPr bwMode="auto">
          <a:xfrm>
            <a:off x="533400" y="2971800"/>
            <a:ext cx="3429000" cy="838200"/>
          </a:xfrm>
          <a:prstGeom prst="rect">
            <a:avLst/>
          </a:prstGeom>
          <a:solidFill>
            <a:srgbClr val="E8E8E8"/>
          </a:solidFill>
          <a:ln w="9525">
            <a:solidFill>
              <a:schemeClr val="tx1"/>
            </a:solidFill>
            <a:miter lim="800000"/>
            <a:headEnd/>
            <a:tailEnd/>
          </a:ln>
        </p:spPr>
        <p:txBody>
          <a:bodyPr wrap="none" anchor="ctr">
            <a:prstTxWarp prst="textNoShape">
              <a:avLst/>
            </a:prstTxWarp>
          </a:bodyPr>
          <a:lstStyle/>
          <a:p>
            <a:endParaRPr lang="en-US"/>
          </a:p>
        </p:txBody>
      </p:sp>
      <p:sp>
        <p:nvSpPr>
          <p:cNvPr id="18443" name="Rectangle 47"/>
          <p:cNvSpPr>
            <a:spLocks noChangeArrowheads="1"/>
          </p:cNvSpPr>
          <p:nvPr/>
        </p:nvSpPr>
        <p:spPr bwMode="auto">
          <a:xfrm>
            <a:off x="533400" y="2057400"/>
            <a:ext cx="3429000" cy="838200"/>
          </a:xfrm>
          <a:prstGeom prst="rect">
            <a:avLst/>
          </a:prstGeom>
          <a:solidFill>
            <a:srgbClr val="E8E8E8"/>
          </a:solidFill>
          <a:ln w="9525">
            <a:solidFill>
              <a:schemeClr val="tx1"/>
            </a:solidFill>
            <a:miter lim="800000"/>
            <a:headEnd/>
            <a:tailEnd/>
          </a:ln>
        </p:spPr>
        <p:txBody>
          <a:bodyPr wrap="none" anchor="ctr">
            <a:prstTxWarp prst="textNoShape">
              <a:avLst/>
            </a:prstTxWarp>
          </a:bodyPr>
          <a:lstStyle/>
          <a:p>
            <a:endParaRPr lang="en-US"/>
          </a:p>
        </p:txBody>
      </p:sp>
      <p:sp>
        <p:nvSpPr>
          <p:cNvPr id="18444" name="Rectangle 2"/>
          <p:cNvSpPr>
            <a:spLocks noGrp="1" noChangeArrowheads="1"/>
          </p:cNvSpPr>
          <p:nvPr>
            <p:ph type="title"/>
          </p:nvPr>
        </p:nvSpPr>
        <p:spPr>
          <a:xfrm>
            <a:off x="2507839" y="366713"/>
            <a:ext cx="5687248" cy="479664"/>
          </a:xfrm>
        </p:spPr>
        <p:txBody>
          <a:bodyPr/>
          <a:lstStyle/>
          <a:p>
            <a:r>
              <a:rPr lang="en-US" dirty="0"/>
              <a:t>Primary Kernel Interfaces - 1</a:t>
            </a:r>
          </a:p>
        </p:txBody>
      </p:sp>
      <p:grpSp>
        <p:nvGrpSpPr>
          <p:cNvPr id="18445" name="Group 29"/>
          <p:cNvGrpSpPr>
            <a:grpSpLocks/>
          </p:cNvGrpSpPr>
          <p:nvPr/>
        </p:nvGrpSpPr>
        <p:grpSpPr bwMode="auto">
          <a:xfrm>
            <a:off x="788988" y="2247900"/>
            <a:ext cx="762000" cy="457200"/>
            <a:chOff x="288" y="912"/>
            <a:chExt cx="480" cy="288"/>
          </a:xfrm>
          <a:solidFill>
            <a:srgbClr val="DCB162"/>
          </a:solidFill>
          <a:effectLst>
            <a:glow rad="241300">
              <a:srgbClr val="DCB162">
                <a:alpha val="75000"/>
              </a:srgbClr>
            </a:glow>
          </a:effectLst>
        </p:grpSpPr>
        <p:sp>
          <p:nvSpPr>
            <p:cNvPr id="18477" name="AutoShape 3"/>
            <p:cNvSpPr>
              <a:spLocks noChangeArrowheads="1"/>
            </p:cNvSpPr>
            <p:nvPr/>
          </p:nvSpPr>
          <p:spPr bwMode="auto">
            <a:xfrm>
              <a:off x="288" y="912"/>
              <a:ext cx="480" cy="288"/>
            </a:xfrm>
            <a:prstGeom prst="roundRect">
              <a:avLst>
                <a:gd name="adj" fmla="val 16667"/>
              </a:avLst>
            </a:prstGeom>
            <a:grpFill/>
            <a:ln w="9525">
              <a:solidFill>
                <a:schemeClr val="tx1"/>
              </a:solidFill>
              <a:round/>
              <a:headEnd/>
              <a:tailEnd/>
            </a:ln>
          </p:spPr>
          <p:txBody>
            <a:bodyPr wrap="none" anchor="ctr">
              <a:prstTxWarp prst="textNoShape">
                <a:avLst/>
              </a:prstTxWarp>
            </a:bodyPr>
            <a:lstStyle/>
            <a:p>
              <a:endParaRPr lang="en-US"/>
            </a:p>
          </p:txBody>
        </p:sp>
        <p:sp>
          <p:nvSpPr>
            <p:cNvPr id="18478" name="Text Box 12"/>
            <p:cNvSpPr txBox="1">
              <a:spLocks noChangeArrowheads="1"/>
            </p:cNvSpPr>
            <p:nvPr/>
          </p:nvSpPr>
          <p:spPr bwMode="auto">
            <a:xfrm>
              <a:off x="336" y="949"/>
              <a:ext cx="404" cy="231"/>
            </a:xfrm>
            <a:prstGeom prst="rect">
              <a:avLst/>
            </a:prstGeom>
            <a:grpFill/>
            <a:ln w="9525">
              <a:noFill/>
              <a:miter lim="800000"/>
              <a:headEnd/>
              <a:tailEnd/>
            </a:ln>
          </p:spPr>
          <p:txBody>
            <a:bodyPr wrap="none">
              <a:prstTxWarp prst="textNoShape">
                <a:avLst/>
              </a:prstTxWarp>
              <a:spAutoFit/>
            </a:bodyPr>
            <a:lstStyle/>
            <a:p>
              <a:r>
                <a:rPr lang="en-US" sz="1800"/>
                <a:t>SPK</a:t>
              </a:r>
            </a:p>
          </p:txBody>
        </p:sp>
      </p:grpSp>
      <p:grpSp>
        <p:nvGrpSpPr>
          <p:cNvPr id="18446" name="Group 28"/>
          <p:cNvGrpSpPr>
            <a:grpSpLocks/>
          </p:cNvGrpSpPr>
          <p:nvPr/>
        </p:nvGrpSpPr>
        <p:grpSpPr bwMode="auto">
          <a:xfrm>
            <a:off x="762000" y="3124200"/>
            <a:ext cx="762000" cy="457200"/>
            <a:chOff x="288" y="1344"/>
            <a:chExt cx="480" cy="288"/>
          </a:xfrm>
          <a:solidFill>
            <a:srgbClr val="DCB162"/>
          </a:solidFill>
          <a:effectLst>
            <a:glow rad="241300">
              <a:srgbClr val="DCB162">
                <a:alpha val="75000"/>
              </a:srgbClr>
            </a:glow>
          </a:effectLst>
        </p:grpSpPr>
        <p:sp>
          <p:nvSpPr>
            <p:cNvPr id="18475" name="AutoShape 4"/>
            <p:cNvSpPr>
              <a:spLocks noChangeArrowheads="1"/>
            </p:cNvSpPr>
            <p:nvPr/>
          </p:nvSpPr>
          <p:spPr bwMode="auto">
            <a:xfrm>
              <a:off x="288" y="1344"/>
              <a:ext cx="480" cy="288"/>
            </a:xfrm>
            <a:prstGeom prst="roundRect">
              <a:avLst>
                <a:gd name="adj" fmla="val 16667"/>
              </a:avLst>
            </a:prstGeom>
            <a:grpFill/>
            <a:ln w="9525">
              <a:solidFill>
                <a:schemeClr val="tx1"/>
              </a:solidFill>
              <a:round/>
              <a:headEnd/>
              <a:tailEnd/>
            </a:ln>
          </p:spPr>
          <p:txBody>
            <a:bodyPr wrap="none" anchor="ctr">
              <a:prstTxWarp prst="textNoShape">
                <a:avLst/>
              </a:prstTxWarp>
            </a:bodyPr>
            <a:lstStyle/>
            <a:p>
              <a:endParaRPr lang="en-US"/>
            </a:p>
          </p:txBody>
        </p:sp>
        <p:sp>
          <p:nvSpPr>
            <p:cNvPr id="18476" name="Text Box 13"/>
            <p:cNvSpPr txBox="1">
              <a:spLocks noChangeArrowheads="1"/>
            </p:cNvSpPr>
            <p:nvPr/>
          </p:nvSpPr>
          <p:spPr bwMode="auto">
            <a:xfrm>
              <a:off x="336" y="1370"/>
              <a:ext cx="412" cy="231"/>
            </a:xfrm>
            <a:prstGeom prst="rect">
              <a:avLst/>
            </a:prstGeom>
            <a:grpFill/>
            <a:ln w="9525">
              <a:noFill/>
              <a:miter lim="800000"/>
              <a:headEnd/>
              <a:tailEnd/>
            </a:ln>
          </p:spPr>
          <p:txBody>
            <a:bodyPr wrap="none">
              <a:prstTxWarp prst="textNoShape">
                <a:avLst/>
              </a:prstTxWarp>
              <a:spAutoFit/>
            </a:bodyPr>
            <a:lstStyle/>
            <a:p>
              <a:r>
                <a:rPr lang="en-US" sz="1800"/>
                <a:t>PCK</a:t>
              </a:r>
            </a:p>
          </p:txBody>
        </p:sp>
      </p:grpSp>
      <p:grpSp>
        <p:nvGrpSpPr>
          <p:cNvPr id="18447" name="Group 27"/>
          <p:cNvGrpSpPr>
            <a:grpSpLocks/>
          </p:cNvGrpSpPr>
          <p:nvPr/>
        </p:nvGrpSpPr>
        <p:grpSpPr bwMode="auto">
          <a:xfrm>
            <a:off x="762000" y="4025900"/>
            <a:ext cx="762000" cy="457200"/>
            <a:chOff x="288" y="1776"/>
            <a:chExt cx="480" cy="288"/>
          </a:xfrm>
          <a:solidFill>
            <a:srgbClr val="DCB162"/>
          </a:solidFill>
          <a:effectLst>
            <a:glow rad="241300">
              <a:srgbClr val="DCB162">
                <a:alpha val="75000"/>
              </a:srgbClr>
            </a:glow>
          </a:effectLst>
        </p:grpSpPr>
        <p:sp>
          <p:nvSpPr>
            <p:cNvPr id="18473" name="AutoShape 5"/>
            <p:cNvSpPr>
              <a:spLocks noChangeArrowheads="1"/>
            </p:cNvSpPr>
            <p:nvPr/>
          </p:nvSpPr>
          <p:spPr bwMode="auto">
            <a:xfrm>
              <a:off x="288" y="1776"/>
              <a:ext cx="480" cy="288"/>
            </a:xfrm>
            <a:prstGeom prst="roundRect">
              <a:avLst>
                <a:gd name="adj" fmla="val 16667"/>
              </a:avLst>
            </a:prstGeom>
            <a:grpFill/>
            <a:ln w="9525">
              <a:solidFill>
                <a:schemeClr val="tx1"/>
              </a:solidFill>
              <a:round/>
              <a:headEnd/>
              <a:tailEnd/>
            </a:ln>
          </p:spPr>
          <p:txBody>
            <a:bodyPr wrap="none" anchor="ctr">
              <a:prstTxWarp prst="textNoShape">
                <a:avLst/>
              </a:prstTxWarp>
            </a:bodyPr>
            <a:lstStyle/>
            <a:p>
              <a:endParaRPr lang="en-US"/>
            </a:p>
          </p:txBody>
        </p:sp>
        <p:sp>
          <p:nvSpPr>
            <p:cNvPr id="18474" name="Text Box 14"/>
            <p:cNvSpPr txBox="1">
              <a:spLocks noChangeArrowheads="1"/>
            </p:cNvSpPr>
            <p:nvPr/>
          </p:nvSpPr>
          <p:spPr bwMode="auto">
            <a:xfrm>
              <a:off x="394" y="1808"/>
              <a:ext cx="252" cy="231"/>
            </a:xfrm>
            <a:prstGeom prst="rect">
              <a:avLst/>
            </a:prstGeom>
            <a:grpFill/>
            <a:ln w="9525">
              <a:noFill/>
              <a:miter lim="800000"/>
              <a:headEnd/>
              <a:tailEnd/>
            </a:ln>
          </p:spPr>
          <p:txBody>
            <a:bodyPr wrap="none">
              <a:prstTxWarp prst="textNoShape">
                <a:avLst/>
              </a:prstTxWarp>
              <a:spAutoFit/>
            </a:bodyPr>
            <a:lstStyle/>
            <a:p>
              <a:r>
                <a:rPr lang="en-US" sz="1800"/>
                <a:t>IK</a:t>
              </a:r>
            </a:p>
          </p:txBody>
        </p:sp>
      </p:grpSp>
      <p:grpSp>
        <p:nvGrpSpPr>
          <p:cNvPr id="18448" name="Group 26"/>
          <p:cNvGrpSpPr>
            <a:grpSpLocks/>
          </p:cNvGrpSpPr>
          <p:nvPr/>
        </p:nvGrpSpPr>
        <p:grpSpPr bwMode="auto">
          <a:xfrm>
            <a:off x="762000" y="5043488"/>
            <a:ext cx="762000" cy="457200"/>
            <a:chOff x="288" y="2208"/>
            <a:chExt cx="480" cy="288"/>
          </a:xfrm>
          <a:solidFill>
            <a:srgbClr val="DCB162"/>
          </a:solidFill>
          <a:effectLst>
            <a:glow rad="241300">
              <a:srgbClr val="DCB162">
                <a:alpha val="75000"/>
              </a:srgbClr>
            </a:glow>
          </a:effectLst>
        </p:grpSpPr>
        <p:sp>
          <p:nvSpPr>
            <p:cNvPr id="18471" name="AutoShape 6"/>
            <p:cNvSpPr>
              <a:spLocks noChangeArrowheads="1"/>
            </p:cNvSpPr>
            <p:nvPr/>
          </p:nvSpPr>
          <p:spPr bwMode="auto">
            <a:xfrm>
              <a:off x="288" y="2208"/>
              <a:ext cx="480" cy="288"/>
            </a:xfrm>
            <a:prstGeom prst="roundRect">
              <a:avLst>
                <a:gd name="adj" fmla="val 16667"/>
              </a:avLst>
            </a:prstGeom>
            <a:grpFill/>
            <a:ln w="9525">
              <a:solidFill>
                <a:schemeClr val="tx1"/>
              </a:solidFill>
              <a:round/>
              <a:headEnd/>
              <a:tailEnd/>
            </a:ln>
          </p:spPr>
          <p:txBody>
            <a:bodyPr wrap="none" anchor="ctr">
              <a:prstTxWarp prst="textNoShape">
                <a:avLst/>
              </a:prstTxWarp>
            </a:bodyPr>
            <a:lstStyle/>
            <a:p>
              <a:endParaRPr lang="en-US"/>
            </a:p>
          </p:txBody>
        </p:sp>
        <p:sp>
          <p:nvSpPr>
            <p:cNvPr id="18472" name="Text Box 15"/>
            <p:cNvSpPr txBox="1">
              <a:spLocks noChangeArrowheads="1"/>
            </p:cNvSpPr>
            <p:nvPr/>
          </p:nvSpPr>
          <p:spPr bwMode="auto">
            <a:xfrm>
              <a:off x="375" y="2236"/>
              <a:ext cx="316" cy="231"/>
            </a:xfrm>
            <a:prstGeom prst="rect">
              <a:avLst/>
            </a:prstGeom>
            <a:grpFill/>
            <a:ln w="9525">
              <a:noFill/>
              <a:miter lim="800000"/>
              <a:headEnd/>
              <a:tailEnd/>
            </a:ln>
          </p:spPr>
          <p:txBody>
            <a:bodyPr wrap="none">
              <a:prstTxWarp prst="textNoShape">
                <a:avLst/>
              </a:prstTxWarp>
              <a:spAutoFit/>
            </a:bodyPr>
            <a:lstStyle/>
            <a:p>
              <a:r>
                <a:rPr lang="en-US" sz="1800"/>
                <a:t>CK</a:t>
              </a:r>
            </a:p>
          </p:txBody>
        </p:sp>
      </p:grpSp>
      <p:grpSp>
        <p:nvGrpSpPr>
          <p:cNvPr id="18449" name="Group 25"/>
          <p:cNvGrpSpPr>
            <a:grpSpLocks/>
          </p:cNvGrpSpPr>
          <p:nvPr/>
        </p:nvGrpSpPr>
        <p:grpSpPr bwMode="auto">
          <a:xfrm>
            <a:off x="5422900" y="2260600"/>
            <a:ext cx="762000" cy="457200"/>
            <a:chOff x="288" y="2640"/>
            <a:chExt cx="480" cy="288"/>
          </a:xfrm>
          <a:solidFill>
            <a:srgbClr val="DCB162"/>
          </a:solidFill>
          <a:effectLst>
            <a:glow rad="241300">
              <a:srgbClr val="DCB162">
                <a:alpha val="75000"/>
              </a:srgbClr>
            </a:glow>
          </a:effectLst>
        </p:grpSpPr>
        <p:sp>
          <p:nvSpPr>
            <p:cNvPr id="18469" name="AutoShape 7"/>
            <p:cNvSpPr>
              <a:spLocks noChangeArrowheads="1"/>
            </p:cNvSpPr>
            <p:nvPr/>
          </p:nvSpPr>
          <p:spPr bwMode="auto">
            <a:xfrm>
              <a:off x="288" y="2640"/>
              <a:ext cx="480" cy="288"/>
            </a:xfrm>
            <a:prstGeom prst="roundRect">
              <a:avLst>
                <a:gd name="adj" fmla="val 16667"/>
              </a:avLst>
            </a:prstGeom>
            <a:grpFill/>
            <a:ln w="9525">
              <a:solidFill>
                <a:schemeClr val="tx1"/>
              </a:solidFill>
              <a:round/>
              <a:headEnd/>
              <a:tailEnd/>
            </a:ln>
          </p:spPr>
          <p:txBody>
            <a:bodyPr wrap="none" anchor="ctr">
              <a:prstTxWarp prst="textNoShape">
                <a:avLst/>
              </a:prstTxWarp>
            </a:bodyPr>
            <a:lstStyle/>
            <a:p>
              <a:endParaRPr lang="en-US"/>
            </a:p>
          </p:txBody>
        </p:sp>
        <p:sp>
          <p:nvSpPr>
            <p:cNvPr id="18470" name="Text Box 17"/>
            <p:cNvSpPr txBox="1">
              <a:spLocks noChangeArrowheads="1"/>
            </p:cNvSpPr>
            <p:nvPr/>
          </p:nvSpPr>
          <p:spPr bwMode="auto">
            <a:xfrm>
              <a:off x="384" y="2672"/>
              <a:ext cx="300" cy="231"/>
            </a:xfrm>
            <a:prstGeom prst="rect">
              <a:avLst/>
            </a:prstGeom>
            <a:grpFill/>
            <a:ln w="9525">
              <a:noFill/>
              <a:miter lim="800000"/>
              <a:headEnd/>
              <a:tailEnd/>
            </a:ln>
          </p:spPr>
          <p:txBody>
            <a:bodyPr wrap="none">
              <a:prstTxWarp prst="textNoShape">
                <a:avLst/>
              </a:prstTxWarp>
              <a:spAutoFit/>
            </a:bodyPr>
            <a:lstStyle/>
            <a:p>
              <a:r>
                <a:rPr lang="en-US" sz="1800"/>
                <a:t>FK</a:t>
              </a:r>
            </a:p>
          </p:txBody>
        </p:sp>
      </p:grpSp>
      <p:grpSp>
        <p:nvGrpSpPr>
          <p:cNvPr id="18450" name="Group 24"/>
          <p:cNvGrpSpPr>
            <a:grpSpLocks/>
          </p:cNvGrpSpPr>
          <p:nvPr/>
        </p:nvGrpSpPr>
        <p:grpSpPr bwMode="auto">
          <a:xfrm>
            <a:off x="5410200" y="3124200"/>
            <a:ext cx="762000" cy="457200"/>
            <a:chOff x="288" y="3072"/>
            <a:chExt cx="480" cy="288"/>
          </a:xfrm>
          <a:solidFill>
            <a:srgbClr val="DCB162"/>
          </a:solidFill>
          <a:effectLst>
            <a:glow rad="241300">
              <a:srgbClr val="DCB162">
                <a:alpha val="75000"/>
              </a:srgbClr>
            </a:glow>
          </a:effectLst>
        </p:grpSpPr>
        <p:sp>
          <p:nvSpPr>
            <p:cNvPr id="18467" name="AutoShape 8"/>
            <p:cNvSpPr>
              <a:spLocks noChangeArrowheads="1"/>
            </p:cNvSpPr>
            <p:nvPr/>
          </p:nvSpPr>
          <p:spPr bwMode="auto">
            <a:xfrm>
              <a:off x="288" y="3072"/>
              <a:ext cx="480" cy="288"/>
            </a:xfrm>
            <a:prstGeom prst="roundRect">
              <a:avLst>
                <a:gd name="adj" fmla="val 16667"/>
              </a:avLst>
            </a:prstGeom>
            <a:grpFill/>
            <a:ln w="9525">
              <a:solidFill>
                <a:schemeClr val="tx1"/>
              </a:solidFill>
              <a:round/>
              <a:headEnd/>
              <a:tailEnd/>
            </a:ln>
          </p:spPr>
          <p:txBody>
            <a:bodyPr wrap="none" anchor="ctr">
              <a:prstTxWarp prst="textNoShape">
                <a:avLst/>
              </a:prstTxWarp>
            </a:bodyPr>
            <a:lstStyle/>
            <a:p>
              <a:endParaRPr lang="en-US"/>
            </a:p>
          </p:txBody>
        </p:sp>
        <p:sp>
          <p:nvSpPr>
            <p:cNvPr id="18468" name="Text Box 18"/>
            <p:cNvSpPr txBox="1">
              <a:spLocks noChangeArrowheads="1"/>
            </p:cNvSpPr>
            <p:nvPr/>
          </p:nvSpPr>
          <p:spPr bwMode="auto">
            <a:xfrm>
              <a:off x="336" y="3089"/>
              <a:ext cx="388" cy="231"/>
            </a:xfrm>
            <a:prstGeom prst="rect">
              <a:avLst/>
            </a:prstGeom>
            <a:grpFill/>
            <a:ln w="9525">
              <a:noFill/>
              <a:miter lim="800000"/>
              <a:headEnd/>
              <a:tailEnd/>
            </a:ln>
          </p:spPr>
          <p:txBody>
            <a:bodyPr wrap="none">
              <a:prstTxWarp prst="textNoShape">
                <a:avLst/>
              </a:prstTxWarp>
              <a:spAutoFit/>
            </a:bodyPr>
            <a:lstStyle/>
            <a:p>
              <a:r>
                <a:rPr lang="en-US" sz="1800"/>
                <a:t>LSK</a:t>
              </a:r>
            </a:p>
          </p:txBody>
        </p:sp>
      </p:grpSp>
      <p:grpSp>
        <p:nvGrpSpPr>
          <p:cNvPr id="18451" name="Group 45"/>
          <p:cNvGrpSpPr>
            <a:grpSpLocks/>
          </p:cNvGrpSpPr>
          <p:nvPr/>
        </p:nvGrpSpPr>
        <p:grpSpPr bwMode="auto">
          <a:xfrm>
            <a:off x="5413377" y="4052888"/>
            <a:ext cx="814659" cy="457200"/>
            <a:chOff x="3402" y="2592"/>
            <a:chExt cx="480" cy="288"/>
          </a:xfrm>
          <a:solidFill>
            <a:srgbClr val="DCB162"/>
          </a:solidFill>
          <a:effectLst>
            <a:glow rad="241300">
              <a:srgbClr val="DCB162">
                <a:alpha val="75000"/>
              </a:srgbClr>
            </a:glow>
          </a:effectLst>
        </p:grpSpPr>
        <p:sp>
          <p:nvSpPr>
            <p:cNvPr id="18465" name="AutoShape 9"/>
            <p:cNvSpPr>
              <a:spLocks noChangeArrowheads="1"/>
            </p:cNvSpPr>
            <p:nvPr/>
          </p:nvSpPr>
          <p:spPr bwMode="auto">
            <a:xfrm>
              <a:off x="3402" y="2592"/>
              <a:ext cx="480" cy="288"/>
            </a:xfrm>
            <a:prstGeom prst="roundRect">
              <a:avLst>
                <a:gd name="adj" fmla="val 16667"/>
              </a:avLst>
            </a:prstGeom>
            <a:grpFill/>
            <a:ln w="9525">
              <a:solidFill>
                <a:schemeClr val="tx1"/>
              </a:solidFill>
              <a:round/>
              <a:headEnd/>
              <a:tailEnd/>
            </a:ln>
          </p:spPr>
          <p:txBody>
            <a:bodyPr wrap="none" anchor="ctr">
              <a:prstTxWarp prst="textNoShape">
                <a:avLst/>
              </a:prstTxWarp>
            </a:bodyPr>
            <a:lstStyle/>
            <a:p>
              <a:endParaRPr lang="en-US"/>
            </a:p>
          </p:txBody>
        </p:sp>
        <p:sp>
          <p:nvSpPr>
            <p:cNvPr id="18466" name="Text Box 20"/>
            <p:cNvSpPr txBox="1">
              <a:spLocks noChangeArrowheads="1"/>
            </p:cNvSpPr>
            <p:nvPr/>
          </p:nvSpPr>
          <p:spPr bwMode="auto">
            <a:xfrm>
              <a:off x="3408" y="2626"/>
              <a:ext cx="460" cy="233"/>
            </a:xfrm>
            <a:prstGeom prst="rect">
              <a:avLst/>
            </a:prstGeom>
            <a:grpFill/>
            <a:ln w="9525">
              <a:noFill/>
              <a:miter lim="800000"/>
              <a:headEnd/>
              <a:tailEnd/>
            </a:ln>
          </p:spPr>
          <p:txBody>
            <a:bodyPr wrap="square">
              <a:prstTxWarp prst="textNoShape">
                <a:avLst/>
              </a:prstTxWarp>
              <a:spAutoFit/>
            </a:bodyPr>
            <a:lstStyle/>
            <a:p>
              <a:r>
                <a:rPr lang="en-US" sz="1800" dirty="0"/>
                <a:t>SCLK</a:t>
              </a:r>
            </a:p>
          </p:txBody>
        </p:sp>
      </p:grpSp>
      <p:grpSp>
        <p:nvGrpSpPr>
          <p:cNvPr id="18452" name="Group 46"/>
          <p:cNvGrpSpPr>
            <a:grpSpLocks/>
          </p:cNvGrpSpPr>
          <p:nvPr/>
        </p:nvGrpSpPr>
        <p:grpSpPr bwMode="auto">
          <a:xfrm>
            <a:off x="5396232" y="5043488"/>
            <a:ext cx="852167" cy="457200"/>
            <a:chOff x="3395" y="3312"/>
            <a:chExt cx="549" cy="288"/>
          </a:xfrm>
          <a:solidFill>
            <a:srgbClr val="DCB162"/>
          </a:solidFill>
          <a:effectLst>
            <a:glow rad="241300">
              <a:srgbClr val="DCB162">
                <a:alpha val="75000"/>
              </a:srgbClr>
            </a:glow>
          </a:effectLst>
        </p:grpSpPr>
        <p:sp>
          <p:nvSpPr>
            <p:cNvPr id="18463" name="AutoShape 10"/>
            <p:cNvSpPr>
              <a:spLocks noChangeArrowheads="1"/>
            </p:cNvSpPr>
            <p:nvPr/>
          </p:nvSpPr>
          <p:spPr bwMode="auto">
            <a:xfrm>
              <a:off x="3395" y="3312"/>
              <a:ext cx="549" cy="288"/>
            </a:xfrm>
            <a:prstGeom prst="roundRect">
              <a:avLst>
                <a:gd name="adj" fmla="val 16667"/>
              </a:avLst>
            </a:prstGeom>
            <a:grpFill/>
            <a:ln w="9525">
              <a:solidFill>
                <a:schemeClr val="tx1"/>
              </a:solidFill>
              <a:round/>
              <a:headEnd/>
              <a:tailEnd/>
            </a:ln>
          </p:spPr>
          <p:txBody>
            <a:bodyPr wrap="none" anchor="ctr">
              <a:prstTxWarp prst="textNoShape">
                <a:avLst/>
              </a:prstTxWarp>
            </a:bodyPr>
            <a:lstStyle/>
            <a:p>
              <a:endParaRPr lang="en-US"/>
            </a:p>
          </p:txBody>
        </p:sp>
        <p:sp>
          <p:nvSpPr>
            <p:cNvPr id="18464" name="Text Box 21"/>
            <p:cNvSpPr txBox="1">
              <a:spLocks noChangeArrowheads="1"/>
            </p:cNvSpPr>
            <p:nvPr/>
          </p:nvSpPr>
          <p:spPr bwMode="auto">
            <a:xfrm>
              <a:off x="3502" y="3351"/>
              <a:ext cx="442" cy="213"/>
            </a:xfrm>
            <a:prstGeom prst="rect">
              <a:avLst/>
            </a:prstGeom>
            <a:grpFill/>
            <a:ln w="9525">
              <a:noFill/>
              <a:miter lim="800000"/>
              <a:headEnd/>
              <a:tailEnd/>
            </a:ln>
          </p:spPr>
          <p:txBody>
            <a:bodyPr wrap="square">
              <a:prstTxWarp prst="textNoShape">
                <a:avLst/>
              </a:prstTxWarp>
              <a:spAutoFit/>
            </a:bodyPr>
            <a:lstStyle/>
            <a:p>
              <a:r>
                <a:rPr lang="en-US" sz="1600" dirty="0"/>
                <a:t>DSK*</a:t>
              </a:r>
              <a:endParaRPr lang="en-US" sz="1800" dirty="0"/>
            </a:p>
          </p:txBody>
        </p:sp>
      </p:grpSp>
      <p:sp>
        <p:nvSpPr>
          <p:cNvPr id="18453" name="Text Box 30"/>
          <p:cNvSpPr txBox="1">
            <a:spLocks noChangeArrowheads="1"/>
          </p:cNvSpPr>
          <p:nvPr/>
        </p:nvSpPr>
        <p:spPr bwMode="auto">
          <a:xfrm>
            <a:off x="1828800" y="2209800"/>
            <a:ext cx="1813317" cy="523220"/>
          </a:xfrm>
          <a:prstGeom prst="rect">
            <a:avLst/>
          </a:prstGeom>
          <a:noFill/>
          <a:ln w="9525">
            <a:noFill/>
            <a:miter lim="800000"/>
            <a:headEnd/>
            <a:tailEnd/>
          </a:ln>
        </p:spPr>
        <p:txBody>
          <a:bodyPr wrap="none">
            <a:prstTxWarp prst="textNoShape">
              <a:avLst/>
            </a:prstTxWarp>
            <a:spAutoFit/>
          </a:bodyPr>
          <a:lstStyle/>
          <a:p>
            <a:r>
              <a:rPr lang="en-US" sz="1400" b="1"/>
              <a:t>SPKEZR, SPKPOS,</a:t>
            </a:r>
          </a:p>
          <a:p>
            <a:r>
              <a:rPr lang="en-US" sz="1400" b="1"/>
              <a:t>SPKCOV, SPKOBJ</a:t>
            </a:r>
          </a:p>
        </p:txBody>
      </p:sp>
      <p:sp>
        <p:nvSpPr>
          <p:cNvPr id="18454" name="Text Box 31"/>
          <p:cNvSpPr txBox="1">
            <a:spLocks noChangeArrowheads="1"/>
          </p:cNvSpPr>
          <p:nvPr/>
        </p:nvSpPr>
        <p:spPr bwMode="auto">
          <a:xfrm>
            <a:off x="1828800" y="2997200"/>
            <a:ext cx="1869423" cy="738664"/>
          </a:xfrm>
          <a:prstGeom prst="rect">
            <a:avLst/>
          </a:prstGeom>
          <a:noFill/>
          <a:ln w="9525">
            <a:noFill/>
            <a:miter lim="800000"/>
            <a:headEnd/>
            <a:tailEnd/>
          </a:ln>
        </p:spPr>
        <p:txBody>
          <a:bodyPr wrap="none">
            <a:prstTxWarp prst="textNoShape">
              <a:avLst/>
            </a:prstTxWarp>
            <a:spAutoFit/>
          </a:bodyPr>
          <a:lstStyle/>
          <a:p>
            <a:r>
              <a:rPr lang="en-US" sz="1400" b="1"/>
              <a:t>SXFORM, PXFORM,</a:t>
            </a:r>
          </a:p>
          <a:p>
            <a:r>
              <a:rPr lang="en-US" sz="1400" b="1"/>
              <a:t>SPKEZR, SPKPOS,</a:t>
            </a:r>
          </a:p>
          <a:p>
            <a:r>
              <a:rPr lang="en-US" sz="1400" b="1"/>
              <a:t>BODVRD</a:t>
            </a:r>
          </a:p>
        </p:txBody>
      </p:sp>
      <p:sp>
        <p:nvSpPr>
          <p:cNvPr id="18455" name="Text Box 32"/>
          <p:cNvSpPr txBox="1">
            <a:spLocks noChangeArrowheads="1"/>
          </p:cNvSpPr>
          <p:nvPr/>
        </p:nvSpPr>
        <p:spPr bwMode="auto">
          <a:xfrm>
            <a:off x="1830193" y="4010025"/>
            <a:ext cx="1832105" cy="553998"/>
          </a:xfrm>
          <a:prstGeom prst="rect">
            <a:avLst/>
          </a:prstGeom>
          <a:noFill/>
          <a:ln w="9525">
            <a:noFill/>
            <a:miter lim="800000"/>
            <a:headEnd/>
            <a:tailEnd/>
          </a:ln>
        </p:spPr>
        <p:txBody>
          <a:bodyPr wrap="none">
            <a:prstTxWarp prst="textNoShape">
              <a:avLst/>
            </a:prstTxWarp>
            <a:spAutoFit/>
          </a:bodyPr>
          <a:lstStyle/>
          <a:p>
            <a:r>
              <a:rPr lang="en-US" sz="1400" b="1" dirty="0"/>
              <a:t>GETFVN, GETFOV, </a:t>
            </a:r>
          </a:p>
          <a:p>
            <a:r>
              <a:rPr lang="en-US" sz="1400" b="1" dirty="0"/>
              <a:t>G</a:t>
            </a:r>
            <a:r>
              <a:rPr lang="en-US" sz="2400" b="1" baseline="-15000" dirty="0"/>
              <a:t>*</a:t>
            </a:r>
            <a:r>
              <a:rPr lang="en-US" sz="1400" b="1" dirty="0"/>
              <a:t>POOL</a:t>
            </a:r>
          </a:p>
        </p:txBody>
      </p:sp>
      <p:sp>
        <p:nvSpPr>
          <p:cNvPr id="18456" name="Text Box 33"/>
          <p:cNvSpPr txBox="1">
            <a:spLocks noChangeArrowheads="1"/>
          </p:cNvSpPr>
          <p:nvPr/>
        </p:nvSpPr>
        <p:spPr bwMode="auto">
          <a:xfrm>
            <a:off x="1828800" y="4876800"/>
            <a:ext cx="1819729" cy="877163"/>
          </a:xfrm>
          <a:prstGeom prst="rect">
            <a:avLst/>
          </a:prstGeom>
          <a:noFill/>
          <a:ln w="9525">
            <a:noFill/>
            <a:miter lim="800000"/>
            <a:headEnd/>
            <a:tailEnd/>
          </a:ln>
        </p:spPr>
        <p:txBody>
          <a:bodyPr wrap="none">
            <a:prstTxWarp prst="textNoShape">
              <a:avLst/>
            </a:prstTxWarp>
            <a:spAutoFit/>
          </a:bodyPr>
          <a:lstStyle/>
          <a:p>
            <a:r>
              <a:rPr lang="en-US" sz="1400" b="1"/>
              <a:t>SXFORM, PXFORM</a:t>
            </a:r>
          </a:p>
          <a:p>
            <a:r>
              <a:rPr lang="en-US" sz="1400" b="1"/>
              <a:t>SPKEZR, SPKPOS,</a:t>
            </a:r>
          </a:p>
          <a:p>
            <a:r>
              <a:rPr lang="en-US" sz="1400" b="1"/>
              <a:t>CKCOV, CKOBJ</a:t>
            </a:r>
          </a:p>
          <a:p>
            <a:r>
              <a:rPr lang="en-US" sz="900" b="1"/>
              <a:t>(CKGPAV, CKGP)</a:t>
            </a:r>
            <a:endParaRPr lang="en-US" sz="1400" b="1"/>
          </a:p>
        </p:txBody>
      </p:sp>
      <p:sp>
        <p:nvSpPr>
          <p:cNvPr id="18457" name="Text Box 35"/>
          <p:cNvSpPr txBox="1">
            <a:spLocks noChangeArrowheads="1"/>
          </p:cNvSpPr>
          <p:nvPr/>
        </p:nvSpPr>
        <p:spPr bwMode="auto">
          <a:xfrm>
            <a:off x="6553200" y="3048000"/>
            <a:ext cx="1935163" cy="738664"/>
          </a:xfrm>
          <a:prstGeom prst="rect">
            <a:avLst/>
          </a:prstGeom>
          <a:noFill/>
          <a:ln w="9525">
            <a:noFill/>
            <a:miter lim="800000"/>
            <a:headEnd/>
            <a:tailEnd/>
          </a:ln>
        </p:spPr>
        <p:txBody>
          <a:bodyPr>
            <a:prstTxWarp prst="textNoShape">
              <a:avLst/>
            </a:prstTxWarp>
            <a:spAutoFit/>
          </a:bodyPr>
          <a:lstStyle/>
          <a:p>
            <a:r>
              <a:rPr lang="en-US" sz="1400" b="1"/>
              <a:t>STR2ET, TIMOUT, SCE2C, SCT2E, SCE2S, SCS2E</a:t>
            </a:r>
          </a:p>
        </p:txBody>
      </p:sp>
      <p:sp>
        <p:nvSpPr>
          <p:cNvPr id="18458" name="Text Box 36"/>
          <p:cNvSpPr txBox="1">
            <a:spLocks noChangeArrowheads="1"/>
          </p:cNvSpPr>
          <p:nvPr/>
        </p:nvSpPr>
        <p:spPr bwMode="auto">
          <a:xfrm>
            <a:off x="6642100" y="3938588"/>
            <a:ext cx="1869423" cy="738664"/>
          </a:xfrm>
          <a:prstGeom prst="rect">
            <a:avLst/>
          </a:prstGeom>
          <a:noFill/>
          <a:ln w="9525">
            <a:noFill/>
            <a:miter lim="800000"/>
            <a:headEnd/>
            <a:tailEnd/>
          </a:ln>
        </p:spPr>
        <p:txBody>
          <a:bodyPr wrap="none">
            <a:prstTxWarp prst="textNoShape">
              <a:avLst/>
            </a:prstTxWarp>
            <a:spAutoFit/>
          </a:bodyPr>
          <a:lstStyle/>
          <a:p>
            <a:r>
              <a:rPr lang="en-US" sz="1400" b="1"/>
              <a:t>SCS2E, SCE2S</a:t>
            </a:r>
          </a:p>
          <a:p>
            <a:r>
              <a:rPr lang="en-US" sz="1400" b="1"/>
              <a:t>SXFORM, PXFORM,</a:t>
            </a:r>
          </a:p>
          <a:p>
            <a:r>
              <a:rPr lang="en-US" sz="1400" b="1"/>
              <a:t>SPKEZR, SPKPOS</a:t>
            </a:r>
          </a:p>
        </p:txBody>
      </p:sp>
      <p:sp>
        <p:nvSpPr>
          <p:cNvPr id="18459" name="Text Box 37"/>
          <p:cNvSpPr txBox="1">
            <a:spLocks noChangeArrowheads="1"/>
          </p:cNvSpPr>
          <p:nvPr/>
        </p:nvSpPr>
        <p:spPr bwMode="auto">
          <a:xfrm>
            <a:off x="6690167" y="4921250"/>
            <a:ext cx="1905000" cy="738664"/>
          </a:xfrm>
          <a:prstGeom prst="rect">
            <a:avLst/>
          </a:prstGeom>
          <a:noFill/>
          <a:ln w="9525">
            <a:noFill/>
            <a:miter lim="800000"/>
            <a:headEnd/>
            <a:tailEnd/>
          </a:ln>
        </p:spPr>
        <p:txBody>
          <a:bodyPr wrap="square">
            <a:prstTxWarp prst="textNoShape">
              <a:avLst/>
            </a:prstTxWarp>
            <a:spAutoFit/>
          </a:bodyPr>
          <a:lstStyle/>
          <a:p>
            <a:r>
              <a:rPr lang="en-US" sz="1400" b="1" dirty="0">
                <a:solidFill>
                  <a:srgbClr val="000000"/>
                </a:solidFill>
              </a:rPr>
              <a:t>SINCPT, LATSRF, ILLUMF, SRFNRM, LIMBPT, TERMPT, ...</a:t>
            </a:r>
            <a:endParaRPr lang="en-US" sz="2400" b="1" baseline="-15000" dirty="0">
              <a:solidFill>
                <a:srgbClr val="000000"/>
              </a:solidFill>
            </a:endParaRPr>
          </a:p>
        </p:txBody>
      </p:sp>
      <p:sp>
        <p:nvSpPr>
          <p:cNvPr id="18460" name="Text Box 39"/>
          <p:cNvSpPr txBox="1">
            <a:spLocks noChangeArrowheads="1"/>
          </p:cNvSpPr>
          <p:nvPr/>
        </p:nvSpPr>
        <p:spPr bwMode="auto">
          <a:xfrm>
            <a:off x="1371600" y="5943600"/>
            <a:ext cx="6909071" cy="830997"/>
          </a:xfrm>
          <a:prstGeom prst="rect">
            <a:avLst/>
          </a:prstGeom>
          <a:noFill/>
          <a:ln w="9525">
            <a:noFill/>
            <a:miter lim="800000"/>
            <a:headEnd/>
            <a:tailEnd/>
          </a:ln>
        </p:spPr>
        <p:txBody>
          <a:bodyPr wrap="none">
            <a:prstTxWarp prst="textNoShape">
              <a:avLst/>
            </a:prstTxWarp>
            <a:spAutoFit/>
          </a:bodyPr>
          <a:lstStyle/>
          <a:p>
            <a:r>
              <a:rPr lang="en-US" b="1" dirty="0"/>
              <a:t>Notes:  FURNSH is used to load (provide access to ) all SPICE kernels.</a:t>
            </a:r>
          </a:p>
          <a:p>
            <a:r>
              <a:rPr lang="en-US" b="1" dirty="0"/>
              <a:t>             API names shown are for FORTRAN versions:</a:t>
            </a:r>
          </a:p>
          <a:p>
            <a:r>
              <a:rPr lang="en-US" b="1" dirty="0"/>
              <a:t>                  - use lower case and add an “_c” when using C</a:t>
            </a:r>
          </a:p>
          <a:p>
            <a:r>
              <a:rPr lang="en-US" b="1" dirty="0"/>
              <a:t>                  - use lower case and prepend “cspice_” when using Icy (IDL) and Mice (MATLAB)</a:t>
            </a:r>
            <a:endParaRPr lang="en-US" sz="1400" b="1" dirty="0"/>
          </a:p>
        </p:txBody>
      </p:sp>
      <p:sp>
        <p:nvSpPr>
          <p:cNvPr id="18461" name="Text Box 40"/>
          <p:cNvSpPr txBox="1">
            <a:spLocks noChangeArrowheads="1"/>
          </p:cNvSpPr>
          <p:nvPr/>
        </p:nvSpPr>
        <p:spPr bwMode="auto">
          <a:xfrm>
            <a:off x="1524000" y="1295400"/>
            <a:ext cx="6781800" cy="701675"/>
          </a:xfrm>
          <a:prstGeom prst="rect">
            <a:avLst/>
          </a:prstGeom>
          <a:noFill/>
          <a:ln w="9525">
            <a:noFill/>
            <a:miter lim="800000"/>
            <a:headEnd/>
            <a:tailEnd/>
          </a:ln>
        </p:spPr>
        <p:txBody>
          <a:bodyPr>
            <a:prstTxWarp prst="textNoShape">
              <a:avLst/>
            </a:prstTxWarp>
            <a:spAutoFit/>
          </a:bodyPr>
          <a:lstStyle/>
          <a:p>
            <a:r>
              <a:rPr lang="en-US" sz="2000" b="1" dirty="0">
                <a:solidFill>
                  <a:srgbClr val="0E005D"/>
                </a:solidFill>
              </a:rPr>
              <a:t>Which SPICE APIs are most commonly used with a given kernel type?</a:t>
            </a:r>
          </a:p>
        </p:txBody>
      </p:sp>
      <p:sp>
        <p:nvSpPr>
          <p:cNvPr id="18462" name="Text Box 42"/>
          <p:cNvSpPr txBox="1">
            <a:spLocks noChangeArrowheads="1"/>
          </p:cNvSpPr>
          <p:nvPr/>
        </p:nvSpPr>
        <p:spPr bwMode="auto">
          <a:xfrm>
            <a:off x="6553200" y="2209800"/>
            <a:ext cx="1905000" cy="523220"/>
          </a:xfrm>
          <a:prstGeom prst="rect">
            <a:avLst/>
          </a:prstGeom>
          <a:noFill/>
          <a:ln w="9525">
            <a:noFill/>
            <a:miter lim="800000"/>
            <a:headEnd/>
            <a:tailEnd/>
          </a:ln>
        </p:spPr>
        <p:txBody>
          <a:bodyPr>
            <a:prstTxWarp prst="textNoShape">
              <a:avLst/>
            </a:prstTxWarp>
            <a:spAutoFit/>
          </a:bodyPr>
          <a:lstStyle/>
          <a:p>
            <a:r>
              <a:rPr lang="en-US" sz="1400" b="1"/>
              <a:t>SXFORM, PXFORM,</a:t>
            </a:r>
          </a:p>
          <a:p>
            <a:r>
              <a:rPr lang="en-US" sz="1400" b="1"/>
              <a:t>SPKEZR, SPKPOS</a:t>
            </a:r>
          </a:p>
        </p:txBody>
      </p:sp>
      <p:sp>
        <p:nvSpPr>
          <p:cNvPr id="47" name="TextBox 46"/>
          <p:cNvSpPr txBox="1"/>
          <p:nvPr/>
        </p:nvSpPr>
        <p:spPr>
          <a:xfrm>
            <a:off x="5124846" y="5686101"/>
            <a:ext cx="3542508" cy="276999"/>
          </a:xfrm>
          <a:prstGeom prst="rect">
            <a:avLst/>
          </a:prstGeom>
          <a:noFill/>
        </p:spPr>
        <p:txBody>
          <a:bodyPr wrap="none" rtlCol="0">
            <a:spAutoFit/>
          </a:bodyPr>
          <a:lstStyle/>
          <a:p>
            <a:r>
              <a:rPr lang="en-US" dirty="0"/>
              <a:t>* Partial implementation starting with N66 Toolkits</a:t>
            </a:r>
          </a:p>
        </p:txBody>
      </p:sp>
    </p:spTree>
    <p:extLst>
      <p:ext uri="{BB962C8B-B14F-4D97-AF65-F5344CB8AC3E}">
        <p14:creationId xmlns:p14="http://schemas.microsoft.com/office/powerpoint/2010/main" val="88772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pPr defTabSz="912813"/>
            <a:r>
              <a:rPr lang="en-US"/>
              <a:t>Summary of Key Points</a:t>
            </a:r>
            <a:endParaRPr lang="en-US" b="1"/>
          </a:p>
        </p:txBody>
      </p:sp>
      <p:sp>
        <p:nvSpPr>
          <p:cNvPr id="19459" name="Slide Number Placeholder 4"/>
          <p:cNvSpPr>
            <a:spLocks noGrp="1"/>
          </p:cNvSpPr>
          <p:nvPr>
            <p:ph type="sldNum" sz="quarter" idx="11"/>
          </p:nvPr>
        </p:nvSpPr>
        <p:spPr>
          <a:noFill/>
        </p:spPr>
        <p:txBody>
          <a:bodyPr/>
          <a:lstStyle/>
          <a:p>
            <a:pPr defTabSz="912813"/>
            <a:fld id="{FEFCB474-4CFD-4242-968A-B5DCE6AC19E9}" type="slidenum">
              <a:rPr lang="en-US" smtClean="0"/>
              <a:pPr defTabSz="912813"/>
              <a:t>5</a:t>
            </a:fld>
            <a:endParaRPr lang="en-US" sz="1400" b="0">
              <a:latin typeface="Times New Roman" charset="0"/>
            </a:endParaRPr>
          </a:p>
        </p:txBody>
      </p:sp>
      <p:sp>
        <p:nvSpPr>
          <p:cNvPr id="19460" name="Rectangle 2"/>
          <p:cNvSpPr>
            <a:spLocks noGrp="1" noChangeArrowheads="1"/>
          </p:cNvSpPr>
          <p:nvPr>
            <p:ph type="title"/>
          </p:nvPr>
        </p:nvSpPr>
        <p:spPr>
          <a:xfrm>
            <a:off x="2499901" y="381000"/>
            <a:ext cx="5687248" cy="479664"/>
          </a:xfrm>
        </p:spPr>
        <p:txBody>
          <a:bodyPr/>
          <a:lstStyle/>
          <a:p>
            <a:r>
              <a:rPr lang="en-US" dirty="0"/>
              <a:t>Primary Kernel Interfaces - 2</a:t>
            </a:r>
          </a:p>
        </p:txBody>
      </p:sp>
      <p:graphicFrame>
        <p:nvGraphicFramePr>
          <p:cNvPr id="4488" name="Group 392"/>
          <p:cNvGraphicFramePr>
            <a:graphicFrameLocks noGrp="1"/>
          </p:cNvGraphicFramePr>
          <p:nvPr>
            <p:ph type="tbl" idx="1"/>
            <p:extLst>
              <p:ext uri="{D42A27DB-BD31-4B8C-83A1-F6EECF244321}">
                <p14:modId xmlns:p14="http://schemas.microsoft.com/office/powerpoint/2010/main" val="4002185939"/>
              </p:ext>
            </p:extLst>
          </p:nvPr>
        </p:nvGraphicFramePr>
        <p:xfrm>
          <a:off x="533400" y="2611792"/>
          <a:ext cx="8229601" cy="2868168"/>
        </p:xfrm>
        <a:graphic>
          <a:graphicData uri="http://schemas.openxmlformats.org/drawingml/2006/table">
            <a:tbl>
              <a:tblPr/>
              <a:tblGrid>
                <a:gridCol w="3095538">
                  <a:extLst>
                    <a:ext uri="{9D8B030D-6E8A-4147-A177-3AD203B41FA5}">
                      <a16:colId xmlns:a16="http://schemas.microsoft.com/office/drawing/2014/main" val="20000"/>
                    </a:ext>
                  </a:extLst>
                </a:gridCol>
                <a:gridCol w="688947">
                  <a:extLst>
                    <a:ext uri="{9D8B030D-6E8A-4147-A177-3AD203B41FA5}">
                      <a16:colId xmlns:a16="http://schemas.microsoft.com/office/drawing/2014/main" val="20001"/>
                    </a:ext>
                  </a:extLst>
                </a:gridCol>
                <a:gridCol w="670070">
                  <a:extLst>
                    <a:ext uri="{9D8B030D-6E8A-4147-A177-3AD203B41FA5}">
                      <a16:colId xmlns:a16="http://schemas.microsoft.com/office/drawing/2014/main" val="20002"/>
                    </a:ext>
                  </a:extLst>
                </a:gridCol>
                <a:gridCol w="528506">
                  <a:extLst>
                    <a:ext uri="{9D8B030D-6E8A-4147-A177-3AD203B41FA5}">
                      <a16:colId xmlns:a16="http://schemas.microsoft.com/office/drawing/2014/main" val="20003"/>
                    </a:ext>
                  </a:extLst>
                </a:gridCol>
                <a:gridCol w="528506">
                  <a:extLst>
                    <a:ext uri="{9D8B030D-6E8A-4147-A177-3AD203B41FA5}">
                      <a16:colId xmlns:a16="http://schemas.microsoft.com/office/drawing/2014/main" val="20004"/>
                    </a:ext>
                  </a:extLst>
                </a:gridCol>
                <a:gridCol w="604007">
                  <a:extLst>
                    <a:ext uri="{9D8B030D-6E8A-4147-A177-3AD203B41FA5}">
                      <a16:colId xmlns:a16="http://schemas.microsoft.com/office/drawing/2014/main" val="20005"/>
                    </a:ext>
                  </a:extLst>
                </a:gridCol>
                <a:gridCol w="604007">
                  <a:extLst>
                    <a:ext uri="{9D8B030D-6E8A-4147-A177-3AD203B41FA5}">
                      <a16:colId xmlns:a16="http://schemas.microsoft.com/office/drawing/2014/main" val="20006"/>
                    </a:ext>
                  </a:extLst>
                </a:gridCol>
                <a:gridCol w="755010">
                  <a:extLst>
                    <a:ext uri="{9D8B030D-6E8A-4147-A177-3AD203B41FA5}">
                      <a16:colId xmlns:a16="http://schemas.microsoft.com/office/drawing/2014/main" val="20007"/>
                    </a:ext>
                  </a:extLst>
                </a:gridCol>
                <a:gridCol w="755010">
                  <a:extLst>
                    <a:ext uri="{9D8B030D-6E8A-4147-A177-3AD203B41FA5}">
                      <a16:colId xmlns:a16="http://schemas.microsoft.com/office/drawing/2014/main" val="20008"/>
                    </a:ext>
                  </a:extLst>
                </a:gridCol>
              </a:tblGrid>
              <a:tr h="381000">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800" b="1" i="1" u="none" strike="noStrike" cap="none" normalizeH="0" baseline="0" dirty="0">
                          <a:ln>
                            <a:noFill/>
                          </a:ln>
                          <a:solidFill>
                            <a:schemeClr val="tx1"/>
                          </a:solidFill>
                          <a:effectLst/>
                          <a:latin typeface="Arial" charset="0"/>
                        </a:rPr>
                        <a:t>API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tx1"/>
                          </a:solidFill>
                          <a:effectLst/>
                          <a:latin typeface="Arial" charset="0"/>
                        </a:rPr>
                        <a:t>SPK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tx1"/>
                          </a:solidFill>
                          <a:effectLst/>
                          <a:latin typeface="Arial" charset="0"/>
                        </a:rPr>
                        <a:t>PCK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tx1"/>
                          </a:solidFill>
                          <a:effectLst/>
                          <a:latin typeface="Arial" charset="0"/>
                        </a:rPr>
                        <a:t>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tx1"/>
                          </a:solidFill>
                          <a:effectLst/>
                          <a:latin typeface="Arial" charset="0"/>
                        </a:rPr>
                        <a:t>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tx1"/>
                          </a:solidFill>
                          <a:effectLst/>
                          <a:latin typeface="Arial" charset="0"/>
                        </a:rPr>
                        <a:t>FK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tx1"/>
                          </a:solidFill>
                          <a:effectLst/>
                          <a:latin typeface="Arial" charset="0"/>
                        </a:rPr>
                        <a:t>LSK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tx1"/>
                          </a:solidFill>
                          <a:effectLst/>
                          <a:latin typeface="Arial" charset="0"/>
                        </a:rPr>
                        <a:t>SCLK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tx1"/>
                          </a:solidFill>
                          <a:effectLst/>
                          <a:latin typeface="Arial" charset="0"/>
                        </a:rPr>
                        <a:t>DSK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304800">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Arial" charset="0"/>
                        </a:rPr>
                        <a:t>SPKEZR, SPKPOS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rgbClr val="34A30E"/>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a:ln>
                            <a:noFill/>
                          </a:ln>
                          <a:solidFill>
                            <a:schemeClr val="accent2"/>
                          </a:solidFill>
                          <a:effectLst/>
                          <a:latin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a:ln>
                            <a:noFill/>
                          </a:ln>
                          <a:solidFill>
                            <a:schemeClr val="accent2"/>
                          </a:solidFill>
                          <a:effectLst/>
                          <a:latin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a:ln>
                            <a:noFill/>
                          </a:ln>
                          <a:solidFill>
                            <a:schemeClr val="accent2"/>
                          </a:solidFill>
                          <a:effectLst/>
                          <a:latin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a:ln>
                            <a:noFill/>
                          </a:ln>
                          <a:solidFill>
                            <a:schemeClr val="accent2"/>
                          </a:solidFill>
                          <a:effectLst/>
                          <a:latin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Arial" charset="0"/>
                        </a:rPr>
                        <a:t>SXFORM, PXFORM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accent2"/>
                          </a:solidFill>
                          <a:effectLst/>
                          <a:latin typeface="Arial" charset="0"/>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accent2"/>
                          </a:solidFill>
                          <a:effectLst/>
                          <a:latin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a:ln>
                            <a:noFill/>
                          </a:ln>
                          <a:solidFill>
                            <a:schemeClr val="accent2"/>
                          </a:solidFill>
                          <a:effectLst/>
                          <a:latin typeface="Arial" charset="0"/>
                        </a:rPr>
                        <a:t>M</a:t>
                      </a:r>
                      <a:endParaRPr kumimoji="0" lang="en-US" sz="1600" b="1" i="0" u="none" strike="noStrike" cap="none" normalizeH="0" baseline="0">
                        <a:ln>
                          <a:noFill/>
                        </a:ln>
                        <a:solidFill>
                          <a:srgbClr val="FAA81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rgbClr val="FAA81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a:ln>
                            <a:noFill/>
                          </a:ln>
                          <a:solidFill>
                            <a:schemeClr val="accent2"/>
                          </a:solidFill>
                          <a:effectLst/>
                          <a:latin typeface="Arial" charset="0"/>
                        </a:rPr>
                        <a:t>M</a:t>
                      </a:r>
                      <a:endParaRPr kumimoji="0" lang="en-US" sz="1600" b="1" i="0" u="none" strike="noStrike" cap="none" normalizeH="0" baseline="0">
                        <a:ln>
                          <a:noFill/>
                        </a:ln>
                        <a:solidFill>
                          <a:srgbClr val="FAA81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a:ln>
                            <a:noFill/>
                          </a:ln>
                          <a:solidFill>
                            <a:schemeClr val="accent2"/>
                          </a:solidFill>
                          <a:effectLst/>
                          <a:latin typeface="Arial" charset="0"/>
                        </a:rPr>
                        <a:t>M</a:t>
                      </a:r>
                      <a:endParaRPr kumimoji="0" lang="en-US" sz="1600" b="1" i="0" u="none" strike="noStrike" cap="none" normalizeH="0" baseline="0">
                        <a:ln>
                          <a:noFill/>
                        </a:ln>
                        <a:solidFill>
                          <a:srgbClr val="FAA81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rgbClr val="FAA81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538">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Arial" charset="0"/>
                        </a:rPr>
                        <a:t>CKGP, CKGPAV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kumimoji="0" lang="en-US" sz="1600" b="1" i="0" u="none" strike="noStrike" cap="none" normalizeH="0" baseline="0" dirty="0">
                          <a:ln>
                            <a:noFill/>
                          </a:ln>
                          <a:solidFill>
                            <a:schemeClr val="accent2"/>
                          </a:solidFill>
                          <a:effectLst/>
                          <a:latin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accent2"/>
                          </a:solidFill>
                          <a:effectLst/>
                          <a:latin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rgbClr val="34A30E"/>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accent2"/>
                          </a:solidFill>
                          <a:effectLst/>
                          <a:latin typeface="Arial" charset="0"/>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6700">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Arial" charset="0"/>
                        </a:rPr>
                        <a:t>GETFVN, GETFOV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rgbClr val="34A30E"/>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6225">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Arial" charset="0"/>
                        </a:rPr>
                        <a:t>G</a:t>
                      </a:r>
                      <a:r>
                        <a:rPr kumimoji="0" lang="en-US" sz="2400" b="1" i="0" u="none" strike="noStrike" cap="none" normalizeH="0" baseline="-11000" dirty="0">
                          <a:ln>
                            <a:noFill/>
                          </a:ln>
                          <a:solidFill>
                            <a:schemeClr val="tx1"/>
                          </a:solidFill>
                          <a:effectLst/>
                          <a:latin typeface="Arial" charset="0"/>
                        </a:rPr>
                        <a:t>*</a:t>
                      </a:r>
                      <a:r>
                        <a:rPr kumimoji="0" lang="en-US" sz="1400" b="1" i="0" u="none" strike="noStrike" cap="none" normalizeH="0" baseline="0" dirty="0">
                          <a:ln>
                            <a:noFill/>
                          </a:ln>
                          <a:solidFill>
                            <a:schemeClr val="tx1"/>
                          </a:solidFill>
                          <a:effectLst/>
                          <a:latin typeface="Arial" charset="0"/>
                        </a:rPr>
                        <a:t>POOL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a:ln>
                            <a:noFill/>
                          </a:ln>
                          <a:solidFill>
                            <a:schemeClr val="accent2"/>
                          </a:solidFill>
                          <a:effectLst/>
                          <a:latin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accent2"/>
                          </a:solidFill>
                          <a:effectLst/>
                          <a:latin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a:ln>
                            <a:noFill/>
                          </a:ln>
                          <a:solidFill>
                            <a:schemeClr val="accent2"/>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a:ln>
                            <a:noFill/>
                          </a:ln>
                          <a:solidFill>
                            <a:schemeClr val="accent2"/>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a:ln>
                            <a:noFill/>
                          </a:ln>
                          <a:solidFill>
                            <a:schemeClr val="accent2"/>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0975">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a:ln>
                            <a:noFill/>
                          </a:ln>
                          <a:solidFill>
                            <a:schemeClr val="tx1"/>
                          </a:solidFill>
                          <a:effectLst/>
                          <a:latin typeface="Arial" charset="0"/>
                        </a:rPr>
                        <a:t>STR2ET, TIMOUT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rgbClr val="34A30E"/>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46063">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a:ln>
                            <a:noFill/>
                          </a:ln>
                          <a:solidFill>
                            <a:schemeClr val="tx1"/>
                          </a:solidFill>
                          <a:effectLst/>
                          <a:latin typeface="Arial" charset="0"/>
                        </a:rPr>
                        <a:t>SCS2E, SCE2S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rgbClr val="34A30E"/>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rgbClr val="34A30E"/>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rgbClr val="34A30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1625">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a:ln>
                            <a:noFill/>
                          </a:ln>
                          <a:solidFill>
                            <a:schemeClr val="tx1"/>
                          </a:solidFill>
                          <a:effectLst/>
                          <a:latin typeface="Arial" charset="0"/>
                        </a:rPr>
                        <a:t>CHRONOS (time conversion app.)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a:ln>
                            <a:noFill/>
                          </a:ln>
                          <a:solidFill>
                            <a:schemeClr val="accent2"/>
                          </a:solidFill>
                          <a:effectLst/>
                          <a:latin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a:ln>
                            <a:noFill/>
                          </a:ln>
                          <a:solidFill>
                            <a:schemeClr val="accent2"/>
                          </a:solidFill>
                          <a:effectLst/>
                          <a:latin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accent2"/>
                          </a:solidFill>
                          <a:effectLst/>
                          <a:latin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accent2"/>
                          </a:solidFill>
                          <a:effectLst/>
                          <a:latin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rgbClr val="34A30E"/>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accent2"/>
                          </a:solidFill>
                          <a:effectLst/>
                          <a:latin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9553" name="Text Box 290"/>
          <p:cNvSpPr txBox="1">
            <a:spLocks noChangeArrowheads="1"/>
          </p:cNvSpPr>
          <p:nvPr/>
        </p:nvSpPr>
        <p:spPr bwMode="auto">
          <a:xfrm>
            <a:off x="4953000" y="5638800"/>
            <a:ext cx="3008957" cy="830997"/>
          </a:xfrm>
          <a:prstGeom prst="rect">
            <a:avLst/>
          </a:prstGeom>
          <a:noFill/>
          <a:ln w="9525">
            <a:noFill/>
            <a:miter lim="800000"/>
            <a:headEnd/>
            <a:tailEnd/>
          </a:ln>
        </p:spPr>
        <p:txBody>
          <a:bodyPr wrap="none">
            <a:prstTxWarp prst="textNoShape">
              <a:avLst/>
            </a:prstTxWarp>
            <a:spAutoFit/>
          </a:bodyPr>
          <a:lstStyle/>
          <a:p>
            <a:pPr lvl="0"/>
            <a:r>
              <a:rPr lang="en-US" sz="1600" b="1" dirty="0">
                <a:solidFill>
                  <a:srgbClr val="34A30E"/>
                </a:solidFill>
              </a:rPr>
              <a:t>Y</a:t>
            </a:r>
            <a:r>
              <a:rPr lang="en-US" sz="1600" b="1" dirty="0"/>
              <a:t>es        =  is needed</a:t>
            </a:r>
          </a:p>
          <a:p>
            <a:pPr lvl="0"/>
            <a:r>
              <a:rPr lang="en-US" sz="1600" b="1" dirty="0">
                <a:solidFill>
                  <a:srgbClr val="FAA819"/>
                </a:solidFill>
              </a:rPr>
              <a:t>L</a:t>
            </a:r>
            <a:r>
              <a:rPr lang="en-US" sz="1600" b="1" dirty="0"/>
              <a:t>ikely    =  very likely needed</a:t>
            </a:r>
          </a:p>
          <a:p>
            <a:r>
              <a:rPr lang="en-US" sz="1600" b="1" dirty="0">
                <a:solidFill>
                  <a:schemeClr val="accent2"/>
                </a:solidFill>
              </a:rPr>
              <a:t>M</a:t>
            </a:r>
            <a:r>
              <a:rPr lang="en-US" sz="1600" b="1" dirty="0"/>
              <a:t>aybe   =  may be needed</a:t>
            </a:r>
          </a:p>
        </p:txBody>
      </p:sp>
      <p:sp>
        <p:nvSpPr>
          <p:cNvPr id="19554" name="Text Box 367"/>
          <p:cNvSpPr txBox="1">
            <a:spLocks noChangeArrowheads="1"/>
          </p:cNvSpPr>
          <p:nvPr/>
        </p:nvSpPr>
        <p:spPr bwMode="auto">
          <a:xfrm>
            <a:off x="1447800" y="1295400"/>
            <a:ext cx="6705600" cy="830997"/>
          </a:xfrm>
          <a:prstGeom prst="rect">
            <a:avLst/>
          </a:prstGeom>
          <a:noFill/>
          <a:ln w="9525">
            <a:noFill/>
            <a:miter lim="800000"/>
            <a:headEnd/>
            <a:tailEnd/>
          </a:ln>
        </p:spPr>
        <p:txBody>
          <a:bodyPr wrap="square">
            <a:prstTxWarp prst="textNoShape">
              <a:avLst/>
            </a:prstTxWarp>
            <a:spAutoFit/>
          </a:bodyPr>
          <a:lstStyle/>
          <a:p>
            <a:pPr algn="ctr"/>
            <a:r>
              <a:rPr lang="en-US" sz="2400" b="1" dirty="0">
                <a:solidFill>
                  <a:srgbClr val="0E005D"/>
                </a:solidFill>
              </a:rPr>
              <a:t>For a given high-level Toolkit API, which kinds of kernels will or may be needed?</a:t>
            </a:r>
          </a:p>
        </p:txBody>
      </p:sp>
      <p:sp>
        <p:nvSpPr>
          <p:cNvPr id="19555" name="Text Box 372"/>
          <p:cNvSpPr txBox="1">
            <a:spLocks noChangeArrowheads="1"/>
          </p:cNvSpPr>
          <p:nvPr/>
        </p:nvSpPr>
        <p:spPr bwMode="auto">
          <a:xfrm>
            <a:off x="4953000" y="2209800"/>
            <a:ext cx="2668231" cy="369332"/>
          </a:xfrm>
          <a:prstGeom prst="rect">
            <a:avLst/>
          </a:prstGeom>
          <a:noFill/>
          <a:ln w="9525">
            <a:noFill/>
            <a:miter lim="800000"/>
            <a:headEnd/>
            <a:tailEnd/>
          </a:ln>
        </p:spPr>
        <p:txBody>
          <a:bodyPr wrap="none">
            <a:prstTxWarp prst="textNoShape">
              <a:avLst/>
            </a:prstTxWarp>
            <a:spAutoFit/>
          </a:bodyPr>
          <a:lstStyle/>
          <a:p>
            <a:r>
              <a:rPr lang="en-US" sz="1800" b="1" i="1" dirty="0"/>
              <a:t>Kernel Type(s) Needed</a:t>
            </a:r>
          </a:p>
        </p:txBody>
      </p:sp>
    </p:spTree>
    <p:extLst>
      <p:ext uri="{BB962C8B-B14F-4D97-AF65-F5344CB8AC3E}">
        <p14:creationId xmlns:p14="http://schemas.microsoft.com/office/powerpoint/2010/main" val="2847551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pPr defTabSz="912813"/>
            <a:r>
              <a:rPr lang="en-US"/>
              <a:t>Summary of Key Points</a:t>
            </a:r>
            <a:endParaRPr lang="en-US" b="1"/>
          </a:p>
        </p:txBody>
      </p:sp>
      <p:sp>
        <p:nvSpPr>
          <p:cNvPr id="19459" name="Slide Number Placeholder 4"/>
          <p:cNvSpPr>
            <a:spLocks noGrp="1"/>
          </p:cNvSpPr>
          <p:nvPr>
            <p:ph type="sldNum" sz="quarter" idx="11"/>
          </p:nvPr>
        </p:nvSpPr>
        <p:spPr>
          <a:noFill/>
        </p:spPr>
        <p:txBody>
          <a:bodyPr/>
          <a:lstStyle/>
          <a:p>
            <a:pPr defTabSz="912813"/>
            <a:fld id="{FEFCB474-4CFD-4242-968A-B5DCE6AC19E9}" type="slidenum">
              <a:rPr lang="en-US" smtClean="0"/>
              <a:pPr defTabSz="912813"/>
              <a:t>6</a:t>
            </a:fld>
            <a:endParaRPr lang="en-US" sz="1400" b="0" dirty="0">
              <a:latin typeface="Times New Roman" charset="0"/>
            </a:endParaRPr>
          </a:p>
        </p:txBody>
      </p:sp>
      <p:sp>
        <p:nvSpPr>
          <p:cNvPr id="19460" name="Rectangle 2"/>
          <p:cNvSpPr>
            <a:spLocks noGrp="1" noChangeArrowheads="1"/>
          </p:cNvSpPr>
          <p:nvPr>
            <p:ph type="title"/>
          </p:nvPr>
        </p:nvSpPr>
        <p:spPr>
          <a:xfrm>
            <a:off x="2496795" y="381000"/>
            <a:ext cx="5693460" cy="490308"/>
          </a:xfrm>
        </p:spPr>
        <p:txBody>
          <a:bodyPr/>
          <a:lstStyle/>
          <a:p>
            <a:r>
              <a:rPr lang="en-US" dirty="0"/>
              <a:t>Primary Kernel Interfaces - 3</a:t>
            </a:r>
          </a:p>
        </p:txBody>
      </p:sp>
      <p:graphicFrame>
        <p:nvGraphicFramePr>
          <p:cNvPr id="4488" name="Group 392"/>
          <p:cNvGraphicFramePr>
            <a:graphicFrameLocks noGrp="1"/>
          </p:cNvGraphicFramePr>
          <p:nvPr>
            <p:ph type="tbl" idx="1"/>
            <p:extLst>
              <p:ext uri="{D42A27DB-BD31-4B8C-83A1-F6EECF244321}">
                <p14:modId xmlns:p14="http://schemas.microsoft.com/office/powerpoint/2010/main" val="1727432725"/>
              </p:ext>
            </p:extLst>
          </p:nvPr>
        </p:nvGraphicFramePr>
        <p:xfrm>
          <a:off x="533400" y="2362200"/>
          <a:ext cx="8229601" cy="3489960"/>
        </p:xfrm>
        <a:graphic>
          <a:graphicData uri="http://schemas.openxmlformats.org/drawingml/2006/table">
            <a:tbl>
              <a:tblPr/>
              <a:tblGrid>
                <a:gridCol w="3095538">
                  <a:extLst>
                    <a:ext uri="{9D8B030D-6E8A-4147-A177-3AD203B41FA5}">
                      <a16:colId xmlns:a16="http://schemas.microsoft.com/office/drawing/2014/main" val="20000"/>
                    </a:ext>
                  </a:extLst>
                </a:gridCol>
                <a:gridCol w="688947">
                  <a:extLst>
                    <a:ext uri="{9D8B030D-6E8A-4147-A177-3AD203B41FA5}">
                      <a16:colId xmlns:a16="http://schemas.microsoft.com/office/drawing/2014/main" val="20001"/>
                    </a:ext>
                  </a:extLst>
                </a:gridCol>
                <a:gridCol w="670070">
                  <a:extLst>
                    <a:ext uri="{9D8B030D-6E8A-4147-A177-3AD203B41FA5}">
                      <a16:colId xmlns:a16="http://schemas.microsoft.com/office/drawing/2014/main" val="20002"/>
                    </a:ext>
                  </a:extLst>
                </a:gridCol>
                <a:gridCol w="528506">
                  <a:extLst>
                    <a:ext uri="{9D8B030D-6E8A-4147-A177-3AD203B41FA5}">
                      <a16:colId xmlns:a16="http://schemas.microsoft.com/office/drawing/2014/main" val="20003"/>
                    </a:ext>
                  </a:extLst>
                </a:gridCol>
                <a:gridCol w="528506">
                  <a:extLst>
                    <a:ext uri="{9D8B030D-6E8A-4147-A177-3AD203B41FA5}">
                      <a16:colId xmlns:a16="http://schemas.microsoft.com/office/drawing/2014/main" val="20004"/>
                    </a:ext>
                  </a:extLst>
                </a:gridCol>
                <a:gridCol w="604007">
                  <a:extLst>
                    <a:ext uri="{9D8B030D-6E8A-4147-A177-3AD203B41FA5}">
                      <a16:colId xmlns:a16="http://schemas.microsoft.com/office/drawing/2014/main" val="20005"/>
                    </a:ext>
                  </a:extLst>
                </a:gridCol>
                <a:gridCol w="604007">
                  <a:extLst>
                    <a:ext uri="{9D8B030D-6E8A-4147-A177-3AD203B41FA5}">
                      <a16:colId xmlns:a16="http://schemas.microsoft.com/office/drawing/2014/main" val="20006"/>
                    </a:ext>
                  </a:extLst>
                </a:gridCol>
                <a:gridCol w="755010">
                  <a:extLst>
                    <a:ext uri="{9D8B030D-6E8A-4147-A177-3AD203B41FA5}">
                      <a16:colId xmlns:a16="http://schemas.microsoft.com/office/drawing/2014/main" val="20007"/>
                    </a:ext>
                  </a:extLst>
                </a:gridCol>
                <a:gridCol w="755010">
                  <a:extLst>
                    <a:ext uri="{9D8B030D-6E8A-4147-A177-3AD203B41FA5}">
                      <a16:colId xmlns:a16="http://schemas.microsoft.com/office/drawing/2014/main" val="20008"/>
                    </a:ext>
                  </a:extLst>
                </a:gridCol>
              </a:tblGrid>
              <a:tr h="381000">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800" b="1" i="1" u="none" strike="noStrike" cap="none" normalizeH="0" baseline="0" dirty="0">
                          <a:ln>
                            <a:noFill/>
                          </a:ln>
                          <a:solidFill>
                            <a:schemeClr val="tx1"/>
                          </a:solidFill>
                          <a:effectLst/>
                          <a:latin typeface="Arial" charset="0"/>
                        </a:rPr>
                        <a:t>API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tx1"/>
                          </a:solidFill>
                          <a:effectLst/>
                          <a:latin typeface="Arial" charset="0"/>
                        </a:rPr>
                        <a:t>SPK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tx1"/>
                          </a:solidFill>
                          <a:effectLst/>
                          <a:latin typeface="Arial" charset="0"/>
                        </a:rPr>
                        <a:t>PCK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tx1"/>
                          </a:solidFill>
                          <a:effectLst/>
                          <a:latin typeface="Arial" charset="0"/>
                        </a:rPr>
                        <a:t>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tx1"/>
                          </a:solidFill>
                          <a:effectLst/>
                          <a:latin typeface="Arial" charset="0"/>
                        </a:rPr>
                        <a:t>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tx1"/>
                          </a:solidFill>
                          <a:effectLst/>
                          <a:latin typeface="Arial" charset="0"/>
                        </a:rPr>
                        <a:t>FK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tx1"/>
                          </a:solidFill>
                          <a:effectLst/>
                          <a:latin typeface="Arial" charset="0"/>
                        </a:rPr>
                        <a:t>LSK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tx1"/>
                          </a:solidFill>
                          <a:effectLst/>
                          <a:latin typeface="Arial" charset="0"/>
                        </a:rPr>
                        <a:t>SCLK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chemeClr val="tx1"/>
                          </a:solidFill>
                          <a:effectLst/>
                          <a:latin typeface="Arial" charset="0"/>
                        </a:rPr>
                        <a:t>DSK*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304800">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Arial" charset="0"/>
                        </a:rPr>
                        <a:t>SINCPT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34A30E"/>
                          </a:solidFill>
                        </a:rPr>
                        <a:t>Y</a:t>
                      </a:r>
                      <a:endParaRPr kumimoji="0" lang="en-US" sz="1600" b="1" i="0" u="none" strike="noStrike" cap="none" normalizeH="0" baseline="0" dirty="0">
                        <a:ln>
                          <a:noFill/>
                        </a:ln>
                        <a:solidFill>
                          <a:srgbClr val="34A30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Arial" charset="0"/>
                        </a:rPr>
                        <a:t>TANGPT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kumimoji="0" lang="en-US" sz="1600" b="1" i="0" u="none" strike="noStrike" cap="none" normalizeH="0" baseline="0" dirty="0">
                          <a:ln>
                            <a:noFill/>
                          </a:ln>
                          <a:solidFill>
                            <a:srgbClr val="34A30E"/>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34A30E"/>
                          </a:solidFill>
                        </a:rPr>
                        <a:t>Y</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39049537"/>
                  </a:ext>
                </a:extLst>
              </a:tr>
              <a:tr h="280988">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Arial" charset="0"/>
                        </a:rPr>
                        <a:t>DSKXV, DSKXSI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rgbClr val="34A30E"/>
                          </a:solidFill>
                        </a:rPr>
                        <a:t>Y</a:t>
                      </a:r>
                      <a:endParaRPr kumimoji="0" lang="en-US" sz="1600" b="1" i="0" u="none" strike="noStrike" cap="none" normalizeH="0" baseline="0" dirty="0">
                        <a:ln>
                          <a:noFill/>
                        </a:ln>
                        <a:solidFill>
                          <a:srgbClr val="34A30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0988">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Arial" charset="0"/>
                        </a:rPr>
                        <a:t>LATSRF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rgbClr val="FAA81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rgbClr val="FAA81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rgbClr val="FAA81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rgbClr val="FAA81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rgbClr val="FAA81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6538">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Arial" charset="0"/>
                        </a:rPr>
                        <a:t>ILUMIN, ILLUMG, ILLUMF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34A30E"/>
                          </a:solidFill>
                        </a:rPr>
                        <a:t>Y</a:t>
                      </a:r>
                      <a:endParaRPr kumimoji="0" lang="en-US" sz="1600" b="1" i="0" u="none" strike="noStrike" cap="none" normalizeH="0" baseline="0" dirty="0">
                        <a:ln>
                          <a:noFill/>
                        </a:ln>
                        <a:solidFill>
                          <a:srgbClr val="34A30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6538">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Arial" charset="0"/>
                        </a:rPr>
                        <a:t>SUBPNT, SUBSLR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rgbClr val="34A30E"/>
                          </a:solidFill>
                        </a:rPr>
                        <a:t>Y</a:t>
                      </a:r>
                      <a:endParaRPr kumimoji="0" lang="en-US" sz="1600" b="1" i="0" u="none" strike="noStrike" cap="none" normalizeH="0" baseline="0" dirty="0">
                        <a:ln>
                          <a:noFill/>
                        </a:ln>
                        <a:solidFill>
                          <a:srgbClr val="34A30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rgbClr val="FAA819"/>
                          </a:solidFill>
                        </a:rPr>
                        <a:t>L</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36538">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Arial" charset="0"/>
                        </a:rPr>
                        <a:t>GFOCLT, OCCULT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defRPr/>
                      </a:pPr>
                      <a:r>
                        <a:rPr lang="en-US" sz="1600" b="1" dirty="0">
                          <a:solidFill>
                            <a:srgbClr val="34A30E"/>
                          </a:solidFill>
                        </a:rPr>
                        <a:t>Y</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rgbClr val="34A30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6700">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Arial" charset="0"/>
                        </a:rPr>
                        <a:t>SRFNRM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rgbClr val="34A30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76225">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Arial" charset="0"/>
                        </a:rPr>
                        <a:t>LIMBPT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34A30E"/>
                          </a:solidFill>
                        </a:rPr>
                        <a:t>Y</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80975">
                <a:tc>
                  <a:txBody>
                    <a:bodyPr/>
                    <a:lstStyle/>
                    <a:p>
                      <a:pPr marL="0" marR="0" lvl="0" indent="0" algn="l" defTabSz="912813" rtl="0" eaLnBrk="0" fontAlgn="base" latinLnBrk="0" hangingPunct="0">
                        <a:lnSpc>
                          <a:spcPct val="90000"/>
                        </a:lnSpc>
                        <a:spcBef>
                          <a:spcPct val="3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Arial" charset="0"/>
                        </a:rPr>
                        <a:t>TERMPT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34A30E"/>
                          </a:solidFill>
                        </a:rPr>
                        <a:t>Y</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34A30E"/>
                          </a:solidFill>
                        </a:rPr>
                        <a:t>Y</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rgbClr val="FAA819"/>
                          </a:solidFill>
                        </a:rPr>
                        <a:t>L</a:t>
                      </a:r>
                      <a:endParaRPr kumimoji="0" lang="en-US" sz="1600" b="1" i="0" u="none" strike="noStrike" cap="none" normalizeH="0" baseline="0" dirty="0">
                        <a:ln>
                          <a:noFill/>
                        </a:ln>
                        <a:solidFill>
                          <a:srgbClr val="34A30E"/>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0" fontAlgn="base" latinLnBrk="0" hangingPunct="0">
                        <a:lnSpc>
                          <a:spcPct val="90000"/>
                        </a:lnSpc>
                        <a:spcBef>
                          <a:spcPct val="30000"/>
                        </a:spcBef>
                        <a:spcAft>
                          <a:spcPct val="0"/>
                        </a:spcAft>
                        <a:buClrTx/>
                        <a:buSzPct val="100000"/>
                        <a:buFontTx/>
                        <a:buNone/>
                        <a:tabLst/>
                      </a:pPr>
                      <a:r>
                        <a:rPr lang="en-US" sz="1600" b="1" dirty="0">
                          <a:solidFill>
                            <a:schemeClr val="accent2"/>
                          </a:solidFill>
                        </a:rPr>
                        <a:t>M</a:t>
                      </a:r>
                      <a:endParaRPr kumimoji="0" lang="en-US" sz="16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9553" name="Text Box 290"/>
          <p:cNvSpPr txBox="1">
            <a:spLocks noChangeArrowheads="1"/>
          </p:cNvSpPr>
          <p:nvPr/>
        </p:nvSpPr>
        <p:spPr bwMode="auto">
          <a:xfrm>
            <a:off x="4876800" y="5888392"/>
            <a:ext cx="2712602" cy="830997"/>
          </a:xfrm>
          <a:prstGeom prst="rect">
            <a:avLst/>
          </a:prstGeom>
          <a:noFill/>
          <a:ln w="9525">
            <a:noFill/>
            <a:miter lim="800000"/>
            <a:headEnd/>
            <a:tailEnd/>
          </a:ln>
        </p:spPr>
        <p:txBody>
          <a:bodyPr wrap="none">
            <a:prstTxWarp prst="textNoShape">
              <a:avLst/>
            </a:prstTxWarp>
            <a:spAutoFit/>
          </a:bodyPr>
          <a:lstStyle/>
          <a:p>
            <a:pPr lvl="0"/>
            <a:r>
              <a:rPr lang="en-US" sz="1600" b="1" dirty="0">
                <a:solidFill>
                  <a:srgbClr val="34A30E"/>
                </a:solidFill>
              </a:rPr>
              <a:t>Y</a:t>
            </a:r>
            <a:r>
              <a:rPr lang="en-US" sz="1600" b="1" dirty="0"/>
              <a:t>es        =  is needed</a:t>
            </a:r>
          </a:p>
          <a:p>
            <a:pPr lvl="0"/>
            <a:r>
              <a:rPr lang="en-US" sz="1600" b="1" dirty="0">
                <a:solidFill>
                  <a:srgbClr val="FAA819"/>
                </a:solidFill>
              </a:rPr>
              <a:t>L</a:t>
            </a:r>
            <a:r>
              <a:rPr lang="en-US" sz="1600" b="1" dirty="0"/>
              <a:t>ikely    =  likely needed</a:t>
            </a:r>
          </a:p>
          <a:p>
            <a:r>
              <a:rPr lang="en-US" sz="1600" b="1" dirty="0">
                <a:solidFill>
                  <a:schemeClr val="accent2"/>
                </a:solidFill>
              </a:rPr>
              <a:t>M</a:t>
            </a:r>
            <a:r>
              <a:rPr lang="en-US" sz="1600" b="1" dirty="0"/>
              <a:t>aybe   =  may be needed</a:t>
            </a:r>
          </a:p>
        </p:txBody>
      </p:sp>
      <p:sp>
        <p:nvSpPr>
          <p:cNvPr id="19554" name="Text Box 367"/>
          <p:cNvSpPr txBox="1">
            <a:spLocks noChangeArrowheads="1"/>
          </p:cNvSpPr>
          <p:nvPr/>
        </p:nvSpPr>
        <p:spPr bwMode="auto">
          <a:xfrm>
            <a:off x="1447800" y="1219200"/>
            <a:ext cx="6705600" cy="830997"/>
          </a:xfrm>
          <a:prstGeom prst="rect">
            <a:avLst/>
          </a:prstGeom>
          <a:noFill/>
          <a:ln w="9525">
            <a:noFill/>
            <a:miter lim="800000"/>
            <a:headEnd/>
            <a:tailEnd/>
          </a:ln>
        </p:spPr>
        <p:txBody>
          <a:bodyPr wrap="square">
            <a:prstTxWarp prst="textNoShape">
              <a:avLst/>
            </a:prstTxWarp>
            <a:spAutoFit/>
          </a:bodyPr>
          <a:lstStyle/>
          <a:p>
            <a:pPr algn="ctr"/>
            <a:r>
              <a:rPr lang="en-US" sz="2400" b="1" dirty="0">
                <a:solidFill>
                  <a:srgbClr val="0E005D"/>
                </a:solidFill>
              </a:rPr>
              <a:t>More: for a given high-level API, which kinds of kernels will or may be needed?</a:t>
            </a:r>
          </a:p>
        </p:txBody>
      </p:sp>
      <p:sp>
        <p:nvSpPr>
          <p:cNvPr id="19555" name="Text Box 372"/>
          <p:cNvSpPr txBox="1">
            <a:spLocks noChangeArrowheads="1"/>
          </p:cNvSpPr>
          <p:nvPr/>
        </p:nvSpPr>
        <p:spPr bwMode="auto">
          <a:xfrm>
            <a:off x="4953000" y="1981200"/>
            <a:ext cx="2668231" cy="369332"/>
          </a:xfrm>
          <a:prstGeom prst="rect">
            <a:avLst/>
          </a:prstGeom>
          <a:noFill/>
          <a:ln w="9525">
            <a:noFill/>
            <a:miter lim="800000"/>
            <a:headEnd/>
            <a:tailEnd/>
          </a:ln>
        </p:spPr>
        <p:txBody>
          <a:bodyPr wrap="none">
            <a:prstTxWarp prst="textNoShape">
              <a:avLst/>
            </a:prstTxWarp>
            <a:spAutoFit/>
          </a:bodyPr>
          <a:lstStyle/>
          <a:p>
            <a:r>
              <a:rPr lang="en-US" sz="1800" b="1" i="1" dirty="0"/>
              <a:t>Kernel Type(s) Needed</a:t>
            </a:r>
          </a:p>
        </p:txBody>
      </p:sp>
      <p:sp>
        <p:nvSpPr>
          <p:cNvPr id="2" name="TextBox 1"/>
          <p:cNvSpPr txBox="1"/>
          <p:nvPr/>
        </p:nvSpPr>
        <p:spPr>
          <a:xfrm>
            <a:off x="685800" y="6096000"/>
            <a:ext cx="3542508" cy="276999"/>
          </a:xfrm>
          <a:prstGeom prst="rect">
            <a:avLst/>
          </a:prstGeom>
          <a:noFill/>
        </p:spPr>
        <p:txBody>
          <a:bodyPr wrap="none" rtlCol="0">
            <a:spAutoFit/>
          </a:bodyPr>
          <a:lstStyle/>
          <a:p>
            <a:r>
              <a:rPr lang="en-US" dirty="0"/>
              <a:t>* Partial implementation starting with N67 Toolkits</a:t>
            </a:r>
          </a:p>
        </p:txBody>
      </p:sp>
    </p:spTree>
    <p:extLst>
      <p:ext uri="{BB962C8B-B14F-4D97-AF65-F5344CB8AC3E}">
        <p14:creationId xmlns:p14="http://schemas.microsoft.com/office/powerpoint/2010/main" val="545858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p:spPr>
        <p:txBody>
          <a:bodyPr/>
          <a:lstStyle/>
          <a:p>
            <a:pPr defTabSz="912813"/>
            <a:r>
              <a:rPr lang="en-US"/>
              <a:t>Summary of Key Points</a:t>
            </a:r>
            <a:endParaRPr lang="en-US" b="1"/>
          </a:p>
        </p:txBody>
      </p:sp>
      <p:sp>
        <p:nvSpPr>
          <p:cNvPr id="20483" name="Slide Number Placeholder 4"/>
          <p:cNvSpPr>
            <a:spLocks noGrp="1"/>
          </p:cNvSpPr>
          <p:nvPr>
            <p:ph type="sldNum" sz="quarter" idx="11"/>
          </p:nvPr>
        </p:nvSpPr>
        <p:spPr>
          <a:noFill/>
        </p:spPr>
        <p:txBody>
          <a:bodyPr/>
          <a:lstStyle/>
          <a:p>
            <a:pPr defTabSz="912813"/>
            <a:fld id="{B8844ED0-ED5E-4F4B-A5B4-96D030725C3A}" type="slidenum">
              <a:rPr lang="en-US" smtClean="0"/>
              <a:pPr defTabSz="912813"/>
              <a:t>7</a:t>
            </a:fld>
            <a:endParaRPr lang="en-US" sz="1400" b="0" dirty="0">
              <a:latin typeface="Times New Roman" charset="0"/>
            </a:endParaRPr>
          </a:p>
        </p:txBody>
      </p:sp>
      <p:sp>
        <p:nvSpPr>
          <p:cNvPr id="20484" name="Rectangle 2"/>
          <p:cNvSpPr>
            <a:spLocks noGrp="1" noChangeArrowheads="1"/>
          </p:cNvSpPr>
          <p:nvPr>
            <p:ph type="title"/>
          </p:nvPr>
        </p:nvSpPr>
        <p:spPr>
          <a:xfrm>
            <a:off x="2547938" y="381000"/>
            <a:ext cx="5607050" cy="474663"/>
          </a:xfrm>
        </p:spPr>
        <p:txBody>
          <a:bodyPr/>
          <a:lstStyle/>
          <a:p>
            <a:r>
              <a:rPr lang="en-US" dirty="0"/>
              <a:t>Kernel “Coverage” Cautions</a:t>
            </a:r>
          </a:p>
        </p:txBody>
      </p:sp>
      <p:sp>
        <p:nvSpPr>
          <p:cNvPr id="20485" name="Rectangle 3"/>
          <p:cNvSpPr>
            <a:spLocks noGrp="1" noChangeArrowheads="1"/>
          </p:cNvSpPr>
          <p:nvPr>
            <p:ph type="body" idx="1"/>
          </p:nvPr>
        </p:nvSpPr>
        <p:spPr>
          <a:xfrm>
            <a:off x="381000" y="1984375"/>
            <a:ext cx="8534400" cy="4416425"/>
          </a:xfrm>
        </p:spPr>
        <p:txBody>
          <a:bodyPr/>
          <a:lstStyle/>
          <a:p>
            <a:r>
              <a:rPr lang="en-US" dirty="0"/>
              <a:t>Your set of kernels must:</a:t>
            </a:r>
          </a:p>
          <a:p>
            <a:pPr lvl="1"/>
            <a:r>
              <a:rPr lang="en-US" dirty="0"/>
              <a:t>contain data for all “objects” of interest</a:t>
            </a:r>
          </a:p>
          <a:p>
            <a:pPr lvl="2"/>
            <a:r>
              <a:rPr lang="en-US" dirty="0"/>
              <a:t>Sometimes you must include intermediary objects that provide a connection (recall the chaining discussion in the SPK tutorial)</a:t>
            </a:r>
          </a:p>
          <a:p>
            <a:pPr lvl="1"/>
            <a:r>
              <a:rPr lang="en-US" dirty="0"/>
              <a:t>contain data covering the time span(s) of interest to you</a:t>
            </a:r>
          </a:p>
          <a:p>
            <a:pPr lvl="2"/>
            <a:r>
              <a:rPr lang="en-US" dirty="0"/>
              <a:t>Watch out for data gaps within that time span</a:t>
            </a:r>
          </a:p>
          <a:p>
            <a:pPr lvl="2"/>
            <a:r>
              <a:rPr lang="en-US" dirty="0"/>
              <a:t>Watch out for the difference between ET and UTC</a:t>
            </a:r>
          </a:p>
          <a:p>
            <a:pPr lvl="3"/>
            <a:r>
              <a:rPr lang="en-US" dirty="0"/>
              <a:t>The difference as of 2017 January 01 is ~69.182 seconds (ET &gt; UTC)</a:t>
            </a:r>
          </a:p>
          <a:p>
            <a:pPr lvl="1"/>
            <a:r>
              <a:rPr lang="en-US" dirty="0"/>
              <a:t>contain all the kernel types needed by SPICE to answer your question</a:t>
            </a:r>
          </a:p>
          <a:p>
            <a:pPr lvl="2"/>
            <a:r>
              <a:rPr lang="en-US" dirty="0"/>
              <a:t>As the previous charts show, you may need one or more kernels that are not obvious</a:t>
            </a:r>
          </a:p>
          <a:p>
            <a:pPr lvl="1"/>
            <a:r>
              <a:rPr lang="en-US" dirty="0"/>
              <a:t>be managed (loaded) properly if there are overlapping (competing) data within the set of files you are using</a:t>
            </a:r>
          </a:p>
          <a:p>
            <a:pPr lvl="2"/>
            <a:endParaRPr lang="en-US" dirty="0"/>
          </a:p>
        </p:txBody>
      </p:sp>
    </p:spTree>
    <p:extLst>
      <p:ext uri="{BB962C8B-B14F-4D97-AF65-F5344CB8AC3E}">
        <p14:creationId xmlns:p14="http://schemas.microsoft.com/office/powerpoint/2010/main" val="3756873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pPr defTabSz="912813"/>
            <a:r>
              <a:rPr lang="en-US"/>
              <a:t>Summary of Key Points</a:t>
            </a:r>
            <a:endParaRPr lang="en-US" b="1"/>
          </a:p>
        </p:txBody>
      </p:sp>
      <p:sp>
        <p:nvSpPr>
          <p:cNvPr id="21507" name="Slide Number Placeholder 4"/>
          <p:cNvSpPr>
            <a:spLocks noGrp="1"/>
          </p:cNvSpPr>
          <p:nvPr>
            <p:ph type="sldNum" sz="quarter" idx="11"/>
          </p:nvPr>
        </p:nvSpPr>
        <p:spPr>
          <a:noFill/>
        </p:spPr>
        <p:txBody>
          <a:bodyPr/>
          <a:lstStyle/>
          <a:p>
            <a:pPr defTabSz="912813"/>
            <a:fld id="{E5DE39B2-554E-9B4D-AD6A-475650F7BE4B}" type="slidenum">
              <a:rPr lang="en-US" smtClean="0"/>
              <a:pPr defTabSz="912813"/>
              <a:t>8</a:t>
            </a:fld>
            <a:endParaRPr lang="en-US" sz="1400" b="0">
              <a:latin typeface="Times New Roman" charset="0"/>
            </a:endParaRPr>
          </a:p>
        </p:txBody>
      </p:sp>
      <p:sp>
        <p:nvSpPr>
          <p:cNvPr id="21508" name="Rectangle 2"/>
          <p:cNvSpPr>
            <a:spLocks noGrp="1" noChangeArrowheads="1"/>
          </p:cNvSpPr>
          <p:nvPr>
            <p:ph type="title"/>
          </p:nvPr>
        </p:nvSpPr>
        <p:spPr>
          <a:xfrm>
            <a:off x="2543790" y="381000"/>
            <a:ext cx="5639158" cy="479664"/>
          </a:xfrm>
        </p:spPr>
        <p:txBody>
          <a:bodyPr/>
          <a:lstStyle/>
          <a:p>
            <a:r>
              <a:rPr lang="en-US" dirty="0"/>
              <a:t>What Kernels are Available?</a:t>
            </a:r>
          </a:p>
        </p:txBody>
      </p:sp>
      <p:sp>
        <p:nvSpPr>
          <p:cNvPr id="21509" name="Rectangle 3"/>
          <p:cNvSpPr>
            <a:spLocks noGrp="1" noChangeArrowheads="1"/>
          </p:cNvSpPr>
          <p:nvPr>
            <p:ph type="body" idx="1"/>
          </p:nvPr>
        </p:nvSpPr>
        <p:spPr>
          <a:xfrm>
            <a:off x="690562" y="1258887"/>
            <a:ext cx="7920038" cy="5357813"/>
          </a:xfrm>
        </p:spPr>
        <p:txBody>
          <a:bodyPr/>
          <a:lstStyle/>
          <a:p>
            <a:r>
              <a:rPr lang="en-US" sz="2000" dirty="0"/>
              <a:t>It depends on the mission or task you are working on. </a:t>
            </a:r>
          </a:p>
          <a:p>
            <a:r>
              <a:rPr lang="en-US" sz="2000" dirty="0"/>
              <a:t>There are typically three categories of kernel data available.</a:t>
            </a:r>
          </a:p>
          <a:p>
            <a:pPr lvl="1"/>
            <a:r>
              <a:rPr lang="en-US" sz="1600" dirty="0">
                <a:solidFill>
                  <a:schemeClr val="accent2"/>
                </a:solidFill>
              </a:rPr>
              <a:t>Mission operations</a:t>
            </a:r>
            <a:r>
              <a:rPr lang="en-US" sz="1600" dirty="0"/>
              <a:t> kernels – those used by the flight teams to fly the mission and prepare the archival science products</a:t>
            </a:r>
          </a:p>
          <a:p>
            <a:pPr lvl="2"/>
            <a:r>
              <a:rPr lang="en-US" sz="1600" dirty="0"/>
              <a:t>These are the most up to date, but it could be a challenge to select the ones you need</a:t>
            </a:r>
          </a:p>
          <a:p>
            <a:pPr lvl="1"/>
            <a:r>
              <a:rPr lang="en-US" sz="1600" dirty="0">
                <a:solidFill>
                  <a:schemeClr val="accent2"/>
                </a:solidFill>
              </a:rPr>
              <a:t>PDS Archived</a:t>
            </a:r>
            <a:r>
              <a:rPr lang="en-US" sz="1600" dirty="0"/>
              <a:t> kernels – those that have been selected from (or made from) the mission ops kernels, and then are well organized and documented for the PDS archive. </a:t>
            </a:r>
          </a:p>
          <a:p>
            <a:pPr lvl="2"/>
            <a:r>
              <a:rPr lang="en-US" sz="1600" dirty="0"/>
              <a:t>These data sets are well organized, well documented, and contain helpful “furnsh” kernels (meta-kernels).</a:t>
            </a:r>
          </a:p>
          <a:p>
            <a:pPr lvl="1"/>
            <a:r>
              <a:rPr lang="en-US" sz="1600" dirty="0">
                <a:solidFill>
                  <a:schemeClr val="accent2"/>
                </a:solidFill>
              </a:rPr>
              <a:t>Generic</a:t>
            </a:r>
            <a:r>
              <a:rPr lang="en-US" sz="1600" dirty="0"/>
              <a:t> kernels – those that are used by many missions and are not tied to any one mission</a:t>
            </a:r>
          </a:p>
          <a:p>
            <a:pPr lvl="2"/>
            <a:r>
              <a:rPr lang="en-US" sz="1600" dirty="0"/>
              <a:t>Relevant generic kernels are usually included in the </a:t>
            </a:r>
            <a:r>
              <a:rPr lang="en-US" sz="1600" dirty="0">
                <a:solidFill>
                  <a:schemeClr val="accent6"/>
                </a:solidFill>
              </a:rPr>
              <a:t>PDS Archived</a:t>
            </a:r>
            <a:r>
              <a:rPr lang="en-US" sz="1600" dirty="0"/>
              <a:t> and the </a:t>
            </a:r>
            <a:r>
              <a:rPr lang="en-US" sz="1600" dirty="0">
                <a:solidFill>
                  <a:srgbClr val="0536D2"/>
                </a:solidFill>
              </a:rPr>
              <a:t>Mission Operations</a:t>
            </a:r>
            <a:r>
              <a:rPr lang="en-US" sz="1600" dirty="0"/>
              <a:t> kernels data sets mentioned above</a:t>
            </a:r>
          </a:p>
          <a:p>
            <a:pPr lvl="1"/>
            <a:r>
              <a:rPr lang="en-US" sz="1600" dirty="0"/>
              <a:t>All three types can be found here: </a:t>
            </a:r>
            <a:r>
              <a:rPr lang="en-US" sz="1600" dirty="0">
                <a:solidFill>
                  <a:schemeClr val="accent6"/>
                </a:solidFill>
                <a:hlinkClick r:id="rId2">
                  <a:extLst>
                    <a:ext uri="{A12FA001-AC4F-418D-AE19-62706E023703}">
                      <ahyp:hlinkClr xmlns:ahyp="http://schemas.microsoft.com/office/drawing/2018/hyperlinkcolor" val="tx"/>
                    </a:ext>
                  </a:extLst>
                </a:hlinkClick>
              </a:rPr>
              <a:t>https://naif.jpl.nasa.gov/naif/</a:t>
            </a:r>
            <a:r>
              <a:rPr lang="en-US" sz="1600" dirty="0" err="1">
                <a:solidFill>
                  <a:schemeClr val="accent6"/>
                </a:solidFill>
                <a:hlinkClick r:id="rId2">
                  <a:extLst>
                    <a:ext uri="{A12FA001-AC4F-418D-AE19-62706E023703}">
                      <ahyp:hlinkClr xmlns:ahyp="http://schemas.microsoft.com/office/drawing/2018/hyperlinkcolor" val="tx"/>
                    </a:ext>
                  </a:extLst>
                </a:hlinkClick>
              </a:rPr>
              <a:t>data.html</a:t>
            </a:r>
            <a:endParaRPr lang="en-US" sz="1600" dirty="0">
              <a:solidFill>
                <a:schemeClr val="accent6"/>
              </a:solidFill>
            </a:endParaRPr>
          </a:p>
          <a:p>
            <a:endParaRPr lang="en-US" sz="2000" dirty="0"/>
          </a:p>
          <a:p>
            <a:r>
              <a:rPr lang="en-US" sz="2000" dirty="0"/>
              <a:t>The situation might be similar for non-JPL missions, but this is up to whatever institution is producing the kernels.</a:t>
            </a:r>
          </a:p>
        </p:txBody>
      </p:sp>
    </p:spTree>
    <p:extLst>
      <p:ext uri="{BB962C8B-B14F-4D97-AF65-F5344CB8AC3E}">
        <p14:creationId xmlns:p14="http://schemas.microsoft.com/office/powerpoint/2010/main" val="1319125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p:spPr>
        <p:txBody>
          <a:bodyPr/>
          <a:lstStyle/>
          <a:p>
            <a:pPr defTabSz="912813"/>
            <a:r>
              <a:rPr lang="en-US"/>
              <a:t>Summary of Key Points</a:t>
            </a:r>
            <a:endParaRPr lang="en-US" b="1"/>
          </a:p>
        </p:txBody>
      </p:sp>
      <p:sp>
        <p:nvSpPr>
          <p:cNvPr id="22531" name="Slide Number Placeholder 4"/>
          <p:cNvSpPr>
            <a:spLocks noGrp="1"/>
          </p:cNvSpPr>
          <p:nvPr>
            <p:ph type="sldNum" sz="quarter" idx="11"/>
          </p:nvPr>
        </p:nvSpPr>
        <p:spPr>
          <a:noFill/>
        </p:spPr>
        <p:txBody>
          <a:bodyPr/>
          <a:lstStyle/>
          <a:p>
            <a:pPr defTabSz="912813"/>
            <a:fld id="{0A6A4DFA-485B-C64A-AAAC-BF252828D4D9}" type="slidenum">
              <a:rPr lang="en-US" smtClean="0"/>
              <a:pPr defTabSz="912813"/>
              <a:t>9</a:t>
            </a:fld>
            <a:endParaRPr lang="en-US" sz="1400" b="0">
              <a:latin typeface="Times New Roman" charset="0"/>
            </a:endParaRPr>
          </a:p>
        </p:txBody>
      </p:sp>
      <p:sp>
        <p:nvSpPr>
          <p:cNvPr id="22532" name="Rectangle 2"/>
          <p:cNvSpPr>
            <a:spLocks noGrp="1" noChangeArrowheads="1"/>
          </p:cNvSpPr>
          <p:nvPr>
            <p:ph type="title"/>
          </p:nvPr>
        </p:nvSpPr>
        <p:spPr>
          <a:xfrm>
            <a:off x="3070970" y="134938"/>
            <a:ext cx="4299048" cy="800906"/>
          </a:xfrm>
        </p:spPr>
        <p:txBody>
          <a:bodyPr/>
          <a:lstStyle/>
          <a:p>
            <a:r>
              <a:rPr lang="en-US" sz="2800" dirty="0"/>
              <a:t>How Can I Find Possibly</a:t>
            </a:r>
            <a:br>
              <a:rPr lang="en-US" sz="2800" dirty="0"/>
            </a:br>
            <a:r>
              <a:rPr lang="en-US" sz="2800" dirty="0"/>
              <a:t>Useful Toolkit APIs?</a:t>
            </a:r>
            <a:endParaRPr lang="en-US" dirty="0"/>
          </a:p>
        </p:txBody>
      </p:sp>
      <p:sp>
        <p:nvSpPr>
          <p:cNvPr id="22533" name="Rectangle 3"/>
          <p:cNvSpPr>
            <a:spLocks noGrp="1" noChangeArrowheads="1"/>
          </p:cNvSpPr>
          <p:nvPr>
            <p:ph type="body" idx="1"/>
          </p:nvPr>
        </p:nvSpPr>
        <p:spPr>
          <a:xfrm>
            <a:off x="762000" y="1600200"/>
            <a:ext cx="7848600" cy="4648200"/>
          </a:xfrm>
        </p:spPr>
        <p:txBody>
          <a:bodyPr/>
          <a:lstStyle/>
          <a:p>
            <a:r>
              <a:rPr lang="en-US" sz="2000" dirty="0"/>
              <a:t>Review the previous charts</a:t>
            </a:r>
          </a:p>
          <a:p>
            <a:r>
              <a:rPr lang="en-US" sz="2000" dirty="0"/>
              <a:t>Look at the appropriate SPICE tutorial(s)</a:t>
            </a:r>
          </a:p>
          <a:p>
            <a:r>
              <a:rPr lang="en-US" sz="2000" dirty="0"/>
              <a:t>Look at the “Most Used xxx APIs” document  </a:t>
            </a:r>
            <a:r>
              <a:rPr lang="en-US" sz="1600" dirty="0"/>
              <a:t>…/doc/html/info/</a:t>
            </a:r>
            <a:r>
              <a:rPr lang="en-US" sz="1600" dirty="0" err="1"/>
              <a:t>mostused.html</a:t>
            </a:r>
            <a:endParaRPr lang="en-US" sz="2000" dirty="0"/>
          </a:p>
          <a:p>
            <a:r>
              <a:rPr lang="en-US" sz="2000" dirty="0"/>
              <a:t>Search the permuted index:</a:t>
            </a:r>
          </a:p>
          <a:p>
            <a:pPr marL="627063" lvl="1"/>
            <a:r>
              <a:rPr lang="en-US" sz="1600" dirty="0" err="1"/>
              <a:t>spicelib_idx</a:t>
            </a:r>
            <a:r>
              <a:rPr lang="en-US" sz="1600" dirty="0"/>
              <a:t> for the FORTRAN toolkits  </a:t>
            </a:r>
            <a:r>
              <a:rPr lang="en-US" sz="1200" dirty="0"/>
              <a:t>…/doc/html/info/</a:t>
            </a:r>
            <a:r>
              <a:rPr lang="en-US" sz="1200" dirty="0" err="1"/>
              <a:t>spicelib_idx.html</a:t>
            </a:r>
            <a:endParaRPr lang="en-US" sz="1600" dirty="0"/>
          </a:p>
          <a:p>
            <a:pPr marL="969963" lvl="2"/>
            <a:r>
              <a:rPr lang="en-US" sz="1600" dirty="0"/>
              <a:t>This index also correlates entry point names with source code files.</a:t>
            </a:r>
          </a:p>
          <a:p>
            <a:pPr marL="627063" lvl="1"/>
            <a:r>
              <a:rPr lang="en-US" sz="1600" dirty="0" err="1"/>
              <a:t>cspice_idx</a:t>
            </a:r>
            <a:r>
              <a:rPr lang="en-US" sz="1600" dirty="0"/>
              <a:t> for the C toolkits   </a:t>
            </a:r>
            <a:r>
              <a:rPr lang="en-US" sz="1200" dirty="0"/>
              <a:t>…/doc/html/info/</a:t>
            </a:r>
            <a:r>
              <a:rPr lang="en-US" sz="1200" dirty="0" err="1"/>
              <a:t>cspice_idx.html</a:t>
            </a:r>
            <a:endParaRPr lang="en-US" sz="1200" dirty="0"/>
          </a:p>
          <a:p>
            <a:pPr marL="627063" lvl="1"/>
            <a:r>
              <a:rPr lang="en-US" sz="1600" dirty="0" err="1"/>
              <a:t>icy_idx</a:t>
            </a:r>
            <a:r>
              <a:rPr lang="en-US" sz="1600" dirty="0"/>
              <a:t> for the IDL toolkits   </a:t>
            </a:r>
            <a:r>
              <a:rPr lang="en-US" sz="1200" dirty="0"/>
              <a:t>…/doc/html/info/</a:t>
            </a:r>
            <a:r>
              <a:rPr lang="en-US" sz="1200" dirty="0" err="1"/>
              <a:t>icy_idx.html</a:t>
            </a:r>
            <a:endParaRPr lang="en-US" sz="1200" dirty="0"/>
          </a:p>
          <a:p>
            <a:pPr marL="627063" lvl="1"/>
            <a:r>
              <a:rPr lang="en-US" sz="1600" dirty="0" err="1"/>
              <a:t>mice_idx</a:t>
            </a:r>
            <a:r>
              <a:rPr lang="en-US" sz="1600" dirty="0"/>
              <a:t> for the MATLAB toolkits   </a:t>
            </a:r>
            <a:r>
              <a:rPr lang="en-US" sz="1200" dirty="0"/>
              <a:t>…/doc/html/info/</a:t>
            </a:r>
            <a:r>
              <a:rPr lang="en-US" sz="1200" dirty="0" err="1"/>
              <a:t>mice_idx.html</a:t>
            </a:r>
            <a:endParaRPr lang="en-US" sz="1600" dirty="0"/>
          </a:p>
          <a:p>
            <a:r>
              <a:rPr lang="en-US" sz="2000" dirty="0"/>
              <a:t>Read relevant portions of a SPICE “required reading” technical reference document (e.g. “</a:t>
            </a:r>
            <a:r>
              <a:rPr lang="en-US" sz="2000" dirty="0" err="1"/>
              <a:t>spk.req</a:t>
            </a:r>
            <a:r>
              <a:rPr lang="en-US" sz="2000" dirty="0"/>
              <a:t>”)</a:t>
            </a:r>
          </a:p>
          <a:p>
            <a:pPr marL="627063" lvl="1"/>
            <a:r>
              <a:rPr lang="en-US" sz="1600" dirty="0"/>
              <a:t>…/doc/html/</a:t>
            </a:r>
            <a:r>
              <a:rPr lang="en-US" sz="1600" dirty="0" err="1"/>
              <a:t>req</a:t>
            </a:r>
            <a:r>
              <a:rPr lang="en-US" sz="1600" dirty="0"/>
              <a:t>/</a:t>
            </a:r>
            <a:r>
              <a:rPr lang="en-US" sz="1600" dirty="0" err="1"/>
              <a:t>spk.html</a:t>
            </a:r>
            <a:r>
              <a:rPr lang="en-US" sz="1600" dirty="0"/>
              <a:t>   for the hyperlinked html version (best)</a:t>
            </a:r>
          </a:p>
          <a:p>
            <a:pPr marL="627063" lvl="1"/>
            <a:r>
              <a:rPr lang="en-US" sz="1600" dirty="0"/>
              <a:t>…/doc/</a:t>
            </a:r>
            <a:r>
              <a:rPr lang="en-US" sz="1600" dirty="0" err="1"/>
              <a:t>spk.req</a:t>
            </a:r>
            <a:r>
              <a:rPr lang="en-US" sz="1600" dirty="0"/>
              <a:t>  for the plain text version</a:t>
            </a:r>
          </a:p>
        </p:txBody>
      </p:sp>
    </p:spTree>
  </p:cSld>
  <p:clrMapOvr>
    <a:masterClrMapping/>
  </p:clrMapOvr>
</p:sld>
</file>

<file path=ppt/theme/theme1.xml><?xml version="1.0" encoding="utf-8"?>
<a:theme xmlns:a="http://schemas.openxmlformats.org/drawingml/2006/main" name="01_workshop_overview">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01_workshop_overvi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Arial" charset="0"/>
          </a:defRPr>
        </a:defPPr>
      </a:lstStyle>
    </a:lnDef>
  </a:objectDefaults>
  <a:extraClrSchemeLst>
    <a:extraClrScheme>
      <a:clrScheme name="01_workshop_overvie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_workshop_overvie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_workshop_overvie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_workshop_overvie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_workshop_overvi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_workshop_overvi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_workshop_overvi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IKRA3:Users:cacton:Documents:CHA_JPL:SPICE Tutorials:Tutorials_PPT:01_workshop_overview.ppt</Template>
  <TotalTime>3923</TotalTime>
  <Words>1535</Words>
  <Application>Microsoft Macintosh PowerPoint</Application>
  <PresentationFormat>On-screen Show (4:3)</PresentationFormat>
  <Paragraphs>285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vt:lpstr>
      <vt:lpstr>Times New Roman</vt:lpstr>
      <vt:lpstr>01_workshop_overview</vt:lpstr>
      <vt:lpstr>Summary of Key Points</vt:lpstr>
      <vt:lpstr>Which Pieces of SPICE Must I Use?</vt:lpstr>
      <vt:lpstr>Reminder of Key Subsystems</vt:lpstr>
      <vt:lpstr>Primary Kernel Interfaces - 1</vt:lpstr>
      <vt:lpstr>Primary Kernel Interfaces - 2</vt:lpstr>
      <vt:lpstr>Primary Kernel Interfaces - 3</vt:lpstr>
      <vt:lpstr>Kernel “Coverage” Cautions</vt:lpstr>
      <vt:lpstr>What Kernels are Available?</vt:lpstr>
      <vt:lpstr>How Can I Find Possibly Useful Toolkit APIs?</vt:lpstr>
      <vt:lpstr>How Can I Understand How To Use Those APIs?</vt:lpstr>
      <vt:lpstr>Does NAIF Provide Any Examples?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Kernel Interfaces</dc:title>
  <dc:creator>Chuck Acton</dc:creator>
  <cp:lastModifiedBy>Semenov, Boris V (US 392N)</cp:lastModifiedBy>
  <cp:revision>146</cp:revision>
  <cp:lastPrinted>2016-03-01T22:22:48Z</cp:lastPrinted>
  <dcterms:created xsi:type="dcterms:W3CDTF">2010-02-25T04:37:32Z</dcterms:created>
  <dcterms:modified xsi:type="dcterms:W3CDTF">2023-04-09T13:32:57Z</dcterms:modified>
</cp:coreProperties>
</file>