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17"/>
  </p:notesMasterIdLst>
  <p:sldIdLst>
    <p:sldId id="258" r:id="rId2"/>
    <p:sldId id="288" r:id="rId3"/>
    <p:sldId id="265" r:id="rId4"/>
    <p:sldId id="273" r:id="rId5"/>
    <p:sldId id="284" r:id="rId6"/>
    <p:sldId id="295" r:id="rId7"/>
    <p:sldId id="275" r:id="rId8"/>
    <p:sldId id="299" r:id="rId9"/>
    <p:sldId id="293" r:id="rId10"/>
    <p:sldId id="300" r:id="rId11"/>
    <p:sldId id="291" r:id="rId12"/>
    <p:sldId id="292" r:id="rId13"/>
    <p:sldId id="301" r:id="rId14"/>
    <p:sldId id="296" r:id="rId15"/>
    <p:sldId id="282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2EEE"/>
    <a:srgbClr val="053DE8"/>
    <a:srgbClr val="00901D"/>
    <a:srgbClr val="01901F"/>
    <a:srgbClr val="0435D2"/>
    <a:srgbClr val="E8E8E8"/>
    <a:srgbClr val="CACACA"/>
    <a:srgbClr val="0A6B05"/>
    <a:srgbClr val="8FC7F7"/>
    <a:srgbClr val="7BC8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9598" autoAdjust="0"/>
  </p:normalViewPr>
  <p:slideViewPr>
    <p:cSldViewPr snapToGrid="0">
      <p:cViewPr varScale="1">
        <p:scale>
          <a:sx n="124" d="100"/>
          <a:sy n="124" d="100"/>
        </p:scale>
        <p:origin x="1336" y="168"/>
      </p:cViewPr>
      <p:guideLst>
        <p:guide orient="horz" pos="384"/>
        <p:guide pos="34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517F05C3-6A43-F647-9547-1018810B0C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6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87A53F-BDEC-254D-B1A8-5AC82A350A8D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53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006B0-EC7A-6841-B243-17C7787CE8E7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690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9ACD5-9ED9-914D-93C6-1DC650A4AE17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793C7-080C-484C-AB55-373FB9D5955F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793C7-080C-484C-AB55-373FB9D5955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58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8C82C-A468-2D49-B2B1-B33094BA387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7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68C82C-A468-2D49-B2B1-B33094BA387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38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5793C7-080C-484C-AB55-373FB9D5955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2054225" y="919163"/>
            <a:ext cx="65754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73275" y="969963"/>
            <a:ext cx="3871913" cy="242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398" tIns="25359" rIns="63398" bIns="25359">
            <a:prstTxWarp prst="textNoShape">
              <a:avLst/>
            </a:prstTxWarp>
            <a:spAutoFit/>
          </a:bodyPr>
          <a:lstStyle/>
          <a:p>
            <a:pPr defTabSz="912813">
              <a:lnSpc>
                <a:spcPct val="90000"/>
              </a:lnSpc>
              <a:defRPr/>
            </a:pPr>
            <a:r>
              <a:rPr lang="en-US" sz="1400" b="1" dirty="0"/>
              <a:t>Navigation and Ancillary Information Facility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2700" y="6518275"/>
            <a:ext cx="2095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77800" y="182563"/>
            <a:ext cx="1820863" cy="895350"/>
            <a:chOff x="112" y="115"/>
            <a:chExt cx="1149" cy="565"/>
          </a:xfrm>
        </p:grpSpPr>
        <p:sp>
          <p:nvSpPr>
            <p:cNvPr id="8" name="Arc 8"/>
            <p:cNvSpPr>
              <a:spLocks/>
            </p:cNvSpPr>
            <p:nvPr/>
          </p:nvSpPr>
          <p:spPr bwMode="auto">
            <a:xfrm flipH="1">
              <a:off x="635" y="206"/>
              <a:ext cx="79" cy="7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9369 w 43200"/>
                <a:gd name="T1" fmla="*/ 39403 h 39403"/>
                <a:gd name="T2" fmla="*/ 34560 w 43200"/>
                <a:gd name="T3" fmla="*/ 38880 h 39403"/>
                <a:gd name="T4" fmla="*/ 21600 w 43200"/>
                <a:gd name="T5" fmla="*/ 21600 h 39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9403" fill="none" extrusionOk="0">
                  <a:moveTo>
                    <a:pt x="9368" y="39403"/>
                  </a:moveTo>
                  <a:cubicBezTo>
                    <a:pt x="3504" y="35374"/>
                    <a:pt x="0" y="2871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8398"/>
                    <a:pt x="39999" y="34800"/>
                    <a:pt x="34560" y="38879"/>
                  </a:cubicBezTo>
                </a:path>
                <a:path w="43200" h="39403" stroke="0" extrusionOk="0">
                  <a:moveTo>
                    <a:pt x="9368" y="39403"/>
                  </a:moveTo>
                  <a:cubicBezTo>
                    <a:pt x="3504" y="35374"/>
                    <a:pt x="0" y="2871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8398"/>
                    <a:pt x="39999" y="34800"/>
                    <a:pt x="34560" y="3887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12" y="292"/>
              <a:ext cx="1149" cy="388"/>
            </a:xfrm>
            <a:prstGeom prst="ellips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575" y="353"/>
              <a:ext cx="1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rot="-5400000">
              <a:off x="644" y="352"/>
              <a:ext cx="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331" y="403"/>
              <a:ext cx="462" cy="156"/>
            </a:xfrm>
            <a:prstGeom prst="ellips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Arc 13"/>
            <p:cNvSpPr>
              <a:spLocks/>
            </p:cNvSpPr>
            <p:nvPr/>
          </p:nvSpPr>
          <p:spPr bwMode="auto">
            <a:xfrm flipV="1">
              <a:off x="552" y="334"/>
              <a:ext cx="696" cy="2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9731"/>
                <a:gd name="T2" fmla="*/ 20011 w 21600"/>
                <a:gd name="T3" fmla="*/ 29731 h 29731"/>
                <a:gd name="T4" fmla="*/ 0 w 21600"/>
                <a:gd name="T5" fmla="*/ 21600 h 29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73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387"/>
                    <a:pt x="21060" y="27148"/>
                    <a:pt x="20011" y="29731"/>
                  </a:cubicBezTo>
                </a:path>
                <a:path w="21600" h="2973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387"/>
                    <a:pt x="21060" y="27148"/>
                    <a:pt x="20011" y="297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563" y="536"/>
              <a:ext cx="47" cy="47"/>
            </a:xfrm>
            <a:prstGeom prst="ellipse">
              <a:avLst/>
            </a:prstGeom>
            <a:solidFill>
              <a:srgbClr val="E30101"/>
            </a:solidFill>
            <a:ln w="9525">
              <a:solidFill>
                <a:srgbClr val="E3010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146" y="358"/>
              <a:ext cx="47" cy="41"/>
            </a:xfrm>
            <a:prstGeom prst="ellipse">
              <a:avLst/>
            </a:prstGeom>
            <a:solidFill>
              <a:srgbClr val="E30101"/>
            </a:solidFill>
            <a:ln w="9525">
              <a:solidFill>
                <a:srgbClr val="E3010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675" y="152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560" y="234"/>
              <a:ext cx="233" cy="245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95" y="0"/>
                </a:cxn>
                <a:cxn ang="0">
                  <a:pos x="0" y="246"/>
                </a:cxn>
                <a:cxn ang="0">
                  <a:pos x="114" y="35"/>
                </a:cxn>
                <a:cxn ang="0">
                  <a:pos x="233" y="251"/>
                </a:cxn>
                <a:cxn ang="0">
                  <a:pos x="134" y="0"/>
                </a:cxn>
              </a:cxnLst>
              <a:rect l="0" t="0" r="r" b="b"/>
              <a:pathLst>
                <a:path w="233" h="251">
                  <a:moveTo>
                    <a:pt x="134" y="0"/>
                  </a:moveTo>
                  <a:lnTo>
                    <a:pt x="95" y="0"/>
                  </a:lnTo>
                  <a:lnTo>
                    <a:pt x="0" y="246"/>
                  </a:lnTo>
                  <a:lnTo>
                    <a:pt x="114" y="35"/>
                  </a:lnTo>
                  <a:lnTo>
                    <a:pt x="233" y="25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30101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flipV="1">
              <a:off x="675" y="192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247" y="115"/>
              <a:ext cx="37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 defTabSz="912813">
                <a:defRPr/>
              </a:pPr>
              <a:r>
                <a:rPr lang="en-US" sz="4400" dirty="0">
                  <a:solidFill>
                    <a:srgbClr val="E30101"/>
                  </a:solidFill>
                </a:rPr>
                <a:t>N</a:t>
              </a:r>
              <a:endParaRPr lang="en-US" sz="4400" dirty="0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739" y="115"/>
              <a:ext cx="42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 defTabSz="912813">
                <a:defRPr/>
              </a:pPr>
              <a:r>
                <a:rPr lang="en-US" sz="4400" dirty="0">
                  <a:solidFill>
                    <a:srgbClr val="E30101"/>
                  </a:solidFill>
                </a:rPr>
                <a:t>IF</a:t>
              </a:r>
              <a:endParaRPr lang="en-US" sz="4400" dirty="0"/>
            </a:p>
          </p:txBody>
        </p:sp>
      </p:grp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3388" y="2281238"/>
            <a:ext cx="5727700" cy="4746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0013" y="3878263"/>
            <a:ext cx="6391275" cy="1749425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D571-8BF5-7044-BD4B-6E1C17DC5D4B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39925" cy="571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63" y="381000"/>
            <a:ext cx="5670550" cy="571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63F3B-4922-6945-A3C8-4223363A6662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184C3-8708-7845-9956-11E5A73F5399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9756-6402-3543-9087-776253B6983C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0563" y="1984375"/>
            <a:ext cx="3805237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4375"/>
            <a:ext cx="3805238" cy="4106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6958A-3ACF-E444-8922-C8052B56327A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AF524-4DDA-B249-8FE2-8ACC54F2B4A2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E4902-771A-7D45-9C78-6A933AD91813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F4C2-AF45-044C-88EA-550D9C3559F4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4A4B5-BC73-DE45-8685-218621F889FC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7BCBD-E174-8E43-A586-E4E7F5837DEB}" type="slidenum">
              <a:rPr lang="en-US"/>
              <a:pPr>
                <a:defRPr/>
              </a:pPr>
              <a:t>‹#›</a:t>
            </a:fld>
            <a:endParaRPr lang="en-US" sz="1400" b="0" dirty="0">
              <a:latin typeface="Times New Roman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87613" y="381000"/>
            <a:ext cx="5727700" cy="474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63398" tIns="25359" rIns="63398" bIns="2535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060575" y="919163"/>
            <a:ext cx="65754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073275" y="969963"/>
            <a:ext cx="3871913" cy="242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398" tIns="25359" rIns="63398" bIns="25359">
            <a:prstTxWarp prst="textNoShape">
              <a:avLst/>
            </a:prstTxWarp>
            <a:spAutoFit/>
          </a:bodyPr>
          <a:lstStyle/>
          <a:p>
            <a:pPr defTabSz="912813">
              <a:lnSpc>
                <a:spcPct val="90000"/>
              </a:lnSpc>
              <a:defRPr/>
            </a:pPr>
            <a:r>
              <a:rPr lang="en-US" sz="1400" b="1" dirty="0"/>
              <a:t>Navigation and Ancillary Information Facility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0563" y="1984375"/>
            <a:ext cx="7762875" cy="410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343" tIns="44379" rIns="90343" bIns="44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-12700" y="6518275"/>
            <a:ext cx="20955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6700"/>
            <a:ext cx="2890838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2151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42175" y="6616700"/>
            <a:ext cx="1901825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>
              <a:defRPr b="1"/>
            </a:lvl1pPr>
          </a:lstStyle>
          <a:p>
            <a:pPr>
              <a:defRPr/>
            </a:pPr>
            <a:fld id="{5132DD19-3AA5-0040-B5D0-95D690FED5B9}" type="slidenum">
              <a:rPr lang="en-US"/>
              <a:pPr>
                <a:defRPr/>
              </a:pPr>
              <a:t>‹#›</a:t>
            </a:fld>
            <a:endParaRPr lang="en-US" sz="1400" dirty="0">
              <a:latin typeface="Times New Roman" charset="0"/>
            </a:endParaRP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177800" y="182563"/>
            <a:ext cx="1820863" cy="895350"/>
            <a:chOff x="112" y="115"/>
            <a:chExt cx="1149" cy="565"/>
          </a:xfrm>
        </p:grpSpPr>
        <p:sp>
          <p:nvSpPr>
            <p:cNvPr id="21514" name="Arc 10"/>
            <p:cNvSpPr>
              <a:spLocks/>
            </p:cNvSpPr>
            <p:nvPr/>
          </p:nvSpPr>
          <p:spPr bwMode="auto">
            <a:xfrm flipH="1">
              <a:off x="635" y="206"/>
              <a:ext cx="79" cy="7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9369 w 43200"/>
                <a:gd name="T1" fmla="*/ 39403 h 39403"/>
                <a:gd name="T2" fmla="*/ 34560 w 43200"/>
                <a:gd name="T3" fmla="*/ 38880 h 39403"/>
                <a:gd name="T4" fmla="*/ 21600 w 43200"/>
                <a:gd name="T5" fmla="*/ 21600 h 39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9403" fill="none" extrusionOk="0">
                  <a:moveTo>
                    <a:pt x="9368" y="39403"/>
                  </a:moveTo>
                  <a:cubicBezTo>
                    <a:pt x="3504" y="35374"/>
                    <a:pt x="0" y="2871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8398"/>
                    <a:pt x="39999" y="34800"/>
                    <a:pt x="34560" y="38879"/>
                  </a:cubicBezTo>
                </a:path>
                <a:path w="43200" h="39403" stroke="0" extrusionOk="0">
                  <a:moveTo>
                    <a:pt x="9368" y="39403"/>
                  </a:moveTo>
                  <a:cubicBezTo>
                    <a:pt x="3504" y="35374"/>
                    <a:pt x="0" y="2871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8398"/>
                    <a:pt x="39999" y="34800"/>
                    <a:pt x="34560" y="3887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15" name="Oval 11"/>
            <p:cNvSpPr>
              <a:spLocks noChangeArrowheads="1"/>
            </p:cNvSpPr>
            <p:nvPr/>
          </p:nvSpPr>
          <p:spPr bwMode="auto">
            <a:xfrm>
              <a:off x="112" y="292"/>
              <a:ext cx="1149" cy="388"/>
            </a:xfrm>
            <a:prstGeom prst="ellips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16" name="Line 12"/>
            <p:cNvSpPr>
              <a:spLocks noChangeShapeType="1"/>
            </p:cNvSpPr>
            <p:nvPr/>
          </p:nvSpPr>
          <p:spPr bwMode="auto">
            <a:xfrm>
              <a:off x="575" y="353"/>
              <a:ext cx="1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17" name="Line 13"/>
            <p:cNvSpPr>
              <a:spLocks noChangeShapeType="1"/>
            </p:cNvSpPr>
            <p:nvPr/>
          </p:nvSpPr>
          <p:spPr bwMode="auto">
            <a:xfrm rot="-5400000">
              <a:off x="644" y="352"/>
              <a:ext cx="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18" name="Oval 14"/>
            <p:cNvSpPr>
              <a:spLocks noChangeArrowheads="1"/>
            </p:cNvSpPr>
            <p:nvPr/>
          </p:nvSpPr>
          <p:spPr bwMode="auto">
            <a:xfrm>
              <a:off x="331" y="403"/>
              <a:ext cx="462" cy="156"/>
            </a:xfrm>
            <a:prstGeom prst="ellips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19" name="Arc 15"/>
            <p:cNvSpPr>
              <a:spLocks/>
            </p:cNvSpPr>
            <p:nvPr/>
          </p:nvSpPr>
          <p:spPr bwMode="auto">
            <a:xfrm flipV="1">
              <a:off x="552" y="334"/>
              <a:ext cx="696" cy="21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9731"/>
                <a:gd name="T2" fmla="*/ 20011 w 21600"/>
                <a:gd name="T3" fmla="*/ 29731 h 29731"/>
                <a:gd name="T4" fmla="*/ 0 w 21600"/>
                <a:gd name="T5" fmla="*/ 21600 h 29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73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387"/>
                    <a:pt x="21060" y="27148"/>
                    <a:pt x="20011" y="29731"/>
                  </a:cubicBezTo>
                </a:path>
                <a:path w="21600" h="2973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387"/>
                    <a:pt x="21060" y="27148"/>
                    <a:pt x="20011" y="297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20" name="Oval 16"/>
            <p:cNvSpPr>
              <a:spLocks noChangeArrowheads="1"/>
            </p:cNvSpPr>
            <p:nvPr/>
          </p:nvSpPr>
          <p:spPr bwMode="auto">
            <a:xfrm>
              <a:off x="563" y="536"/>
              <a:ext cx="47" cy="47"/>
            </a:xfrm>
            <a:prstGeom prst="ellipse">
              <a:avLst/>
            </a:prstGeom>
            <a:solidFill>
              <a:srgbClr val="E30101"/>
            </a:solidFill>
            <a:ln w="9525">
              <a:solidFill>
                <a:srgbClr val="E3010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21" name="Oval 17"/>
            <p:cNvSpPr>
              <a:spLocks noChangeArrowheads="1"/>
            </p:cNvSpPr>
            <p:nvPr/>
          </p:nvSpPr>
          <p:spPr bwMode="auto">
            <a:xfrm>
              <a:off x="1146" y="358"/>
              <a:ext cx="47" cy="41"/>
            </a:xfrm>
            <a:prstGeom prst="ellipse">
              <a:avLst/>
            </a:prstGeom>
            <a:solidFill>
              <a:srgbClr val="E30101"/>
            </a:solidFill>
            <a:ln w="9525">
              <a:solidFill>
                <a:srgbClr val="E3010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22" name="Line 18"/>
            <p:cNvSpPr>
              <a:spLocks noChangeShapeType="1"/>
            </p:cNvSpPr>
            <p:nvPr/>
          </p:nvSpPr>
          <p:spPr bwMode="auto">
            <a:xfrm flipV="1">
              <a:off x="675" y="152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23" name="Freeform 19"/>
            <p:cNvSpPr>
              <a:spLocks/>
            </p:cNvSpPr>
            <p:nvPr/>
          </p:nvSpPr>
          <p:spPr bwMode="auto">
            <a:xfrm>
              <a:off x="560" y="234"/>
              <a:ext cx="233" cy="245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95" y="0"/>
                </a:cxn>
                <a:cxn ang="0">
                  <a:pos x="0" y="246"/>
                </a:cxn>
                <a:cxn ang="0">
                  <a:pos x="114" y="35"/>
                </a:cxn>
                <a:cxn ang="0">
                  <a:pos x="233" y="251"/>
                </a:cxn>
                <a:cxn ang="0">
                  <a:pos x="134" y="0"/>
                </a:cxn>
              </a:cxnLst>
              <a:rect l="0" t="0" r="r" b="b"/>
              <a:pathLst>
                <a:path w="233" h="251">
                  <a:moveTo>
                    <a:pt x="134" y="0"/>
                  </a:moveTo>
                  <a:lnTo>
                    <a:pt x="95" y="0"/>
                  </a:lnTo>
                  <a:lnTo>
                    <a:pt x="0" y="246"/>
                  </a:lnTo>
                  <a:lnTo>
                    <a:pt x="114" y="35"/>
                  </a:lnTo>
                  <a:lnTo>
                    <a:pt x="233" y="25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30101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24" name="Line 20"/>
            <p:cNvSpPr>
              <a:spLocks noChangeShapeType="1"/>
            </p:cNvSpPr>
            <p:nvPr/>
          </p:nvSpPr>
          <p:spPr bwMode="auto">
            <a:xfrm flipV="1">
              <a:off x="675" y="192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525" name="Text Box 21"/>
            <p:cNvSpPr txBox="1">
              <a:spLocks noChangeArrowheads="1"/>
            </p:cNvSpPr>
            <p:nvPr/>
          </p:nvSpPr>
          <p:spPr bwMode="auto">
            <a:xfrm>
              <a:off x="247" y="115"/>
              <a:ext cx="37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 defTabSz="912813">
                <a:defRPr/>
              </a:pPr>
              <a:r>
                <a:rPr lang="en-US" sz="4400" dirty="0">
                  <a:solidFill>
                    <a:srgbClr val="E30101"/>
                  </a:solidFill>
                </a:rPr>
                <a:t>N</a:t>
              </a:r>
              <a:endParaRPr lang="en-US" sz="4400" dirty="0"/>
            </a:p>
          </p:txBody>
        </p:sp>
        <p:sp>
          <p:nvSpPr>
            <p:cNvPr id="21526" name="Text Box 22"/>
            <p:cNvSpPr txBox="1">
              <a:spLocks noChangeArrowheads="1"/>
            </p:cNvSpPr>
            <p:nvPr/>
          </p:nvSpPr>
          <p:spPr bwMode="auto">
            <a:xfrm>
              <a:off x="739" y="115"/>
              <a:ext cx="429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148" tIns="45574" rIns="91148" bIns="45574">
              <a:prstTxWarp prst="textNoShape">
                <a:avLst/>
              </a:prstTxWarp>
              <a:spAutoFit/>
            </a:bodyPr>
            <a:lstStyle/>
            <a:p>
              <a:pPr defTabSz="912813">
                <a:defRPr/>
              </a:pPr>
              <a:r>
                <a:rPr lang="en-US" sz="4400" dirty="0">
                  <a:solidFill>
                    <a:srgbClr val="E30101"/>
                  </a:solidFill>
                </a:rPr>
                <a:t>IF</a:t>
              </a:r>
              <a:endParaRPr lang="en-US" sz="44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hf hdr="0" dt="0"/>
  <p:txStyles>
    <p:titleStyle>
      <a:lvl1pPr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defTabSz="912813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5750" indent="-28575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4213" indent="-227013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charset="-128"/>
        </a:defRPr>
      </a:lvl2pPr>
      <a:lvl3pPr marL="1141413" indent="-22860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charset="-128"/>
        </a:defRPr>
      </a:lvl3pPr>
      <a:lvl4pPr marL="1539875" indent="-169863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charset="-128"/>
        </a:defRPr>
      </a:lvl4pPr>
      <a:lvl5pPr marL="1997075" indent="-17145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5pPr>
      <a:lvl6pPr marL="2454275" indent="-17145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6pPr>
      <a:lvl7pPr marL="2911475" indent="-17145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7pPr>
      <a:lvl8pPr marL="3368675" indent="-17145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8pPr>
      <a:lvl9pPr marL="3825875" indent="-171450" algn="l" defTabSz="912813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naif.jpl.nasa.gov/pub/nai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sd.jpl.nasa.gov/horizons/app.html#/" TargetMode="External"/><Relationship Id="rId2" Type="http://schemas.openxmlformats.org/officeDocument/2006/relationships/hyperlink" Target="https://ssd.jpl.nasa.gov/horizon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aif.jpl.nasa.go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aif.jpl.nasa.gov/mailman/listinfo/spice_discussion" TargetMode="External"/><Relationship Id="rId4" Type="http://schemas.openxmlformats.org/officeDocument/2006/relationships/hyperlink" Target="https://naif.jpl.nasa.gov/mailman/listinfo/spice_announc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naif.jpl.nasa.gov/pub/naif/pds/data/co-s_j_e_v-spice-6-v1.0/cosp_100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67103" y="2266950"/>
            <a:ext cx="6206621" cy="2354023"/>
          </a:xfrm>
        </p:spPr>
        <p:txBody>
          <a:bodyPr/>
          <a:lstStyle/>
          <a:p>
            <a:r>
              <a:rPr lang="en-US" sz="3600" dirty="0"/>
              <a:t>Obtaining SPICE Products</a:t>
            </a:r>
            <a:br>
              <a:rPr lang="en-US" sz="3600" dirty="0"/>
            </a:br>
            <a:r>
              <a:rPr lang="en-US" sz="3600" dirty="0"/>
              <a:t>Available from the</a:t>
            </a:r>
            <a:br>
              <a:rPr lang="en-US" sz="3600" dirty="0"/>
            </a:br>
            <a:r>
              <a:rPr lang="en-US" sz="3600" dirty="0"/>
              <a:t> NAIF and Horizons Servers</a:t>
            </a:r>
            <a:br>
              <a:rPr lang="en-US" sz="3600" dirty="0"/>
            </a:br>
            <a:br>
              <a:rPr lang="en-US" sz="3600" dirty="0"/>
            </a:br>
            <a:r>
              <a:rPr lang="en-US" sz="2800" dirty="0"/>
              <a:t>Emphasis on Kernels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257800"/>
            <a:ext cx="6391275" cy="98901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  <a:buSzTx/>
            </a:pPr>
            <a:r>
              <a:rPr lang="en-US" dirty="0">
                <a:solidFill>
                  <a:schemeClr val="tx2"/>
                </a:solidFill>
              </a:rPr>
              <a:t>April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CA2D2BE-AA41-C50C-798A-667CCBAAF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48" y="2362200"/>
            <a:ext cx="2148840" cy="2550160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A0FBE77-301D-585D-420C-2D7CB7A01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964" y="2983225"/>
            <a:ext cx="2026920" cy="3718560"/>
          </a:xfrm>
          <a:prstGeom prst="rect">
            <a:avLst/>
          </a:prstGeom>
        </p:spPr>
      </p:pic>
      <p:sp>
        <p:nvSpPr>
          <p:cNvPr id="25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B61B09B6-9F86-7E42-8B37-287387760DE6}" type="slidenum">
              <a:rPr lang="en-US" smtClean="0"/>
              <a:pPr defTabSz="912813"/>
              <a:t>10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520088" y="416878"/>
            <a:ext cx="5780223" cy="426059"/>
          </a:xfrm>
        </p:spPr>
        <p:txBody>
          <a:bodyPr/>
          <a:lstStyle/>
          <a:p>
            <a:r>
              <a:rPr lang="en-US" sz="2800" dirty="0"/>
              <a:t>Getting </a:t>
            </a:r>
            <a:r>
              <a:rPr lang="en-US" sz="2800" dirty="0">
                <a:solidFill>
                  <a:srgbClr val="0536D2"/>
                </a:solidFill>
              </a:rPr>
              <a:t>Archived</a:t>
            </a:r>
            <a:r>
              <a:rPr lang="en-US" sz="2800" dirty="0"/>
              <a:t> Kernels – PDS4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388B391-2DAA-BA49-B1E1-E44C3AE61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B78DDE-3CE2-FF52-7E13-4BD7B4C1C729}"/>
              </a:ext>
            </a:extLst>
          </p:cNvPr>
          <p:cNvSpPr txBox="1"/>
          <p:nvPr/>
        </p:nvSpPr>
        <p:spPr>
          <a:xfrm>
            <a:off x="687103" y="1328493"/>
            <a:ext cx="1981200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Top level directory on a </a:t>
            </a:r>
            <a:r>
              <a:rPr lang="en-US" b="1" dirty="0">
                <a:solidFill>
                  <a:srgbClr val="FF0000"/>
                </a:solidFill>
              </a:rPr>
              <a:t>PDS4</a:t>
            </a:r>
            <a:r>
              <a:rPr lang="en-US" dirty="0">
                <a:solidFill>
                  <a:srgbClr val="FF0000"/>
                </a:solidFill>
              </a:rPr>
              <a:t> SPICE archive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C88FD7B-947E-024F-AE7D-EA8230D25844}"/>
              </a:ext>
            </a:extLst>
          </p:cNvPr>
          <p:cNvCxnSpPr>
            <a:cxnSpLocks/>
          </p:cNvCxnSpPr>
          <p:nvPr/>
        </p:nvCxnSpPr>
        <p:spPr bwMode="auto">
          <a:xfrm>
            <a:off x="1651353" y="1817146"/>
            <a:ext cx="0" cy="5711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51ABFA2-AEE1-AD02-1250-4F15CBF792A1}"/>
              </a:ext>
            </a:extLst>
          </p:cNvPr>
          <p:cNvSpPr/>
          <p:nvPr/>
        </p:nvSpPr>
        <p:spPr bwMode="auto">
          <a:xfrm>
            <a:off x="1165225" y="4715432"/>
            <a:ext cx="1044575" cy="152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E306E7-9E0C-4987-36F1-6DE90BCCA146}"/>
              </a:ext>
            </a:extLst>
          </p:cNvPr>
          <p:cNvCxnSpPr>
            <a:cxnSpLocks/>
          </p:cNvCxnSpPr>
          <p:nvPr/>
        </p:nvCxnSpPr>
        <p:spPr bwMode="auto">
          <a:xfrm>
            <a:off x="1682227" y="4876632"/>
            <a:ext cx="1766106" cy="10005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CD4B8180-89EB-E5DD-C64B-44536372C941}"/>
              </a:ext>
            </a:extLst>
          </p:cNvPr>
          <p:cNvSpPr/>
          <p:nvPr/>
        </p:nvSpPr>
        <p:spPr bwMode="auto">
          <a:xfrm>
            <a:off x="3478132" y="6064328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519A96-8689-8302-AB32-E9784CE567A6}"/>
              </a:ext>
            </a:extLst>
          </p:cNvPr>
          <p:cNvSpPr txBox="1"/>
          <p:nvPr/>
        </p:nvSpPr>
        <p:spPr>
          <a:xfrm>
            <a:off x="1809234" y="5107779"/>
            <a:ext cx="1359337" cy="1015663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</a:t>
            </a:r>
            <a:r>
              <a:rPr lang="en-US" dirty="0" err="1">
                <a:solidFill>
                  <a:srgbClr val="FF0000"/>
                </a:solidFill>
              </a:rPr>
              <a:t>spice_kernels</a:t>
            </a:r>
            <a:r>
              <a:rPr lang="en-US" dirty="0">
                <a:solidFill>
                  <a:srgbClr val="FF0000"/>
                </a:solidFill>
              </a:rPr>
              <a:t>” to access kernel-type and “</a:t>
            </a:r>
            <a:r>
              <a:rPr lang="en-US" dirty="0" err="1">
                <a:solidFill>
                  <a:srgbClr val="FF0000"/>
                </a:solidFill>
              </a:rPr>
              <a:t>mk</a:t>
            </a:r>
            <a:r>
              <a:rPr lang="en-US" dirty="0">
                <a:solidFill>
                  <a:srgbClr val="FF0000"/>
                </a:solidFill>
              </a:rPr>
              <a:t>” folders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6D92B05-8736-5856-DB5E-8C5F12EB22D1}"/>
              </a:ext>
            </a:extLst>
          </p:cNvPr>
          <p:cNvCxnSpPr>
            <a:cxnSpLocks/>
            <a:stCxn id="27" idx="6"/>
          </p:cNvCxnSpPr>
          <p:nvPr/>
        </p:nvCxnSpPr>
        <p:spPr bwMode="auto">
          <a:xfrm flipV="1">
            <a:off x="1981201" y="2142568"/>
            <a:ext cx="3080863" cy="22656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1C5DB73-22C9-B168-8FAF-710AA5C1CF68}"/>
              </a:ext>
            </a:extLst>
          </p:cNvPr>
          <p:cNvSpPr txBox="1"/>
          <p:nvPr/>
        </p:nvSpPr>
        <p:spPr>
          <a:xfrm>
            <a:off x="3053207" y="2039034"/>
            <a:ext cx="1828800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“document” to access </a:t>
            </a:r>
            <a:r>
              <a:rPr lang="en-US" b="1" dirty="0">
                <a:solidFill>
                  <a:srgbClr val="FF0000"/>
                </a:solidFill>
              </a:rPr>
              <a:t>PDS4</a:t>
            </a:r>
            <a:r>
              <a:rPr lang="en-US" dirty="0">
                <a:solidFill>
                  <a:srgbClr val="FF0000"/>
                </a:solidFill>
              </a:rPr>
              <a:t> archive description document</a:t>
            </a:r>
          </a:p>
        </p:txBody>
      </p:sp>
      <p:cxnSp>
        <p:nvCxnSpPr>
          <p:cNvPr id="25626" name="Straight Arrow Connector 25625">
            <a:extLst>
              <a:ext uri="{FF2B5EF4-FFF2-40B4-BE49-F238E27FC236}">
                <a16:creationId xmlns:a16="http://schemas.microsoft.com/office/drawing/2014/main" id="{69B9C8D8-0C21-7A04-62CE-57BBF4419DCF}"/>
              </a:ext>
            </a:extLst>
          </p:cNvPr>
          <p:cNvCxnSpPr>
            <a:cxnSpLocks/>
            <a:stCxn id="12" idx="6"/>
          </p:cNvCxnSpPr>
          <p:nvPr/>
        </p:nvCxnSpPr>
        <p:spPr bwMode="auto">
          <a:xfrm flipV="1">
            <a:off x="4085391" y="2770210"/>
            <a:ext cx="3433371" cy="302780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629" name="Straight Arrow Connector 25628">
            <a:extLst>
              <a:ext uri="{FF2B5EF4-FFF2-40B4-BE49-F238E27FC236}">
                <a16:creationId xmlns:a16="http://schemas.microsoft.com/office/drawing/2014/main" id="{7FA2D8D7-AABE-FF90-36A3-14BA476071F4}"/>
              </a:ext>
            </a:extLst>
          </p:cNvPr>
          <p:cNvCxnSpPr>
            <a:cxnSpLocks/>
            <a:stCxn id="48" idx="6"/>
          </p:cNvCxnSpPr>
          <p:nvPr/>
        </p:nvCxnSpPr>
        <p:spPr bwMode="auto">
          <a:xfrm flipV="1">
            <a:off x="4087732" y="5540318"/>
            <a:ext cx="3409667" cy="63831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632" name="TextBox 25631">
            <a:extLst>
              <a:ext uri="{FF2B5EF4-FFF2-40B4-BE49-F238E27FC236}">
                <a16:creationId xmlns:a16="http://schemas.microsoft.com/office/drawing/2014/main" id="{C047733A-8997-09AC-831D-333AE9DB873D}"/>
              </a:ext>
            </a:extLst>
          </p:cNvPr>
          <p:cNvSpPr txBox="1"/>
          <p:nvPr/>
        </p:nvSpPr>
        <p:spPr>
          <a:xfrm>
            <a:off x="6055360" y="3023001"/>
            <a:ext cx="1183640" cy="1015663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a kernel-type folder to access kernels</a:t>
            </a:r>
          </a:p>
        </p:txBody>
      </p:sp>
      <p:sp>
        <p:nvSpPr>
          <p:cNvPr id="25633" name="TextBox 25632">
            <a:extLst>
              <a:ext uri="{FF2B5EF4-FFF2-40B4-BE49-F238E27FC236}">
                <a16:creationId xmlns:a16="http://schemas.microsoft.com/office/drawing/2014/main" id="{65A70305-9DE5-9DDA-742C-A6DFE2818225}"/>
              </a:ext>
            </a:extLst>
          </p:cNvPr>
          <p:cNvSpPr txBox="1"/>
          <p:nvPr/>
        </p:nvSpPr>
        <p:spPr>
          <a:xfrm>
            <a:off x="6055360" y="5274708"/>
            <a:ext cx="1183640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</a:t>
            </a:r>
            <a:r>
              <a:rPr lang="en-US" dirty="0" err="1">
                <a:solidFill>
                  <a:srgbClr val="FF0000"/>
                </a:solidFill>
              </a:rPr>
              <a:t>mk</a:t>
            </a:r>
            <a:r>
              <a:rPr lang="en-US" dirty="0">
                <a:solidFill>
                  <a:srgbClr val="FF0000"/>
                </a:solidFill>
              </a:rPr>
              <a:t>” to access meta-kernels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458526-270B-FA97-4AD7-2A73F581BECC}"/>
              </a:ext>
            </a:extLst>
          </p:cNvPr>
          <p:cNvSpPr/>
          <p:nvPr/>
        </p:nvSpPr>
        <p:spPr bwMode="auto">
          <a:xfrm>
            <a:off x="3475791" y="5683713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6DA0C95A-F1A2-9EBF-1BDA-C2AE78FA0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9408" y="1567178"/>
            <a:ext cx="965200" cy="165100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80E8FA-AFA1-A998-B933-E8C1AC003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762" y="3506465"/>
            <a:ext cx="1087120" cy="319532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898B05B-36E7-35E7-96B6-7935EB5735EE}"/>
              </a:ext>
            </a:extLst>
          </p:cNvPr>
          <p:cNvSpPr/>
          <p:nvPr/>
        </p:nvSpPr>
        <p:spPr bwMode="auto">
          <a:xfrm>
            <a:off x="1160811" y="4332062"/>
            <a:ext cx="820390" cy="152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34" name="Picture 3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703395-B561-4F17-D504-95CF7CD90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5780" y="1328493"/>
            <a:ext cx="1833880" cy="16256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076EC22C-0EEE-9071-4FE9-E6A901A638B4}"/>
              </a:ext>
            </a:extLst>
          </p:cNvPr>
          <p:cNvSpPr/>
          <p:nvPr/>
        </p:nvSpPr>
        <p:spPr bwMode="auto">
          <a:xfrm>
            <a:off x="5013610" y="2597903"/>
            <a:ext cx="108239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88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214243" y="2342303"/>
            <a:ext cx="1901825" cy="241300"/>
          </a:xfrm>
          <a:noFill/>
        </p:spPr>
        <p:txBody>
          <a:bodyPr/>
          <a:lstStyle/>
          <a:p>
            <a:pPr defTabSz="912813"/>
            <a:fld id="{492A5EA6-BE93-C64D-A1EE-517FC14EE40D}" type="slidenum">
              <a:rPr lang="en-US" smtClean="0"/>
              <a:pPr defTabSz="912813"/>
              <a:t>11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>
          <a:xfrm>
            <a:off x="1990296" y="416723"/>
            <a:ext cx="6839808" cy="426059"/>
          </a:xfrm>
        </p:spPr>
        <p:txBody>
          <a:bodyPr/>
          <a:lstStyle/>
          <a:p>
            <a:r>
              <a:rPr lang="en-US" sz="2800" dirty="0"/>
              <a:t>Obtaining </a:t>
            </a:r>
            <a:r>
              <a:rPr lang="en-US" sz="2800" dirty="0">
                <a:solidFill>
                  <a:srgbClr val="0536D2"/>
                </a:solidFill>
              </a:rPr>
              <a:t>Archived</a:t>
            </a:r>
            <a:r>
              <a:rPr lang="en-US" sz="2800" dirty="0"/>
              <a:t> Kernels - </a:t>
            </a:r>
            <a:r>
              <a:rPr lang="en-US" sz="2800" dirty="0" err="1"/>
              <a:t>Subsetter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A8B70F-E8CC-4F4E-B1DD-E8FA4C555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D50471-919E-AE21-5004-70B945FC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3896360" cy="294132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23503D8-D045-7709-789C-16735763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927600"/>
            <a:ext cx="3921760" cy="9652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2EC7EB0-8A66-D342-8181-CA44D711BD16}"/>
              </a:ext>
            </a:extLst>
          </p:cNvPr>
          <p:cNvCxnSpPr>
            <a:cxnSpLocks/>
          </p:cNvCxnSpPr>
          <p:nvPr/>
        </p:nvCxnSpPr>
        <p:spPr bwMode="auto">
          <a:xfrm flipH="1">
            <a:off x="2890838" y="3724101"/>
            <a:ext cx="1267831" cy="120349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9621DD3-9BB4-074F-04F6-72541E9C033D}"/>
              </a:ext>
            </a:extLst>
          </p:cNvPr>
          <p:cNvSpPr txBox="1"/>
          <p:nvPr/>
        </p:nvSpPr>
        <p:spPr>
          <a:xfrm>
            <a:off x="457200" y="4531976"/>
            <a:ext cx="3896360" cy="276999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“subset” to obtain a subset of an archive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BCEE88-5C0E-8B48-AC15-0AB8929CA985}"/>
              </a:ext>
            </a:extLst>
          </p:cNvPr>
          <p:cNvSpPr txBox="1"/>
          <p:nvPr/>
        </p:nvSpPr>
        <p:spPr>
          <a:xfrm>
            <a:off x="457200" y="6013636"/>
            <a:ext cx="3896360" cy="276999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Type in subset start and stop times and click “Subset”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4CC3C1-0FAC-3777-D3B5-DF67498A3805}"/>
              </a:ext>
            </a:extLst>
          </p:cNvPr>
          <p:cNvCxnSpPr>
            <a:cxnSpLocks/>
            <a:stCxn id="16" idx="0"/>
          </p:cNvCxnSpPr>
          <p:nvPr/>
        </p:nvCxnSpPr>
        <p:spPr bwMode="auto">
          <a:xfrm flipH="1" flipV="1">
            <a:off x="2286000" y="5367120"/>
            <a:ext cx="119380" cy="6465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E86759D-18B3-BDF2-7D52-EC74235F5016}"/>
              </a:ext>
            </a:extLst>
          </p:cNvPr>
          <p:cNvCxnSpPr>
            <a:cxnSpLocks/>
            <a:stCxn id="16" idx="0"/>
            <a:endCxn id="30" idx="5"/>
          </p:cNvCxnSpPr>
          <p:nvPr/>
        </p:nvCxnSpPr>
        <p:spPr bwMode="auto">
          <a:xfrm flipH="1" flipV="1">
            <a:off x="1173634" y="5333642"/>
            <a:ext cx="1231746" cy="67999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AADB3BEC-533E-2A2B-89DC-091F67FC058D}"/>
              </a:ext>
            </a:extLst>
          </p:cNvPr>
          <p:cNvSpPr txBox="1">
            <a:spLocks noChangeArrowheads="1"/>
          </p:cNvSpPr>
          <p:nvPr/>
        </p:nvSpPr>
        <p:spPr>
          <a:xfrm>
            <a:off x="4411511" y="1608243"/>
            <a:ext cx="4409497" cy="4419600"/>
          </a:xfrm>
          <a:prstGeom prst="rect">
            <a:avLst/>
          </a:prstGeom>
        </p:spPr>
        <p:txBody>
          <a:bodyPr/>
          <a:lstStyle>
            <a:lvl1pPr marL="285750" indent="-28575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4213" indent="-227013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1413" indent="-22860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»"/>
              <a:defRPr b="1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539875" indent="-169863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•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997075" indent="-17145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454275" indent="-17145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11475" indent="-17145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368675" indent="-17145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25875" indent="-171450" algn="l" defTabSz="912813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SzPct val="100000"/>
              <a:buChar char="–"/>
              <a:defRPr sz="14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800" dirty="0"/>
              <a:t>Use the </a:t>
            </a:r>
            <a:r>
              <a:rPr lang="en-US" sz="1800" b="1" dirty="0" err="1">
                <a:solidFill>
                  <a:srgbClr val="053DE8"/>
                </a:solidFill>
              </a:rPr>
              <a:t>Subsetter</a:t>
            </a:r>
            <a:r>
              <a:rPr lang="en-US" sz="1800" dirty="0"/>
              <a:t> tool to obtain a part of an archive covering a period of interest.</a:t>
            </a:r>
          </a:p>
          <a:p>
            <a:r>
              <a:rPr lang="en-US" sz="1800" kern="0" dirty="0"/>
              <a:t>Specify subset start and stop times in the form</a:t>
            </a:r>
          </a:p>
          <a:p>
            <a:r>
              <a:rPr lang="en-US" sz="1800" kern="0" dirty="0" err="1"/>
              <a:t>Subsetter</a:t>
            </a:r>
            <a:r>
              <a:rPr lang="en-US" sz="1800" kern="0" dirty="0"/>
              <a:t> will:</a:t>
            </a:r>
          </a:p>
          <a:p>
            <a:pPr lvl="1"/>
            <a:r>
              <a:rPr lang="en-US" sz="1400" dirty="0"/>
              <a:t>select just the kernels that fall within or overlap the specified time bounds</a:t>
            </a:r>
            <a:endParaRPr lang="en-US" sz="1400" kern="0" dirty="0"/>
          </a:p>
          <a:p>
            <a:pPr lvl="1"/>
            <a:r>
              <a:rPr lang="en-US" sz="1400" dirty="0"/>
              <a:t>construct a new meta-kernels containing the names of this subset of kernels (thus making it easy to load the subset into your program)</a:t>
            </a:r>
          </a:p>
          <a:p>
            <a:pPr lvl="1"/>
            <a:r>
              <a:rPr lang="en-US" sz="1400" dirty="0"/>
              <a:t>create a custom </a:t>
            </a:r>
            <a:r>
              <a:rPr lang="en-US" sz="1400" dirty="0" err="1"/>
              <a:t>wget</a:t>
            </a:r>
            <a:r>
              <a:rPr lang="en-US" sz="1400" dirty="0"/>
              <a:t> script that can be used to download these files to a user computer</a:t>
            </a:r>
          </a:p>
          <a:p>
            <a:r>
              <a:rPr lang="en-US" sz="1800" kern="0" dirty="0"/>
              <a:t>Run the script to download kernels and adjust path in MK to use them</a:t>
            </a:r>
          </a:p>
          <a:p>
            <a:pPr lvl="1"/>
            <a:endParaRPr lang="en-US" sz="1400" kern="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CDF552-5696-9CDA-6586-59089CC76708}"/>
              </a:ext>
            </a:extLst>
          </p:cNvPr>
          <p:cNvSpPr/>
          <p:nvPr/>
        </p:nvSpPr>
        <p:spPr bwMode="auto">
          <a:xfrm>
            <a:off x="3853869" y="3488965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0E8962E-58AD-455A-5EA4-0B710CA9383B}"/>
              </a:ext>
            </a:extLst>
          </p:cNvPr>
          <p:cNvSpPr/>
          <p:nvPr/>
        </p:nvSpPr>
        <p:spPr bwMode="auto">
          <a:xfrm>
            <a:off x="424649" y="5138520"/>
            <a:ext cx="87749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2DC2E8-BF05-7141-9598-715EACE12D56}"/>
              </a:ext>
            </a:extLst>
          </p:cNvPr>
          <p:cNvSpPr/>
          <p:nvPr/>
        </p:nvSpPr>
        <p:spPr bwMode="auto">
          <a:xfrm>
            <a:off x="1775498" y="5142339"/>
            <a:ext cx="87749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5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031173" y="424841"/>
            <a:ext cx="6758054" cy="426059"/>
          </a:xfrm>
        </p:spPr>
        <p:txBody>
          <a:bodyPr/>
          <a:lstStyle/>
          <a:p>
            <a:r>
              <a:rPr lang="en-US" sz="2800" dirty="0"/>
              <a:t>Downloading </a:t>
            </a:r>
            <a:r>
              <a:rPr lang="en-US" sz="2800" dirty="0">
                <a:solidFill>
                  <a:srgbClr val="0536D2"/>
                </a:solidFill>
              </a:rPr>
              <a:t>Archived</a:t>
            </a:r>
            <a:r>
              <a:rPr lang="en-US" sz="2800" dirty="0"/>
              <a:t> Kernels – </a:t>
            </a:r>
            <a:r>
              <a:rPr lang="en-US" sz="2800" dirty="0" err="1"/>
              <a:t>wget</a:t>
            </a:r>
            <a:endParaRPr lang="en-US" sz="2800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609600" y="1828800"/>
            <a:ext cx="8077200" cy="3810000"/>
          </a:xfrm>
        </p:spPr>
        <p:txBody>
          <a:bodyPr/>
          <a:lstStyle/>
          <a:p>
            <a:r>
              <a:rPr lang="en-US" dirty="0"/>
              <a:t>Use GNU’s </a:t>
            </a:r>
            <a:r>
              <a:rPr lang="en-US" dirty="0" err="1"/>
              <a:t>wget</a:t>
            </a:r>
            <a:r>
              <a:rPr lang="en-US" dirty="0"/>
              <a:t> or a similar utility to download the complete SPICE data set</a:t>
            </a:r>
          </a:p>
          <a:p>
            <a:endParaRPr lang="en-US" sz="1800" dirty="0"/>
          </a:p>
          <a:p>
            <a:pPr lvl="1"/>
            <a:r>
              <a:rPr lang="en-US" dirty="0"/>
              <a:t>Example using wget on the Deep Impact mission:</a:t>
            </a:r>
          </a:p>
          <a:p>
            <a:pPr lvl="2"/>
            <a:r>
              <a:rPr lang="en-US" dirty="0"/>
              <a:t>Open a terminal window</a:t>
            </a:r>
          </a:p>
          <a:p>
            <a:pPr lvl="2"/>
            <a:r>
              <a:rPr lang="en-US" dirty="0"/>
              <a:t>wget -m -nH --cut-dirs=5 -nv (insert the URL of the "Archive Link" for the SPICE data set here). For example:</a:t>
            </a:r>
          </a:p>
          <a:p>
            <a:pPr lvl="3"/>
            <a:r>
              <a:rPr lang="en-US" dirty="0"/>
              <a:t> </a:t>
            </a:r>
            <a:r>
              <a:rPr lang="en-US" sz="1200" dirty="0"/>
              <a:t>wget -m -nH --cut-dirs=5 -nv  http://naif.jpl.nasa.gov/pub/naif/pds/data/di-c-spice-6-v1.0/disp_1000/</a:t>
            </a:r>
            <a:endParaRPr lang="en-US" dirty="0"/>
          </a:p>
        </p:txBody>
      </p:sp>
      <p:sp>
        <p:nvSpPr>
          <p:cNvPr id="3072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EEB54E2-25B8-4048-AD41-0FB3DA817787}" type="slidenum">
              <a:rPr lang="en-US" smtClean="0"/>
              <a:pPr/>
              <a:t>12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2D94A0-E14C-1641-9E0C-7B267C000F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</p:spTree>
    <p:extLst>
      <p:ext uri="{BB962C8B-B14F-4D97-AF65-F5344CB8AC3E}">
        <p14:creationId xmlns:p14="http://schemas.microsoft.com/office/powerpoint/2010/main" val="332204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F5D62D0-5429-E43C-6818-DDAAD3D6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64" y="3265472"/>
            <a:ext cx="3759200" cy="242316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F8999B-2E29-3E03-D6C4-94284043E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3" y="3270258"/>
            <a:ext cx="3749040" cy="1549400"/>
          </a:xfrm>
          <a:prstGeom prst="rect">
            <a:avLst/>
          </a:prstGeom>
        </p:spPr>
      </p:pic>
      <p:pic>
        <p:nvPicPr>
          <p:cNvPr id="62" name="Picture 6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726817-3595-8653-8092-CB8C936C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823" y="1274281"/>
            <a:ext cx="3769360" cy="1861789"/>
          </a:xfrm>
          <a:prstGeom prst="rect">
            <a:avLst/>
          </a:prstGeom>
          <a:ln w="19050">
            <a:noFill/>
          </a:ln>
        </p:spPr>
      </p:pic>
      <p:pic>
        <p:nvPicPr>
          <p:cNvPr id="60" name="Picture 5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B9D20D-619D-7760-5713-F3E9B5DB9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93" y="1274281"/>
            <a:ext cx="3769360" cy="1823720"/>
          </a:xfrm>
          <a:prstGeom prst="rect">
            <a:avLst/>
          </a:prstGeom>
          <a:ln w="19050">
            <a:noFill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379920" y="419100"/>
            <a:ext cx="4242943" cy="426059"/>
          </a:xfrm>
        </p:spPr>
        <p:txBody>
          <a:bodyPr/>
          <a:lstStyle/>
          <a:p>
            <a:r>
              <a:rPr lang="en-US" sz="2800" dirty="0"/>
              <a:t>Getting </a:t>
            </a:r>
            <a:r>
              <a:rPr lang="en-US" sz="2800" dirty="0">
                <a:solidFill>
                  <a:schemeClr val="accent6"/>
                </a:solidFill>
              </a:rPr>
              <a:t>Generic</a:t>
            </a:r>
            <a:r>
              <a:rPr lang="en-US" sz="2800" dirty="0"/>
              <a:t> Kernels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374E316-7D2C-FF4D-B68C-351422517A63}" type="slidenum">
              <a:rPr lang="en-US" smtClean="0"/>
              <a:pPr/>
              <a:t>13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CEB8E-D591-1646-9B31-4AD69CA81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>
            <a:off x="971849" y="4385228"/>
            <a:ext cx="1219200" cy="201647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19" name="TextBox 20"/>
          <p:cNvSpPr txBox="1">
            <a:spLocks noChangeArrowheads="1"/>
          </p:cNvSpPr>
          <p:nvPr/>
        </p:nvSpPr>
        <p:spPr bwMode="auto">
          <a:xfrm>
            <a:off x="316577" y="3981407"/>
            <a:ext cx="1969659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3 - Select Generic Kernels</a:t>
            </a: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09191A27-F3E7-E0DF-BFC2-7092EB85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41" y="2868142"/>
            <a:ext cx="611981" cy="215765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8" name="Straight Arrow Connector 13">
            <a:extLst>
              <a:ext uri="{FF2B5EF4-FFF2-40B4-BE49-F238E27FC236}">
                <a16:creationId xmlns:a16="http://schemas.microsoft.com/office/drawing/2014/main" id="{3F61A218-C331-FD37-3FA5-0DA78360DD1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6102" y="4405990"/>
            <a:ext cx="477062" cy="714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1" name="Oval 7">
            <a:extLst>
              <a:ext uri="{FF2B5EF4-FFF2-40B4-BE49-F238E27FC236}">
                <a16:creationId xmlns:a16="http://schemas.microsoft.com/office/drawing/2014/main" id="{96EFA6BB-ED94-0508-5FAF-48CAA1DDB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4807" y="2536977"/>
            <a:ext cx="1295400" cy="279468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2" name="Straight Arrow Connector 13">
            <a:extLst>
              <a:ext uri="{FF2B5EF4-FFF2-40B4-BE49-F238E27FC236}">
                <a16:creationId xmlns:a16="http://schemas.microsoft.com/office/drawing/2014/main" id="{B50C34CC-9005-D1BB-8577-AD439F80611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0893" y="2366913"/>
            <a:ext cx="482142" cy="447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cxnSp>
        <p:nvCxnSpPr>
          <p:cNvPr id="26" name="Straight Arrow Connector 13">
            <a:extLst>
              <a:ext uri="{FF2B5EF4-FFF2-40B4-BE49-F238E27FC236}">
                <a16:creationId xmlns:a16="http://schemas.microsoft.com/office/drawing/2014/main" id="{7FF63F76-CDD9-773A-98E3-9C678242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36102" y="3145141"/>
            <a:ext cx="477062" cy="17598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30" name="TextBox 20">
            <a:extLst>
              <a:ext uri="{FF2B5EF4-FFF2-40B4-BE49-F238E27FC236}">
                <a16:creationId xmlns:a16="http://schemas.microsoft.com/office/drawing/2014/main" id="{331EB3F3-98EF-C70C-0CE7-FDB7BF32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41" y="2399712"/>
            <a:ext cx="1311017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– Select Data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698932E0-F22F-D972-BBD3-D84F36B4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207" y="2770337"/>
            <a:ext cx="2036593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– Select Generic Kernels</a:t>
            </a:r>
          </a:p>
        </p:txBody>
      </p:sp>
      <p:sp>
        <p:nvSpPr>
          <p:cNvPr id="21533" name="TextBox 20">
            <a:extLst>
              <a:ext uri="{FF2B5EF4-FFF2-40B4-BE49-F238E27FC236}">
                <a16:creationId xmlns:a16="http://schemas.microsoft.com/office/drawing/2014/main" id="{6215407C-05E7-460D-E364-3FE93C21B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6708" y="4293946"/>
            <a:ext cx="1910092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– Select the kernel type</a:t>
            </a:r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0F2A0487-6E72-C7C8-FAA6-169BB428E9D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41053" y="5260054"/>
            <a:ext cx="471982" cy="20030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BAD2FCC-73EA-3B42-5AC7-C72011548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53" y="5036929"/>
            <a:ext cx="3754120" cy="1402080"/>
          </a:xfrm>
          <a:prstGeom prst="rect">
            <a:avLst/>
          </a:prstGeom>
        </p:spPr>
      </p:pic>
      <p:sp>
        <p:nvSpPr>
          <p:cNvPr id="23" name="TextBox 20">
            <a:extLst>
              <a:ext uri="{FF2B5EF4-FFF2-40B4-BE49-F238E27FC236}">
                <a16:creationId xmlns:a16="http://schemas.microsoft.com/office/drawing/2014/main" id="{7AF34141-1F60-2CB0-382F-06BBF8B42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41" y="5149762"/>
            <a:ext cx="2122059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5 - Select Kernels of Interest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6EAA038-3052-36C4-411D-6B674CC79722}"/>
              </a:ext>
            </a:extLst>
          </p:cNvPr>
          <p:cNvCxnSpPr>
            <a:cxnSpLocks/>
            <a:stCxn id="25" idx="1"/>
          </p:cNvCxnSpPr>
          <p:nvPr/>
        </p:nvCxnSpPr>
        <p:spPr bwMode="auto">
          <a:xfrm flipH="1" flipV="1">
            <a:off x="1905000" y="5853250"/>
            <a:ext cx="2007454" cy="123111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40">
            <a:extLst>
              <a:ext uri="{FF2B5EF4-FFF2-40B4-BE49-F238E27FC236}">
                <a16:creationId xmlns:a16="http://schemas.microsoft.com/office/drawing/2014/main" id="{DB98946A-EA6F-1CDF-09B8-F3C63927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454" y="5853250"/>
            <a:ext cx="3021745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Description of folder contents and naming scheme</a:t>
            </a:r>
          </a:p>
        </p:txBody>
      </p:sp>
      <p:sp>
        <p:nvSpPr>
          <p:cNvPr id="33" name="TextBox 40">
            <a:extLst>
              <a:ext uri="{FF2B5EF4-FFF2-40B4-BE49-F238E27FC236}">
                <a16:creationId xmlns:a16="http://schemas.microsoft.com/office/drawing/2014/main" id="{BBE1E775-D049-0AB1-175D-AF3F4E673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453" y="6153571"/>
            <a:ext cx="3021745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Latest LSK file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0B2922C-964C-347A-81AC-8DBBCDF3AE70}"/>
              </a:ext>
            </a:extLst>
          </p:cNvPr>
          <p:cNvCxnSpPr>
            <a:cxnSpLocks/>
          </p:cNvCxnSpPr>
          <p:nvPr/>
        </p:nvCxnSpPr>
        <p:spPr bwMode="auto">
          <a:xfrm flipH="1">
            <a:off x="1905000" y="6264089"/>
            <a:ext cx="2007453" cy="93756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330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423" y="396570"/>
            <a:ext cx="6703553" cy="426059"/>
          </a:xfrm>
        </p:spPr>
        <p:txBody>
          <a:bodyPr/>
          <a:lstStyle/>
          <a:p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435D2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Direct Access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81D58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to Server Directory Tree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0184C3-8708-7845-9956-11E5A73F5399}" type="slidenum">
              <a:rPr lang="en-US" smtClean="0"/>
              <a:pPr>
                <a:defRPr/>
              </a:pPr>
              <a:t>14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96CB0E-EDE2-0941-8CAE-CD32AB0091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CFADE5C-AD81-83D2-5E48-6345C344A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71600"/>
            <a:ext cx="7239000" cy="1295400"/>
          </a:xfrm>
        </p:spPr>
        <p:txBody>
          <a:bodyPr/>
          <a:lstStyle/>
          <a:p>
            <a:r>
              <a:rPr lang="en-US" sz="2000" dirty="0"/>
              <a:t>Everything publicly available on the NAIF server is also accessible by browsing its directory tree starting at</a:t>
            </a:r>
            <a:endParaRPr lang="en-US" sz="1600" dirty="0"/>
          </a:p>
          <a:p>
            <a:pPr marL="58737" indent="0" algn="ctr">
              <a:buNone/>
            </a:pPr>
            <a:r>
              <a:rPr lang="en-US" sz="200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https://naif.jpl.nasa.gov/pub/naif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FB3C537-8C2F-E492-B90E-9ABC5171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821" y="4986443"/>
            <a:ext cx="3749040" cy="1371600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E49A01-1D87-93DD-0128-27D27AF2E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940" y="2656840"/>
            <a:ext cx="3754120" cy="2118360"/>
          </a:xfrm>
          <a:prstGeom prst="rect">
            <a:avLst/>
          </a:prstGeom>
        </p:spPr>
      </p:pic>
      <p:sp>
        <p:nvSpPr>
          <p:cNvPr id="24" name="TextBox 40">
            <a:extLst>
              <a:ext uri="{FF2B5EF4-FFF2-40B4-BE49-F238E27FC236}">
                <a16:creationId xmlns:a16="http://schemas.microsoft.com/office/drawing/2014/main" id="{3AA62536-288A-0D3B-B25E-0E134C27D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986372"/>
            <a:ext cx="19050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Cosmographia packages and additional materials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567D-9498-3ECF-00DF-71E95C3C0D26}"/>
              </a:ext>
            </a:extLst>
          </p:cNvPr>
          <p:cNvCxnSpPr>
            <a:cxnSpLocks/>
          </p:cNvCxnSpPr>
          <p:nvPr/>
        </p:nvCxnSpPr>
        <p:spPr bwMode="auto">
          <a:xfrm flipH="1">
            <a:off x="3857625" y="4212784"/>
            <a:ext cx="2561007" cy="870391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AD3110C-785F-6A74-191C-6ECFC90D6CC9}"/>
              </a:ext>
            </a:extLst>
          </p:cNvPr>
          <p:cNvCxnSpPr>
            <a:cxnSpLocks/>
          </p:cNvCxnSpPr>
          <p:nvPr/>
        </p:nvCxnSpPr>
        <p:spPr bwMode="auto">
          <a:xfrm flipH="1">
            <a:off x="3857625" y="4205569"/>
            <a:ext cx="2561007" cy="499781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6BAA441-8FF6-A443-3493-062B36FE3CC1}"/>
              </a:ext>
            </a:extLst>
          </p:cNvPr>
          <p:cNvCxnSpPr>
            <a:cxnSpLocks/>
          </p:cNvCxnSpPr>
          <p:nvPr/>
        </p:nvCxnSpPr>
        <p:spPr bwMode="auto">
          <a:xfrm flipH="1">
            <a:off x="3819525" y="4205569"/>
            <a:ext cx="2599107" cy="254559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40">
            <a:extLst>
              <a:ext uri="{FF2B5EF4-FFF2-40B4-BE49-F238E27FC236}">
                <a16:creationId xmlns:a16="http://schemas.microsoft.com/office/drawing/2014/main" id="{BF35E4EF-3090-3C44-D565-6B8FB0A8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632" y="4000287"/>
            <a:ext cx="18871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Operational and past project kernel directories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4AC21AB-C3B3-C570-33B6-1C37C610F0D2}"/>
              </a:ext>
            </a:extLst>
          </p:cNvPr>
          <p:cNvCxnSpPr>
            <a:cxnSpLocks/>
            <a:stCxn id="24" idx="3"/>
          </p:cNvCxnSpPr>
          <p:nvPr/>
        </p:nvCxnSpPr>
        <p:spPr bwMode="auto">
          <a:xfrm flipV="1">
            <a:off x="2514600" y="5210328"/>
            <a:ext cx="828677" cy="6877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ECA9C5D-1247-A3AC-811A-DDD3227368D7}"/>
              </a:ext>
            </a:extLst>
          </p:cNvPr>
          <p:cNvCxnSpPr>
            <a:cxnSpLocks/>
            <a:stCxn id="45" idx="1"/>
          </p:cNvCxnSpPr>
          <p:nvPr/>
        </p:nvCxnSpPr>
        <p:spPr bwMode="auto">
          <a:xfrm flipH="1">
            <a:off x="4191000" y="4866285"/>
            <a:ext cx="2235861" cy="610474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0">
            <a:extLst>
              <a:ext uri="{FF2B5EF4-FFF2-40B4-BE49-F238E27FC236}">
                <a16:creationId xmlns:a16="http://schemas.microsoft.com/office/drawing/2014/main" id="{2BCD76F9-96EC-793C-2AFB-DB1C41D9B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861" y="4727785"/>
            <a:ext cx="17526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Generic kernels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445D13-21FB-87EF-9111-41B13F2E8F74}"/>
              </a:ext>
            </a:extLst>
          </p:cNvPr>
          <p:cNvCxnSpPr>
            <a:cxnSpLocks/>
            <a:stCxn id="48" idx="1"/>
          </p:cNvCxnSpPr>
          <p:nvPr/>
        </p:nvCxnSpPr>
        <p:spPr bwMode="auto">
          <a:xfrm flipH="1">
            <a:off x="3683000" y="5487508"/>
            <a:ext cx="2735632" cy="24878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0">
            <a:extLst>
              <a:ext uri="{FF2B5EF4-FFF2-40B4-BE49-F238E27FC236}">
                <a16:creationId xmlns:a16="http://schemas.microsoft.com/office/drawing/2014/main" id="{5A26A2F5-F71B-A4FA-798E-1248EE937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632" y="5256675"/>
            <a:ext cx="19633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PDS archives and generic </a:t>
            </a:r>
            <a:r>
              <a:rPr lang="en-US" dirty="0" err="1">
                <a:solidFill>
                  <a:schemeClr val="accent1"/>
                </a:solidFill>
              </a:rPr>
              <a:t>WebGeocalc</a:t>
            </a:r>
            <a:r>
              <a:rPr lang="en-US" dirty="0">
                <a:solidFill>
                  <a:schemeClr val="accent1"/>
                </a:solidFill>
              </a:rPr>
              <a:t> kernel sets</a:t>
            </a:r>
          </a:p>
        </p:txBody>
      </p:sp>
      <p:sp>
        <p:nvSpPr>
          <p:cNvPr id="52" name="TextBox 40">
            <a:extLst>
              <a:ext uri="{FF2B5EF4-FFF2-40B4-BE49-F238E27FC236}">
                <a16:creationId xmlns:a16="http://schemas.microsoft.com/office/drawing/2014/main" id="{ADC25B4E-DDD5-1E33-C2BE-8789B4DDD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78" y="5597796"/>
            <a:ext cx="145692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Toolkit packages</a:t>
            </a:r>
          </a:p>
        </p:txBody>
      </p:sp>
      <p:sp>
        <p:nvSpPr>
          <p:cNvPr id="53" name="TextBox 40">
            <a:extLst>
              <a:ext uri="{FF2B5EF4-FFF2-40B4-BE49-F238E27FC236}">
                <a16:creationId xmlns:a16="http://schemas.microsoft.com/office/drawing/2014/main" id="{1FCD91F0-0DBE-5BAD-0722-E462B6D51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633" y="5932599"/>
            <a:ext cx="19018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Toolkit documentation, Tutorials and Lessons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EC049EA-FDFA-DB5C-20BC-304AEFED59AF}"/>
              </a:ext>
            </a:extLst>
          </p:cNvPr>
          <p:cNvCxnSpPr>
            <a:cxnSpLocks/>
            <a:stCxn id="53" idx="1"/>
          </p:cNvCxnSpPr>
          <p:nvPr/>
        </p:nvCxnSpPr>
        <p:spPr bwMode="auto">
          <a:xfrm flipH="1" flipV="1">
            <a:off x="4060825" y="6132654"/>
            <a:ext cx="2357808" cy="30778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ED6CA72-9FFB-B11D-B0A7-E67560442C74}"/>
              </a:ext>
            </a:extLst>
          </p:cNvPr>
          <p:cNvCxnSpPr>
            <a:cxnSpLocks/>
            <a:stCxn id="52" idx="3"/>
          </p:cNvCxnSpPr>
          <p:nvPr/>
        </p:nvCxnSpPr>
        <p:spPr bwMode="auto">
          <a:xfrm>
            <a:off x="2514600" y="5736296"/>
            <a:ext cx="828677" cy="232704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40">
            <a:extLst>
              <a:ext uri="{FF2B5EF4-FFF2-40B4-BE49-F238E27FC236}">
                <a16:creationId xmlns:a16="http://schemas.microsoft.com/office/drawing/2014/main" id="{1816A596-FCBE-7AC7-FD54-45F7B3A56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78" y="6036054"/>
            <a:ext cx="1456922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Toolkit utilities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1D83F9F-0672-E0B1-4ADE-66EA4535F6B2}"/>
              </a:ext>
            </a:extLst>
          </p:cNvPr>
          <p:cNvCxnSpPr>
            <a:cxnSpLocks/>
            <a:stCxn id="70" idx="3"/>
          </p:cNvCxnSpPr>
          <p:nvPr/>
        </p:nvCxnSpPr>
        <p:spPr bwMode="auto">
          <a:xfrm>
            <a:off x="2514600" y="6174554"/>
            <a:ext cx="828677" cy="57971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40">
            <a:extLst>
              <a:ext uri="{FF2B5EF4-FFF2-40B4-BE49-F238E27FC236}">
                <a16:creationId xmlns:a16="http://schemas.microsoft.com/office/drawing/2014/main" id="{81AB36C7-5DE7-A4C7-908D-FBA15EEB3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133" y="4705350"/>
            <a:ext cx="4244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32EEE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1361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438" y="390525"/>
            <a:ext cx="1883523" cy="490308"/>
          </a:xfrm>
        </p:spPr>
        <p:txBody>
          <a:bodyPr/>
          <a:lstStyle/>
          <a:p>
            <a:r>
              <a:rPr lang="en-US" dirty="0"/>
              <a:t>Horizons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82700"/>
            <a:ext cx="8153400" cy="5334000"/>
          </a:xfrm>
        </p:spPr>
        <p:txBody>
          <a:bodyPr/>
          <a:lstStyle/>
          <a:p>
            <a:r>
              <a:rPr lang="en-US" dirty="0"/>
              <a:t>The Horizons server is an on-line ephemeris generator for natural bodies (and more)</a:t>
            </a:r>
          </a:p>
          <a:p>
            <a:pPr lvl="1"/>
            <a:r>
              <a:rPr lang="en-US" dirty="0"/>
              <a:t>It is operated by JPL’s Solar System Dynamics Group, not by NAIF</a:t>
            </a:r>
          </a:p>
          <a:p>
            <a:r>
              <a:rPr lang="en-US" dirty="0"/>
              <a:t>Of primary interest to SPICE users is its ability to generate up-to-date SPK files for comets and asteroids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Horizons home page:</a:t>
            </a:r>
          </a:p>
          <a:p>
            <a:pPr lvl="2"/>
            <a:r>
              <a:rPr lang="en-US" dirty="0">
                <a:solidFill>
                  <a:srgbClr val="032EE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rgbClr val="032EE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ssd.jpl.nasa.gov</a:t>
            </a:r>
            <a:r>
              <a:rPr lang="en-US" dirty="0">
                <a:solidFill>
                  <a:srgbClr val="032EE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/horizons/</a:t>
            </a:r>
            <a:endParaRPr lang="en-US" dirty="0">
              <a:solidFill>
                <a:srgbClr val="032EEE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Horizons web interface for manual generation of small body SPKs:</a:t>
            </a:r>
          </a:p>
          <a:p>
            <a:pPr lvl="2"/>
            <a:r>
              <a:rPr lang="en-US" dirty="0">
                <a:solidFill>
                  <a:srgbClr val="032EE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https://ssd.jpl.nasa.gov/horizons/app.html#/</a:t>
            </a:r>
            <a:endParaRPr lang="en-US" dirty="0">
              <a:solidFill>
                <a:srgbClr val="032EEE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Horizons telnet interface for automated (programmatic) generation of small body SPKs:</a:t>
            </a:r>
          </a:p>
          <a:p>
            <a:pPr lvl="2"/>
            <a:r>
              <a:rPr lang="en-US" dirty="0"/>
              <a:t>telnet ssd.jpl.nasa.gov 6775</a:t>
            </a:r>
            <a:endParaRPr lang="en-US" dirty="0">
              <a:solidFill>
                <a:srgbClr val="000000"/>
              </a:solidFill>
            </a:endParaRPr>
          </a:p>
          <a:p>
            <a:pPr lvl="2"/>
            <a:r>
              <a:rPr lang="en-US" dirty="0">
                <a:solidFill>
                  <a:srgbClr val="000000"/>
                </a:solidFill>
              </a:rPr>
              <a:t>For an example script, use anonymous ftp to go to:</a:t>
            </a:r>
          </a:p>
          <a:p>
            <a:pPr lvl="3"/>
            <a:r>
              <a:rPr lang="en-US" dirty="0">
                <a:solidFill>
                  <a:srgbClr val="000000"/>
                </a:solidFill>
              </a:rPr>
              <a:t>ssd.jpl.nasa.gov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and once there, look at pub/ssd/SCRIPTS/smb_spk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10184C3-8708-7845-9956-11E5A73F5399}" type="slidenum">
              <a:rPr lang="en-US" smtClean="0"/>
              <a:pPr>
                <a:defRPr/>
              </a:pPr>
              <a:t>15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07B01-2E16-C141-B987-EE1E71C98E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</p:spTree>
    <p:extLst>
      <p:ext uri="{BB962C8B-B14F-4D97-AF65-F5344CB8AC3E}">
        <p14:creationId xmlns:p14="http://schemas.microsoft.com/office/powerpoint/2010/main" val="125462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8DC19F1B-AB94-7A47-8E0F-B9E8DC687274}" type="slidenum">
              <a:rPr lang="en-US" smtClean="0"/>
              <a:pPr defTabSz="912813"/>
              <a:t>2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16387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19600" y="372268"/>
            <a:ext cx="1935162" cy="4746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16388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90562" y="1384515"/>
            <a:ext cx="7762875" cy="51712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Many SPICE products are available from the NAIF server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These are mostly SPICE products produced at JPL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Access is available using the https protocol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See the next page for URLs</a:t>
            </a:r>
          </a:p>
          <a:p>
            <a:pPr lvl="1"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SPICE products made by other organizations are controlled by those organizations 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Some may be available from the NAIF server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Some may be available at other public servers, or on restricted servers, or not at all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The International Planetary Data Alliance (IPDA) is working towards making large amounts of archived planetary data, including SPICE, universally available through “all” agency archives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Unfortunately there is no simple rule set to describe what may be found where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As a general rule, NAIF has no cognizance of these products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D57287-E5D6-E346-90B3-8C5A6BFCFE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</p:spTree>
    <p:extLst>
      <p:ext uri="{BB962C8B-B14F-4D97-AF65-F5344CB8AC3E}">
        <p14:creationId xmlns:p14="http://schemas.microsoft.com/office/powerpoint/2010/main" val="603950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D5BB37FB-497D-8D41-9A2C-1CE5B9BC3A5B}" type="slidenum">
              <a:rPr lang="en-US" smtClean="0"/>
              <a:pPr defTabSz="912813"/>
              <a:t>3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533400" y="1295400"/>
            <a:ext cx="83820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NAIF home page </a:t>
            </a:r>
          </a:p>
          <a:p>
            <a:r>
              <a:rPr lang="en-US" sz="1600" b="1" dirty="0"/>
              <a:t>    </a:t>
            </a:r>
            <a:r>
              <a:rPr lang="en-US" sz="1600" b="1" dirty="0">
                <a:solidFill>
                  <a:srgbClr val="053DE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https://naif.jpl.nasa.gov</a:t>
            </a:r>
            <a:endParaRPr lang="en-US" sz="1600" b="1" dirty="0">
              <a:solidFill>
                <a:srgbClr val="053DE8"/>
              </a:solidFill>
            </a:endParaRPr>
          </a:p>
          <a:p>
            <a:pPr lvl="1">
              <a:buFontTx/>
              <a:buChar char="•"/>
            </a:pPr>
            <a:r>
              <a:rPr lang="en-US" sz="1600" b="1" dirty="0"/>
              <a:t> Here you may access all official SPICE products produced by NAIF</a:t>
            </a:r>
          </a:p>
          <a:p>
            <a:pPr lvl="2"/>
            <a:r>
              <a:rPr lang="en-US" sz="1600" b="1" dirty="0"/>
              <a:t>- kernels  (generic, mission operations, and PDS archived ancillary data)</a:t>
            </a:r>
          </a:p>
          <a:p>
            <a:pPr lvl="2"/>
            <a:r>
              <a:rPr lang="en-US" sz="1600" b="1" dirty="0"/>
              <a:t>- software (Toolkits and individual utility programs)</a:t>
            </a:r>
          </a:p>
          <a:p>
            <a:pPr lvl="2"/>
            <a:r>
              <a:rPr lang="en-US" sz="1600" b="1" dirty="0"/>
              <a:t>- documents</a:t>
            </a:r>
          </a:p>
          <a:p>
            <a:pPr lvl="2">
              <a:buFontTx/>
              <a:buChar char="-"/>
            </a:pPr>
            <a:r>
              <a:rPr lang="en-US" sz="1600" b="1" dirty="0"/>
              <a:t> tutorials</a:t>
            </a:r>
          </a:p>
          <a:p>
            <a:pPr lvl="2">
              <a:buFontTx/>
              <a:buChar char="-"/>
            </a:pPr>
            <a:r>
              <a:rPr lang="en-US" sz="1600" b="1" dirty="0"/>
              <a:t> programming lessons</a:t>
            </a:r>
          </a:p>
          <a:p>
            <a:pPr lvl="2">
              <a:buFontTx/>
              <a:buChar char="-"/>
            </a:pPr>
            <a:r>
              <a:rPr lang="en-US" sz="1600" b="1" dirty="0"/>
              <a:t> problem solving tips</a:t>
            </a:r>
          </a:p>
          <a:p>
            <a:pPr lvl="2">
              <a:buFontTx/>
              <a:buChar char="-"/>
            </a:pPr>
            <a:r>
              <a:rPr lang="en-US" sz="1600" b="1" dirty="0"/>
              <a:t> rules about using SPICE</a:t>
            </a:r>
          </a:p>
          <a:p>
            <a:pPr lvl="2">
              <a:buFontTx/>
              <a:buChar char="-"/>
            </a:pPr>
            <a:r>
              <a:rPr lang="en-US" sz="1600" b="1" dirty="0"/>
              <a:t> links to useful resources</a:t>
            </a:r>
          </a:p>
          <a:p>
            <a:pPr lvl="2">
              <a:buFontTx/>
              <a:buChar char="-"/>
            </a:pPr>
            <a:r>
              <a:rPr lang="en-US" sz="1600" b="1" dirty="0"/>
              <a:t> access to the WebGeocalc tool</a:t>
            </a:r>
          </a:p>
          <a:p>
            <a:pPr lvl="2">
              <a:buFontTx/>
              <a:buChar char="-"/>
            </a:pPr>
            <a:r>
              <a:rPr lang="en-US" sz="1600" b="1" dirty="0"/>
              <a:t> access to the Cosmographia visualization program</a:t>
            </a:r>
          </a:p>
          <a:p>
            <a:r>
              <a:rPr lang="en-US" sz="1600" b="1" dirty="0"/>
              <a:t> 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 SPICE announcements (by NAIF)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053DE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https://naif.jpl.nasa.gov/mailman/listinfo/spice_announce</a:t>
            </a:r>
            <a:endParaRPr lang="en-US" sz="1600" b="1" dirty="0">
              <a:solidFill>
                <a:srgbClr val="053DE8"/>
              </a:solidFill>
            </a:endParaRPr>
          </a:p>
          <a:p>
            <a:r>
              <a:rPr lang="en-US" sz="1600" b="1" dirty="0"/>
              <a:t>	For use by NAIF staff in making assorted announcements.</a:t>
            </a:r>
          </a:p>
          <a:p>
            <a:pPr>
              <a:buFontTx/>
              <a:buChar char="•"/>
            </a:pPr>
            <a:endParaRPr lang="en-US" sz="1600" b="1" dirty="0"/>
          </a:p>
          <a:p>
            <a:pPr>
              <a:buFontTx/>
              <a:buChar char="•"/>
            </a:pPr>
            <a:r>
              <a:rPr lang="en-US" sz="1600" b="1" dirty="0">
                <a:solidFill>
                  <a:schemeClr val="accent2"/>
                </a:solidFill>
              </a:rPr>
              <a:t>  SPICE discussion (by anyone)</a:t>
            </a:r>
          </a:p>
          <a:p>
            <a:r>
              <a:rPr lang="en-US" sz="1600" b="1" dirty="0"/>
              <a:t>     </a:t>
            </a:r>
            <a:r>
              <a:rPr lang="en-US" sz="1600" b="1" dirty="0">
                <a:solidFill>
                  <a:srgbClr val="053DE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https://naif.jpl.nasa.gov/mailman/listinfo/spice_discussion</a:t>
            </a:r>
            <a:endParaRPr lang="en-US" sz="1600" b="1" dirty="0">
              <a:solidFill>
                <a:srgbClr val="053DE8"/>
              </a:solidFill>
            </a:endParaRPr>
          </a:p>
          <a:p>
            <a:r>
              <a:rPr lang="en-US" sz="1600" b="1" dirty="0"/>
              <a:t>	For use by SPICE users who wish to communicate with other SPICE users</a:t>
            </a:r>
          </a:p>
          <a:p>
            <a:r>
              <a:rPr lang="en-US" sz="1600" b="1" dirty="0"/>
              <a:t>	(Don’t use this if you have questions for NAIF staff)</a:t>
            </a:r>
          </a:p>
        </p:txBody>
      </p:sp>
      <p:sp>
        <p:nvSpPr>
          <p:cNvPr id="18436" name="Rectangle 3"/>
          <p:cNvSpPr>
            <a:spLocks noChangeArrowheads="1"/>
          </p:cNvSpPr>
          <p:nvPr/>
        </p:nvSpPr>
        <p:spPr bwMode="auto">
          <a:xfrm>
            <a:off x="3494451" y="304800"/>
            <a:ext cx="3831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NAIF Server URLs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63C6B8-EE4B-C445-84B8-E35736E20C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5B4E2402-D4D0-EA47-A8E0-0BB240CA4C95}" type="slidenum">
              <a:rPr lang="en-US" smtClean="0"/>
              <a:pPr defTabSz="912813"/>
              <a:t>4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147664" y="372268"/>
            <a:ext cx="4525071" cy="479664"/>
          </a:xfrm>
        </p:spPr>
        <p:txBody>
          <a:bodyPr/>
          <a:lstStyle/>
          <a:p>
            <a:r>
              <a:rPr lang="en-US" dirty="0"/>
              <a:t>Getting SPICE Kernels</a:t>
            </a: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685800" y="1553047"/>
            <a:ext cx="7996237" cy="5228753"/>
          </a:xfrm>
        </p:spPr>
        <p:txBody>
          <a:bodyPr/>
          <a:lstStyle/>
          <a:p>
            <a:r>
              <a:rPr lang="en-US" sz="2000" dirty="0"/>
              <a:t>The remaining charts discuss where to find the various categories of SPICE kernel files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Operational flight project kernels</a:t>
            </a:r>
          </a:p>
          <a:p>
            <a:pPr lvl="2"/>
            <a:r>
              <a:rPr lang="en-US" sz="1600" dirty="0"/>
              <a:t> For active flight projects, mostly those at JPL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PDS archived</a:t>
            </a:r>
            <a:r>
              <a:rPr lang="en-US" sz="1600" dirty="0">
                <a:solidFill>
                  <a:srgbClr val="063DE8"/>
                </a:solidFill>
              </a:rPr>
              <a:t> kernels</a:t>
            </a:r>
          </a:p>
          <a:p>
            <a:pPr lvl="2"/>
            <a:r>
              <a:rPr lang="en-US" sz="1600" dirty="0"/>
              <a:t>Those that have been delivered to and reviewed and accepted by the NAIF Node of NASA’s Planetary Data System as part of a formal archive compliant with PDS3 or PDS4 standards</a:t>
            </a:r>
          </a:p>
          <a:p>
            <a:pPr lvl="2"/>
            <a:r>
              <a:rPr lang="en-US" sz="1600" dirty="0"/>
              <a:t>These are the most easily used, due to the existence of furnsh kernels (meta-kernels)!</a:t>
            </a:r>
          </a:p>
          <a:p>
            <a:pPr lvl="2"/>
            <a:r>
              <a:rPr lang="en-US" sz="1600" dirty="0"/>
              <a:t>These cover from launch to typically 6-to-9 months behind current time</a:t>
            </a:r>
          </a:p>
          <a:p>
            <a:pPr lvl="1"/>
            <a:r>
              <a:rPr lang="en-US" sz="1600" dirty="0">
                <a:solidFill>
                  <a:schemeClr val="accent2"/>
                </a:solidFill>
              </a:rPr>
              <a:t>Generic</a:t>
            </a:r>
            <a:r>
              <a:rPr lang="en-US" sz="1600" dirty="0">
                <a:solidFill>
                  <a:srgbClr val="063DE8"/>
                </a:solidFill>
              </a:rPr>
              <a:t> kernels</a:t>
            </a:r>
          </a:p>
          <a:p>
            <a:pPr lvl="2"/>
            <a:r>
              <a:rPr lang="en-US" sz="1600" dirty="0"/>
              <a:t>Not tied to any one specific mission</a:t>
            </a:r>
          </a:p>
          <a:p>
            <a:pPr lvl="2"/>
            <a:r>
              <a:rPr lang="en-US" sz="1600" dirty="0"/>
              <a:t>Used by many flight projects and other endeavors</a:t>
            </a:r>
          </a:p>
          <a:p>
            <a:pPr lvl="2"/>
            <a:r>
              <a:rPr lang="en-US" sz="1600" dirty="0"/>
              <a:t>Some of these are also available in the other two categories</a:t>
            </a:r>
          </a:p>
          <a:p>
            <a:pPr lvl="1"/>
            <a:r>
              <a:rPr lang="en-US" sz="1600" dirty="0"/>
              <a:t>How to generate SPKs for comets and asteroids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41E44F-186E-2F4E-B2B9-CE8BB4B06B6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</p:spTree>
    <p:extLst>
      <p:ext uri="{BB962C8B-B14F-4D97-AF65-F5344CB8AC3E}">
        <p14:creationId xmlns:p14="http://schemas.microsoft.com/office/powerpoint/2010/main" val="390514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150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5F07C04-52AE-4942-4139-F1B3A706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64" y="3251020"/>
            <a:ext cx="3754120" cy="2519680"/>
          </a:xfrm>
          <a:prstGeom prst="rect">
            <a:avLst/>
          </a:prstGeom>
          <a:ln w="19050">
            <a:noFill/>
          </a:ln>
        </p:spPr>
      </p:pic>
      <p:pic>
        <p:nvPicPr>
          <p:cNvPr id="21504" name="Picture 2150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41C8EB-73D7-E289-3FD5-03566620C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2" y="3251004"/>
            <a:ext cx="3759200" cy="2311400"/>
          </a:xfrm>
          <a:prstGeom prst="rect">
            <a:avLst/>
          </a:prstGeom>
          <a:ln w="19050">
            <a:noFill/>
          </a:ln>
        </p:spPr>
      </p:pic>
      <p:pic>
        <p:nvPicPr>
          <p:cNvPr id="62" name="Picture 6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726817-3595-8653-8092-CB8C936C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823" y="1274281"/>
            <a:ext cx="3769360" cy="1861789"/>
          </a:xfrm>
          <a:prstGeom prst="rect">
            <a:avLst/>
          </a:prstGeom>
          <a:ln w="19050">
            <a:noFill/>
          </a:ln>
        </p:spPr>
      </p:pic>
      <p:pic>
        <p:nvPicPr>
          <p:cNvPr id="60" name="Picture 5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B9D20D-619D-7760-5713-F3E9B5DB9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93" y="1274281"/>
            <a:ext cx="3769360" cy="1823720"/>
          </a:xfrm>
          <a:prstGeom prst="rect">
            <a:avLst/>
          </a:prstGeom>
          <a:ln w="19050">
            <a:noFill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40792" y="414257"/>
            <a:ext cx="6738818" cy="426059"/>
          </a:xfrm>
        </p:spPr>
        <p:txBody>
          <a:bodyPr/>
          <a:lstStyle/>
          <a:p>
            <a:r>
              <a:rPr lang="en-US" sz="2800" dirty="0"/>
              <a:t>Getting </a:t>
            </a:r>
            <a:r>
              <a:rPr lang="en-US" sz="2800" dirty="0">
                <a:solidFill>
                  <a:schemeClr val="accent6"/>
                </a:solidFill>
              </a:rPr>
              <a:t>Operational</a:t>
            </a:r>
            <a:r>
              <a:rPr lang="en-US" sz="2800" dirty="0"/>
              <a:t> Project Kernels - 1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374E316-7D2C-FF4D-B68C-351422517A63}" type="slidenum">
              <a:rPr lang="en-US" smtClean="0"/>
              <a:pPr/>
              <a:t>5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1516" name="TextBox 17"/>
          <p:cNvSpPr txBox="1">
            <a:spLocks noChangeArrowheads="1"/>
          </p:cNvSpPr>
          <p:nvPr/>
        </p:nvSpPr>
        <p:spPr bwMode="auto">
          <a:xfrm>
            <a:off x="365996" y="5919498"/>
            <a:ext cx="3875861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4a - Select the project name to get access to the kernels folder for that project with sub-folders for all kernel types (see next page)</a:t>
            </a: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4716823" y="5901070"/>
            <a:ext cx="3969977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4b - Select the kernel type to get access to all kernels of that type for that project. The number tells how many kernels of that type are available. (see next page)</a:t>
            </a:r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4205571" y="6000314"/>
            <a:ext cx="551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-</a:t>
            </a:r>
            <a:r>
              <a:rPr lang="en-US" sz="1800" dirty="0">
                <a:solidFill>
                  <a:schemeClr val="accent1"/>
                </a:solidFill>
              </a:rPr>
              <a:t>o</a:t>
            </a:r>
            <a:r>
              <a:rPr lang="en-US" sz="1800" dirty="0">
                <a:solidFill>
                  <a:srgbClr val="FC0128"/>
                </a:solidFill>
              </a:rPr>
              <a:t>r-</a:t>
            </a:r>
          </a:p>
        </p:txBody>
      </p:sp>
      <p:cxnSp>
        <p:nvCxnSpPr>
          <p:cNvPr id="21520" name="Straight Arrow Connector 23"/>
          <p:cNvCxnSpPr>
            <a:cxnSpLocks noChangeShapeType="1"/>
          </p:cNvCxnSpPr>
          <p:nvPr/>
        </p:nvCxnSpPr>
        <p:spPr bwMode="auto">
          <a:xfrm>
            <a:off x="2420587" y="6591671"/>
            <a:ext cx="3810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21521" name="Straight Arrow Connector 26"/>
          <p:cNvCxnSpPr>
            <a:cxnSpLocks noChangeShapeType="1"/>
          </p:cNvCxnSpPr>
          <p:nvPr/>
        </p:nvCxnSpPr>
        <p:spPr bwMode="auto">
          <a:xfrm>
            <a:off x="6704192" y="6547401"/>
            <a:ext cx="3810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CEB8E-D591-1646-9B31-4AD69CA81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>
            <a:off x="1201387" y="5220565"/>
            <a:ext cx="1219200" cy="1524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12" name="Oval 10"/>
          <p:cNvSpPr>
            <a:spLocks noChangeArrowheads="1"/>
          </p:cNvSpPr>
          <p:nvPr/>
        </p:nvSpPr>
        <p:spPr bwMode="auto">
          <a:xfrm>
            <a:off x="5342957" y="5314566"/>
            <a:ext cx="685800" cy="3048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1514" name="Straight Arrow Connector 13"/>
          <p:cNvCxnSpPr>
            <a:cxnSpLocks noChangeShapeType="1"/>
            <a:stCxn id="21512" idx="2"/>
          </p:cNvCxnSpPr>
          <p:nvPr/>
        </p:nvCxnSpPr>
        <p:spPr bwMode="auto">
          <a:xfrm flipH="1">
            <a:off x="4236102" y="5466966"/>
            <a:ext cx="1106855" cy="452532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1515" name="Straight Arrow Connector 14"/>
          <p:cNvCxnSpPr>
            <a:cxnSpLocks noChangeShapeType="1"/>
            <a:stCxn id="12" idx="5"/>
          </p:cNvCxnSpPr>
          <p:nvPr/>
        </p:nvCxnSpPr>
        <p:spPr bwMode="auto">
          <a:xfrm>
            <a:off x="8211101" y="5574729"/>
            <a:ext cx="170899" cy="326341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1519" name="TextBox 20"/>
          <p:cNvSpPr txBox="1">
            <a:spLocks noChangeArrowheads="1"/>
          </p:cNvSpPr>
          <p:nvPr/>
        </p:nvSpPr>
        <p:spPr bwMode="auto">
          <a:xfrm>
            <a:off x="325087" y="4217745"/>
            <a:ext cx="1752600" cy="461665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3 - Select the mission class of interest</a:t>
            </a: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09191A27-F3E7-E0DF-BFC2-7092EB85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41" y="2868142"/>
            <a:ext cx="611981" cy="215765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8" name="Straight Arrow Connector 13">
            <a:extLst>
              <a:ext uri="{FF2B5EF4-FFF2-40B4-BE49-F238E27FC236}">
                <a16:creationId xmlns:a16="http://schemas.microsoft.com/office/drawing/2014/main" id="{3F61A218-C331-FD37-3FA5-0DA78360DD1D}"/>
              </a:ext>
            </a:extLst>
          </p:cNvPr>
          <p:cNvCxnSpPr>
            <a:cxnSpLocks noChangeShapeType="1"/>
            <a:stCxn id="21504" idx="3"/>
          </p:cNvCxnSpPr>
          <p:nvPr/>
        </p:nvCxnSpPr>
        <p:spPr bwMode="auto">
          <a:xfrm flipV="1">
            <a:off x="4236102" y="4405990"/>
            <a:ext cx="477062" cy="714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1" name="Oval 7">
            <a:extLst>
              <a:ext uri="{FF2B5EF4-FFF2-40B4-BE49-F238E27FC236}">
                <a16:creationId xmlns:a16="http://schemas.microsoft.com/office/drawing/2014/main" id="{96EFA6BB-ED94-0508-5FAF-48CAA1DDB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434795"/>
            <a:ext cx="2873034" cy="279468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6" name="Straight Arrow Connector 13">
            <a:extLst>
              <a:ext uri="{FF2B5EF4-FFF2-40B4-BE49-F238E27FC236}">
                <a16:creationId xmlns:a16="http://schemas.microsoft.com/office/drawing/2014/main" id="{7FF63F76-CDD9-773A-98E3-9C678242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36102" y="3145141"/>
            <a:ext cx="477062" cy="121011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30" name="TextBox 20">
            <a:extLst>
              <a:ext uri="{FF2B5EF4-FFF2-40B4-BE49-F238E27FC236}">
                <a16:creationId xmlns:a16="http://schemas.microsoft.com/office/drawing/2014/main" id="{331EB3F3-98EF-C70C-0CE7-FDB7BF32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41" y="2399712"/>
            <a:ext cx="1311017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– Select Data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698932E0-F22F-D972-BBD3-D84F36B4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414" y="2770337"/>
            <a:ext cx="1660386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– Select OPS Data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820856" y="5314566"/>
            <a:ext cx="457200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1533" name="TextBox 20">
            <a:extLst>
              <a:ext uri="{FF2B5EF4-FFF2-40B4-BE49-F238E27FC236}">
                <a16:creationId xmlns:a16="http://schemas.microsoft.com/office/drawing/2014/main" id="{6215407C-05E7-460D-E364-3FE93C21B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22" y="4732815"/>
            <a:ext cx="2420978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– Select mission or kernel type</a:t>
            </a:r>
          </a:p>
        </p:txBody>
      </p:sp>
      <p:cxnSp>
        <p:nvCxnSpPr>
          <p:cNvPr id="21535" name="Straight Arrow Connector 13">
            <a:extLst>
              <a:ext uri="{FF2B5EF4-FFF2-40B4-BE49-F238E27FC236}">
                <a16:creationId xmlns:a16="http://schemas.microsoft.com/office/drawing/2014/main" id="{4750791F-FCFD-9E16-6710-83A4BFFFE90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0893" y="2366913"/>
            <a:ext cx="482142" cy="447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17255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5665F8E-768F-1045-2AAD-B07B90A78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349" y="5016047"/>
            <a:ext cx="3754120" cy="675640"/>
          </a:xfrm>
          <a:prstGeom prst="rect">
            <a:avLst/>
          </a:prstGeom>
        </p:spPr>
      </p:pic>
      <p:pic>
        <p:nvPicPr>
          <p:cNvPr id="51" name="Picture 5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0D7937B-A479-99B2-0853-6900A76AF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90" y="2405663"/>
            <a:ext cx="3759200" cy="2113280"/>
          </a:xfrm>
          <a:prstGeom prst="rect">
            <a:avLst/>
          </a:prstGeom>
        </p:spPr>
      </p:pic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B4A93C38-B935-79B7-5FEB-BEBF43130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410658"/>
            <a:ext cx="3764280" cy="2565400"/>
          </a:xfrm>
          <a:prstGeom prst="rect">
            <a:avLst/>
          </a:prstGeom>
          <a:ln w="19050">
            <a:noFill/>
          </a:ln>
        </p:spPr>
      </p:pic>
      <p:sp>
        <p:nvSpPr>
          <p:cNvPr id="23557" name="Title 1"/>
          <p:cNvSpPr>
            <a:spLocks noGrp="1"/>
          </p:cNvSpPr>
          <p:nvPr>
            <p:ph type="title"/>
          </p:nvPr>
        </p:nvSpPr>
        <p:spPr>
          <a:xfrm>
            <a:off x="2040793" y="415934"/>
            <a:ext cx="6738818" cy="426059"/>
          </a:xfrm>
        </p:spPr>
        <p:txBody>
          <a:bodyPr/>
          <a:lstStyle/>
          <a:p>
            <a:r>
              <a:rPr lang="en-US" sz="2800" dirty="0"/>
              <a:t>Getting </a:t>
            </a:r>
            <a:r>
              <a:rPr lang="en-US" sz="2800" dirty="0">
                <a:solidFill>
                  <a:srgbClr val="0536D2"/>
                </a:solidFill>
              </a:rPr>
              <a:t>Operational</a:t>
            </a:r>
            <a:r>
              <a:rPr lang="en-US" sz="2800" dirty="0"/>
              <a:t> Project Kernels - 2</a:t>
            </a:r>
          </a:p>
        </p:txBody>
      </p:sp>
      <p:sp>
        <p:nvSpPr>
          <p:cNvPr id="2355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37400" y="6607175"/>
            <a:ext cx="1901825" cy="241300"/>
          </a:xfrm>
          <a:noFill/>
        </p:spPr>
        <p:txBody>
          <a:bodyPr/>
          <a:lstStyle/>
          <a:p>
            <a:fld id="{4221A320-92BC-1D49-A99D-6BBE0277B6E0}" type="slidenum">
              <a:rPr lang="en-US" smtClean="0"/>
              <a:pPr/>
              <a:t>6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3689" y="1302425"/>
            <a:ext cx="1981200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Access to all kernels for the named project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35820" y="1292271"/>
            <a:ext cx="2437323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Access to kernels of the selected type for the named project</a:t>
            </a:r>
          </a:p>
        </p:txBody>
      </p:sp>
      <p:sp>
        <p:nvSpPr>
          <p:cNvPr id="23563" name="TextBox 20"/>
          <p:cNvSpPr txBox="1">
            <a:spLocks noChangeArrowheads="1"/>
          </p:cNvSpPr>
          <p:nvPr/>
        </p:nvSpPr>
        <p:spPr bwMode="auto">
          <a:xfrm>
            <a:off x="7167976" y="3614924"/>
            <a:ext cx="1107996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SPK file (binary)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23564" name="TextBox 21"/>
          <p:cNvSpPr txBox="1">
            <a:spLocks noChangeArrowheads="1"/>
          </p:cNvSpPr>
          <p:nvPr/>
        </p:nvSpPr>
        <p:spPr bwMode="auto">
          <a:xfrm>
            <a:off x="7174275" y="4145690"/>
            <a:ext cx="123303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Detached file label</a:t>
            </a:r>
          </a:p>
          <a:p>
            <a:r>
              <a:rPr lang="en-US" sz="1000" dirty="0">
                <a:solidFill>
                  <a:schemeClr val="accent1"/>
                </a:solidFill>
              </a:rPr>
              <a:t>(plain text)</a:t>
            </a:r>
          </a:p>
          <a:p>
            <a:endParaRPr lang="en-US" sz="1000" dirty="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 bwMode="auto">
          <a:xfrm flipH="1">
            <a:off x="6768878" y="3818901"/>
            <a:ext cx="373313" cy="242506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 bwMode="auto">
          <a:xfrm flipH="1" flipV="1">
            <a:off x="6904179" y="4191639"/>
            <a:ext cx="226997" cy="148477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stCxn id="23572" idx="1"/>
          </p:cNvCxnSpPr>
          <p:nvPr/>
        </p:nvCxnSpPr>
        <p:spPr bwMode="auto">
          <a:xfrm flipH="1">
            <a:off x="6172200" y="5364221"/>
            <a:ext cx="996671" cy="0"/>
          </a:xfrm>
          <a:prstGeom prst="straightConnector1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2" name="TextBox 40"/>
          <p:cNvSpPr txBox="1">
            <a:spLocks noChangeArrowheads="1"/>
          </p:cNvSpPr>
          <p:nvPr/>
        </p:nvSpPr>
        <p:spPr bwMode="auto">
          <a:xfrm>
            <a:off x="7168871" y="5010278"/>
            <a:ext cx="127654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1000" dirty="0">
                <a:solidFill>
                  <a:schemeClr val="accent1"/>
                </a:solidFill>
              </a:rPr>
              <a:t>Description of file naming scheme</a:t>
            </a:r>
          </a:p>
          <a:p>
            <a:endParaRPr lang="en-US" sz="1000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250421" y="4726403"/>
            <a:ext cx="534703" cy="23368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C34856-27CF-7C43-9DF8-76DAC4E819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775684B-EE35-8BB6-F6E2-BF6616D2D0D2}"/>
              </a:ext>
            </a:extLst>
          </p:cNvPr>
          <p:cNvCxnSpPr>
            <a:cxnSpLocks/>
          </p:cNvCxnSpPr>
          <p:nvPr/>
        </p:nvCxnSpPr>
        <p:spPr bwMode="auto">
          <a:xfrm>
            <a:off x="2397939" y="1791078"/>
            <a:ext cx="0" cy="5711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A4894B-8465-6147-CAE0-B62812109EE7}"/>
              </a:ext>
            </a:extLst>
          </p:cNvPr>
          <p:cNvCxnSpPr>
            <a:cxnSpLocks/>
          </p:cNvCxnSpPr>
          <p:nvPr/>
        </p:nvCxnSpPr>
        <p:spPr bwMode="auto">
          <a:xfrm>
            <a:off x="6705600" y="1791078"/>
            <a:ext cx="0" cy="5711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D2AE2B3-D9AA-E051-89C4-51989BABD992}"/>
              </a:ext>
            </a:extLst>
          </p:cNvPr>
          <p:cNvCxnSpPr>
            <a:cxnSpLocks/>
            <a:endCxn id="53" idx="1"/>
          </p:cNvCxnSpPr>
          <p:nvPr/>
        </p:nvCxnSpPr>
        <p:spPr bwMode="auto">
          <a:xfrm>
            <a:off x="1785124" y="4843243"/>
            <a:ext cx="2968225" cy="5106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552" name="TextBox 23551">
            <a:extLst>
              <a:ext uri="{FF2B5EF4-FFF2-40B4-BE49-F238E27FC236}">
                <a16:creationId xmlns:a16="http://schemas.microsoft.com/office/drawing/2014/main" id="{85FC3F46-D405-2B1F-6B96-EB5D208FA272}"/>
              </a:ext>
            </a:extLst>
          </p:cNvPr>
          <p:cNvSpPr txBox="1"/>
          <p:nvPr/>
        </p:nvSpPr>
        <p:spPr>
          <a:xfrm>
            <a:off x="1759312" y="5094032"/>
            <a:ext cx="2752497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Then change to the folder containing</a:t>
            </a:r>
          </a:p>
          <a:p>
            <a:r>
              <a:rPr lang="en-US" dirty="0">
                <a:solidFill>
                  <a:srgbClr val="FF0000"/>
                </a:solidFill>
              </a:rPr>
              <a:t>the kind of kernels of interest to you,</a:t>
            </a:r>
          </a:p>
          <a:p>
            <a:r>
              <a:rPr lang="en-US" dirty="0">
                <a:solidFill>
                  <a:srgbClr val="FF0000"/>
                </a:solidFill>
              </a:rPr>
              <a:t>such as SPK.</a:t>
            </a:r>
          </a:p>
        </p:txBody>
      </p:sp>
      <p:sp>
        <p:nvSpPr>
          <p:cNvPr id="23556" name="TextBox 40">
            <a:extLst>
              <a:ext uri="{FF2B5EF4-FFF2-40B4-BE49-F238E27FC236}">
                <a16:creationId xmlns:a16="http://schemas.microsoft.com/office/drawing/2014/main" id="{CF39270A-2FD1-D264-8BBC-C1C5E4011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6030" y="4593124"/>
            <a:ext cx="4244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32EEE"/>
                </a:solidFill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4036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930B3EF3-D182-3A4B-AF27-97760AD5030E}" type="slidenum">
              <a:rPr lang="en-US" smtClean="0"/>
              <a:pPr defTabSz="912813"/>
              <a:t>7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0470" y="419100"/>
            <a:ext cx="5799459" cy="426059"/>
          </a:xfrm>
        </p:spPr>
        <p:txBody>
          <a:bodyPr/>
          <a:lstStyle/>
          <a:p>
            <a:r>
              <a:rPr lang="en-US" sz="2800" dirty="0"/>
              <a:t>Getting PDS </a:t>
            </a:r>
            <a:r>
              <a:rPr lang="en-US" sz="2800" dirty="0">
                <a:solidFill>
                  <a:srgbClr val="0536D2"/>
                </a:solidFill>
              </a:rPr>
              <a:t>Archived</a:t>
            </a:r>
            <a:r>
              <a:rPr lang="en-US" sz="2800" dirty="0"/>
              <a:t> Kernels - 1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153400" cy="4419600"/>
          </a:xfrm>
        </p:spPr>
        <p:txBody>
          <a:bodyPr/>
          <a:lstStyle/>
          <a:p>
            <a:r>
              <a:rPr lang="en-US" dirty="0"/>
              <a:t>The best method for obtaining PDS archived kernels is directly from the NAIF server.</a:t>
            </a:r>
          </a:p>
          <a:p>
            <a:pPr lvl="1"/>
            <a:r>
              <a:rPr lang="en-US" dirty="0"/>
              <a:t>Complete SPICE data sets exist on the NAIF server fully expanded–not bundled in a Zip or tar file</a:t>
            </a:r>
          </a:p>
          <a:p>
            <a:pPr lvl="1"/>
            <a:r>
              <a:rPr lang="en-US" dirty="0"/>
              <a:t>Unless you have reason to do otherwise, download the entire archival data set using the "Archive Link"</a:t>
            </a:r>
          </a:p>
          <a:p>
            <a:pPr lvl="2"/>
            <a:r>
              <a:rPr lang="en-US" dirty="0"/>
              <a:t>That way you’ll get all the latest data, the associated “furnsh kernels”, and the best documentation.</a:t>
            </a:r>
          </a:p>
          <a:p>
            <a:pPr lvl="1"/>
            <a:r>
              <a:rPr lang="en-US" dirty="0"/>
              <a:t>If the data set is large and you need only a portion of it based on start/stop time, use the “subsetter” link to obtain the smaller amount of data needed.</a:t>
            </a:r>
          </a:p>
          <a:p>
            <a:endParaRPr lang="en-US" dirty="0"/>
          </a:p>
          <a:p>
            <a:r>
              <a:rPr lang="en-US" dirty="0"/>
              <a:t>Pictorial examples are shown on the next few pages.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95E192-FA92-214D-A025-C81E26BCA1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6964E229-0FBA-1A11-499A-27DD4C02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732" y="3337152"/>
            <a:ext cx="3798951" cy="216941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11F229-1DEE-77D5-EB07-0049CD79E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82" y="3346968"/>
            <a:ext cx="3764280" cy="1869440"/>
          </a:xfrm>
          <a:prstGeom prst="rect">
            <a:avLst/>
          </a:prstGeom>
        </p:spPr>
      </p:pic>
      <p:pic>
        <p:nvPicPr>
          <p:cNvPr id="62" name="Picture 6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726817-3595-8653-8092-CB8C936C8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823" y="1274281"/>
            <a:ext cx="3769360" cy="1861789"/>
          </a:xfrm>
          <a:prstGeom prst="rect">
            <a:avLst/>
          </a:prstGeom>
          <a:ln w="19050">
            <a:noFill/>
          </a:ln>
        </p:spPr>
      </p:pic>
      <p:pic>
        <p:nvPicPr>
          <p:cNvPr id="60" name="Picture 5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B9D20D-619D-7760-5713-F3E9B5DB9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93" y="1274281"/>
            <a:ext cx="3769360" cy="1823720"/>
          </a:xfrm>
          <a:prstGeom prst="rect">
            <a:avLst/>
          </a:prstGeom>
          <a:ln w="19050">
            <a:noFill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510470" y="417849"/>
            <a:ext cx="5799459" cy="426059"/>
          </a:xfrm>
        </p:spPr>
        <p:txBody>
          <a:bodyPr/>
          <a:lstStyle/>
          <a:p>
            <a:r>
              <a:rPr lang="en-US" sz="2800" dirty="0"/>
              <a:t>Getting PDS </a:t>
            </a:r>
            <a:r>
              <a:rPr lang="en-US" sz="2800" dirty="0">
                <a:solidFill>
                  <a:schemeClr val="accent6"/>
                </a:solidFill>
              </a:rPr>
              <a:t>Archived</a:t>
            </a:r>
            <a:r>
              <a:rPr lang="en-US" sz="2800" dirty="0"/>
              <a:t> Kernels - 2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374E316-7D2C-FF4D-B68C-351422517A63}" type="slidenum">
              <a:rPr lang="en-US" smtClean="0"/>
              <a:pPr/>
              <a:t>8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1516" name="TextBox 17"/>
          <p:cNvSpPr txBox="1">
            <a:spLocks noChangeArrowheads="1"/>
          </p:cNvSpPr>
          <p:nvPr/>
        </p:nvSpPr>
        <p:spPr bwMode="auto">
          <a:xfrm>
            <a:off x="365996" y="5919498"/>
            <a:ext cx="3875861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4a – Copy link to get the whole archive using “</a:t>
            </a:r>
            <a:r>
              <a:rPr lang="en-US" dirty="0" err="1">
                <a:solidFill>
                  <a:srgbClr val="FF0000"/>
                </a:solidFill>
              </a:rPr>
              <a:t>wget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dirty="0" err="1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naif.jpl.nasa.gov</a:t>
            </a:r>
            <a:r>
              <a:rPr lang="en-US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/pub/</a:t>
            </a:r>
            <a:r>
              <a:rPr lang="en-US" dirty="0" err="1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naif</a:t>
            </a:r>
            <a:r>
              <a:rPr lang="en-US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pds</a:t>
            </a:r>
            <a:r>
              <a:rPr lang="en-US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data/co-s_j_e_v-spice-6-v1.0/cosp_1000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517" name="TextBox 18"/>
          <p:cNvSpPr txBox="1">
            <a:spLocks noChangeArrowheads="1"/>
          </p:cNvSpPr>
          <p:nvPr/>
        </p:nvSpPr>
        <p:spPr bwMode="auto">
          <a:xfrm>
            <a:off x="4716823" y="5901070"/>
            <a:ext cx="3969977" cy="646331"/>
          </a:xfrm>
          <a:prstGeom prst="rect">
            <a:avLst/>
          </a:prstGeom>
          <a:noFill/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4b - Select archive link to browse archive directory tree and access individual kernels, meta-kernels, and archive documentation (see next pages)</a:t>
            </a:r>
          </a:p>
        </p:txBody>
      </p:sp>
      <p:sp>
        <p:nvSpPr>
          <p:cNvPr id="21518" name="TextBox 19"/>
          <p:cNvSpPr txBox="1">
            <a:spLocks noChangeArrowheads="1"/>
          </p:cNvSpPr>
          <p:nvPr/>
        </p:nvSpPr>
        <p:spPr bwMode="auto">
          <a:xfrm>
            <a:off x="4205571" y="6000314"/>
            <a:ext cx="5517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-</a:t>
            </a:r>
            <a:r>
              <a:rPr lang="en-US" sz="1800" dirty="0">
                <a:solidFill>
                  <a:schemeClr val="accent1"/>
                </a:solidFill>
              </a:rPr>
              <a:t>o</a:t>
            </a:r>
            <a:r>
              <a:rPr lang="en-US" sz="1800" dirty="0">
                <a:solidFill>
                  <a:srgbClr val="FC0128"/>
                </a:solidFill>
              </a:rPr>
              <a:t>r-</a:t>
            </a:r>
          </a:p>
        </p:txBody>
      </p:sp>
      <p:cxnSp>
        <p:nvCxnSpPr>
          <p:cNvPr id="21521" name="Straight Arrow Connector 26"/>
          <p:cNvCxnSpPr>
            <a:cxnSpLocks noChangeShapeType="1"/>
          </p:cNvCxnSpPr>
          <p:nvPr/>
        </p:nvCxnSpPr>
        <p:spPr bwMode="auto">
          <a:xfrm>
            <a:off x="7019563" y="6547401"/>
            <a:ext cx="381000" cy="228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CEB8E-D591-1646-9B31-4AD69CA81A9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sp>
        <p:nvSpPr>
          <p:cNvPr id="21510" name="Oval 7"/>
          <p:cNvSpPr>
            <a:spLocks noChangeArrowheads="1"/>
          </p:cNvSpPr>
          <p:nvPr/>
        </p:nvSpPr>
        <p:spPr bwMode="auto">
          <a:xfrm>
            <a:off x="1021363" y="4538442"/>
            <a:ext cx="1219200" cy="201647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519" name="TextBox 20"/>
          <p:cNvSpPr txBox="1">
            <a:spLocks noChangeArrowheads="1"/>
          </p:cNvSpPr>
          <p:nvPr/>
        </p:nvSpPr>
        <p:spPr bwMode="auto">
          <a:xfrm>
            <a:off x="319654" y="4012476"/>
            <a:ext cx="1884713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3 - Select PDS archives</a:t>
            </a:r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09191A27-F3E7-E0DF-BFC2-7092EB85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41" y="2868142"/>
            <a:ext cx="611981" cy="215765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8" name="Straight Arrow Connector 13">
            <a:extLst>
              <a:ext uri="{FF2B5EF4-FFF2-40B4-BE49-F238E27FC236}">
                <a16:creationId xmlns:a16="http://schemas.microsoft.com/office/drawing/2014/main" id="{3F61A218-C331-FD37-3FA5-0DA78360DD1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6102" y="4405990"/>
            <a:ext cx="477062" cy="714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21" name="Oval 7">
            <a:extLst>
              <a:ext uri="{FF2B5EF4-FFF2-40B4-BE49-F238E27FC236}">
                <a16:creationId xmlns:a16="http://schemas.microsoft.com/office/drawing/2014/main" id="{96EFA6BB-ED94-0508-5FAF-48CAA1DDB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2345845"/>
            <a:ext cx="1295400" cy="279468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6" name="Straight Arrow Connector 13">
            <a:extLst>
              <a:ext uri="{FF2B5EF4-FFF2-40B4-BE49-F238E27FC236}">
                <a16:creationId xmlns:a16="http://schemas.microsoft.com/office/drawing/2014/main" id="{7FF63F76-CDD9-773A-98E3-9C678242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36102" y="3145141"/>
            <a:ext cx="477062" cy="175985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  <p:sp>
        <p:nvSpPr>
          <p:cNvPr id="30" name="TextBox 20">
            <a:extLst>
              <a:ext uri="{FF2B5EF4-FFF2-40B4-BE49-F238E27FC236}">
                <a16:creationId xmlns:a16="http://schemas.microsoft.com/office/drawing/2014/main" id="{331EB3F3-98EF-C70C-0CE7-FDB7BF326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41" y="2399712"/>
            <a:ext cx="1311017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 – Select Data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698932E0-F22F-D972-BBD3-D84F36B42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414" y="2770337"/>
            <a:ext cx="1660386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 – Select PDS Data</a:t>
            </a:r>
          </a:p>
        </p:txBody>
      </p:sp>
      <p:sp>
        <p:nvSpPr>
          <p:cNvPr id="21533" name="TextBox 20">
            <a:extLst>
              <a:ext uri="{FF2B5EF4-FFF2-40B4-BE49-F238E27FC236}">
                <a16:creationId xmlns:a16="http://schemas.microsoft.com/office/drawing/2014/main" id="{6215407C-05E7-460D-E364-3FE93C21B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1129" y="4293946"/>
            <a:ext cx="2265671" cy="276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 – Copy or select archive link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62EDBE-0FAA-F36F-301B-137A6733D2FE}"/>
              </a:ext>
            </a:extLst>
          </p:cNvPr>
          <p:cNvSpPr/>
          <p:nvPr/>
        </p:nvSpPr>
        <p:spPr bwMode="auto">
          <a:xfrm>
            <a:off x="6126435" y="4871737"/>
            <a:ext cx="755277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 dirty="0"/>
          </a:p>
        </p:txBody>
      </p:sp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0F2A0487-6E72-C7C8-FAA6-169BB428E9D2}"/>
              </a:ext>
            </a:extLst>
          </p:cNvPr>
          <p:cNvCxnSpPr>
            <a:cxnSpLocks noChangeShapeType="1"/>
            <a:stCxn id="11" idx="2"/>
          </p:cNvCxnSpPr>
          <p:nvPr/>
        </p:nvCxnSpPr>
        <p:spPr bwMode="auto">
          <a:xfrm flipH="1">
            <a:off x="4283830" y="5026693"/>
            <a:ext cx="1959478" cy="869497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" name="Straight Arrow Connector 14">
            <a:extLst>
              <a:ext uri="{FF2B5EF4-FFF2-40B4-BE49-F238E27FC236}">
                <a16:creationId xmlns:a16="http://schemas.microsoft.com/office/drawing/2014/main" id="{D25757D7-BD8C-9610-9B45-0CB915877F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29400" y="5176537"/>
            <a:ext cx="221877" cy="71965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" name="Oval 7">
            <a:extLst>
              <a:ext uri="{FF2B5EF4-FFF2-40B4-BE49-F238E27FC236}">
                <a16:creationId xmlns:a16="http://schemas.microsoft.com/office/drawing/2014/main" id="{9A86367C-C5F0-40AC-EE25-118920C37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3308" y="4950493"/>
            <a:ext cx="533400" cy="152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16" name="Straight Arrow Connector 13">
            <a:extLst>
              <a:ext uri="{FF2B5EF4-FFF2-40B4-BE49-F238E27FC236}">
                <a16:creationId xmlns:a16="http://schemas.microsoft.com/office/drawing/2014/main" id="{8FA1F814-94AD-AE45-A2F9-6B41CF33FE6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30893" y="2366913"/>
            <a:ext cx="482142" cy="447"/>
          </a:xfrm>
          <a:prstGeom prst="straightConnector1">
            <a:avLst/>
          </a:prstGeom>
          <a:noFill/>
          <a:ln w="19050">
            <a:solidFill>
              <a:schemeClr val="accent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297031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defTabSz="912813"/>
            <a:fld id="{B61B09B6-9F86-7E42-8B37-287387760DE6}" type="slidenum">
              <a:rPr lang="en-US" smtClean="0"/>
              <a:pPr defTabSz="912813"/>
              <a:t>9</a:t>
            </a:fld>
            <a:endParaRPr lang="en-US" sz="1400" b="0" dirty="0">
              <a:latin typeface="Times New Roman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525392" y="415112"/>
            <a:ext cx="5780223" cy="426059"/>
          </a:xfrm>
        </p:spPr>
        <p:txBody>
          <a:bodyPr/>
          <a:lstStyle/>
          <a:p>
            <a:r>
              <a:rPr lang="en-US" sz="2800" dirty="0"/>
              <a:t>Getting </a:t>
            </a:r>
            <a:r>
              <a:rPr lang="en-US" sz="2800" dirty="0">
                <a:solidFill>
                  <a:srgbClr val="0536D2"/>
                </a:solidFill>
              </a:rPr>
              <a:t>Archived</a:t>
            </a:r>
            <a:r>
              <a:rPr lang="en-US" sz="2800" dirty="0"/>
              <a:t> Kernels – PDS3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388B391-2DAA-BA49-B1E1-E44C3AE616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NAIF Server</a:t>
            </a:r>
          </a:p>
        </p:txBody>
      </p:sp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6FBE792C-0931-B731-E752-07A0CB538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28" y="2347577"/>
            <a:ext cx="3764280" cy="2814320"/>
          </a:xfrm>
          <a:prstGeom prst="rect">
            <a:avLst/>
          </a:prstGeom>
        </p:spPr>
      </p:pic>
      <p:pic>
        <p:nvPicPr>
          <p:cNvPr id="32" name="Picture 31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416ECF3-7704-F0F8-5995-1CAC095B4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104" y="2347577"/>
            <a:ext cx="1005840" cy="2413000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75F0A3D-99AA-4881-0AAF-857D63840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104" y="4861974"/>
            <a:ext cx="1041400" cy="1778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DB78DDE-3CE2-FF52-7E13-4BD7B4C1C729}"/>
              </a:ext>
            </a:extLst>
          </p:cNvPr>
          <p:cNvSpPr txBox="1"/>
          <p:nvPr/>
        </p:nvSpPr>
        <p:spPr>
          <a:xfrm>
            <a:off x="1433689" y="1302425"/>
            <a:ext cx="1981200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Top level directory on a </a:t>
            </a:r>
            <a:r>
              <a:rPr lang="en-US" b="1" dirty="0">
                <a:solidFill>
                  <a:srgbClr val="FF0000"/>
                </a:solidFill>
              </a:rPr>
              <a:t>PDS3</a:t>
            </a:r>
            <a:r>
              <a:rPr lang="en-US" dirty="0">
                <a:solidFill>
                  <a:srgbClr val="FF0000"/>
                </a:solidFill>
              </a:rPr>
              <a:t> SPICE archive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C88FD7B-947E-024F-AE7D-EA8230D25844}"/>
              </a:ext>
            </a:extLst>
          </p:cNvPr>
          <p:cNvCxnSpPr>
            <a:cxnSpLocks/>
          </p:cNvCxnSpPr>
          <p:nvPr/>
        </p:nvCxnSpPr>
        <p:spPr bwMode="auto">
          <a:xfrm>
            <a:off x="2397939" y="1791078"/>
            <a:ext cx="0" cy="5711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51ABFA2-AEE1-AD02-1250-4F15CBF792A1}"/>
              </a:ext>
            </a:extLst>
          </p:cNvPr>
          <p:cNvSpPr/>
          <p:nvPr/>
        </p:nvSpPr>
        <p:spPr bwMode="auto">
          <a:xfrm>
            <a:off x="1166337" y="4572000"/>
            <a:ext cx="534703" cy="152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7E306E7-9E0C-4987-36F1-6DE90BCCA146}"/>
              </a:ext>
            </a:extLst>
          </p:cNvPr>
          <p:cNvCxnSpPr>
            <a:cxnSpLocks/>
            <a:stCxn id="42" idx="6"/>
            <a:endCxn id="48" idx="2"/>
          </p:cNvCxnSpPr>
          <p:nvPr/>
        </p:nvCxnSpPr>
        <p:spPr bwMode="auto">
          <a:xfrm>
            <a:off x="1701040" y="4648200"/>
            <a:ext cx="2689079" cy="17419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CD4B8180-89EB-E5DD-C64B-44536372C941}"/>
              </a:ext>
            </a:extLst>
          </p:cNvPr>
          <p:cNvSpPr/>
          <p:nvPr/>
        </p:nvSpPr>
        <p:spPr bwMode="auto">
          <a:xfrm>
            <a:off x="4390119" y="6275841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EC4BBA4-13E2-7541-1B47-B08E6ED404F2}"/>
              </a:ext>
            </a:extLst>
          </p:cNvPr>
          <p:cNvSpPr/>
          <p:nvPr/>
        </p:nvSpPr>
        <p:spPr bwMode="auto">
          <a:xfrm>
            <a:off x="1143000" y="4203578"/>
            <a:ext cx="534703" cy="152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5479589-09B5-9845-5AC2-CD9767B0B09D}"/>
              </a:ext>
            </a:extLst>
          </p:cNvPr>
          <p:cNvCxnSpPr>
            <a:cxnSpLocks/>
          </p:cNvCxnSpPr>
          <p:nvPr/>
        </p:nvCxnSpPr>
        <p:spPr bwMode="auto">
          <a:xfrm flipV="1">
            <a:off x="1677703" y="3990809"/>
            <a:ext cx="2741897" cy="28896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447CA997-8E01-4B25-809F-38C58144A201}"/>
              </a:ext>
            </a:extLst>
          </p:cNvPr>
          <p:cNvSpPr/>
          <p:nvPr/>
        </p:nvSpPr>
        <p:spPr bwMode="auto">
          <a:xfrm>
            <a:off x="1133789" y="3674382"/>
            <a:ext cx="771211" cy="152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519A96-8689-8302-AB32-E9784CE567A6}"/>
              </a:ext>
            </a:extLst>
          </p:cNvPr>
          <p:cNvSpPr txBox="1"/>
          <p:nvPr/>
        </p:nvSpPr>
        <p:spPr>
          <a:xfrm>
            <a:off x="2302876" y="5346578"/>
            <a:ext cx="1828800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“extras” to access “</a:t>
            </a:r>
            <a:r>
              <a:rPr lang="en-US" dirty="0" err="1">
                <a:solidFill>
                  <a:srgbClr val="FF0000"/>
                </a:solidFill>
              </a:rPr>
              <a:t>mk</a:t>
            </a:r>
            <a:r>
              <a:rPr lang="en-US" dirty="0">
                <a:solidFill>
                  <a:srgbClr val="FF0000"/>
                </a:solidFill>
              </a:rPr>
              <a:t>” folder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88A21F9-53C3-924B-A371-A1C931C65AD9}"/>
              </a:ext>
            </a:extLst>
          </p:cNvPr>
          <p:cNvSpPr txBox="1"/>
          <p:nvPr/>
        </p:nvSpPr>
        <p:spPr>
          <a:xfrm>
            <a:off x="2296992" y="3884770"/>
            <a:ext cx="1828800" cy="46166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“data” to access kernel-type folders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6D92B05-8736-5856-DB5E-8C5F12EB22D1}"/>
              </a:ext>
            </a:extLst>
          </p:cNvPr>
          <p:cNvCxnSpPr>
            <a:cxnSpLocks/>
            <a:stCxn id="57" idx="6"/>
            <a:endCxn id="63" idx="1"/>
          </p:cNvCxnSpPr>
          <p:nvPr/>
        </p:nvCxnSpPr>
        <p:spPr bwMode="auto">
          <a:xfrm flipV="1">
            <a:off x="1905000" y="1851128"/>
            <a:ext cx="2596104" cy="18994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1C5DB73-22C9-B168-8FAF-710AA5C1CF68}"/>
              </a:ext>
            </a:extLst>
          </p:cNvPr>
          <p:cNvSpPr txBox="1"/>
          <p:nvPr/>
        </p:nvSpPr>
        <p:spPr>
          <a:xfrm>
            <a:off x="4501104" y="1527962"/>
            <a:ext cx="1828800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</a:t>
            </a:r>
            <a:r>
              <a:rPr lang="en-US" dirty="0" err="1">
                <a:solidFill>
                  <a:srgbClr val="FF0000"/>
                </a:solidFill>
              </a:rPr>
              <a:t>aareadme.htm</a:t>
            </a:r>
            <a:r>
              <a:rPr lang="en-US" dirty="0">
                <a:solidFill>
                  <a:srgbClr val="FF0000"/>
                </a:solidFill>
              </a:rPr>
              <a:t>” to access </a:t>
            </a:r>
            <a:r>
              <a:rPr lang="en-US" b="1" dirty="0">
                <a:solidFill>
                  <a:srgbClr val="FF0000"/>
                </a:solidFill>
              </a:rPr>
              <a:t>PDS3</a:t>
            </a:r>
            <a:r>
              <a:rPr lang="en-US" dirty="0">
                <a:solidFill>
                  <a:srgbClr val="FF0000"/>
                </a:solidFill>
              </a:rPr>
              <a:t> archive description document</a:t>
            </a:r>
          </a:p>
        </p:txBody>
      </p:sp>
      <p:sp>
        <p:nvSpPr>
          <p:cNvPr id="25621" name="Oval 25620">
            <a:extLst>
              <a:ext uri="{FF2B5EF4-FFF2-40B4-BE49-F238E27FC236}">
                <a16:creationId xmlns:a16="http://schemas.microsoft.com/office/drawing/2014/main" id="{2C05C296-4211-BF00-E0C5-701AB606D575}"/>
              </a:ext>
            </a:extLst>
          </p:cNvPr>
          <p:cNvSpPr/>
          <p:nvPr/>
        </p:nvSpPr>
        <p:spPr bwMode="auto">
          <a:xfrm>
            <a:off x="4412204" y="3876509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5623" name="Picture 2562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116A1FE-AE78-AAAA-D384-EA1FCFBEC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7153" y="4802373"/>
            <a:ext cx="990600" cy="1910080"/>
          </a:xfrm>
          <a:prstGeom prst="rect">
            <a:avLst/>
          </a:prstGeom>
        </p:spPr>
      </p:pic>
      <p:pic>
        <p:nvPicPr>
          <p:cNvPr id="25625" name="Picture 2562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B2DC79-3C23-09D3-8D7C-202857DC3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0633" y="2381017"/>
            <a:ext cx="1183640" cy="2296160"/>
          </a:xfrm>
          <a:prstGeom prst="rect">
            <a:avLst/>
          </a:prstGeom>
        </p:spPr>
      </p:pic>
      <p:cxnSp>
        <p:nvCxnSpPr>
          <p:cNvPr id="25626" name="Straight Arrow Connector 25625">
            <a:extLst>
              <a:ext uri="{FF2B5EF4-FFF2-40B4-BE49-F238E27FC236}">
                <a16:creationId xmlns:a16="http://schemas.microsoft.com/office/drawing/2014/main" id="{69B9C8D8-0C21-7A04-62CE-57BBF4419DCF}"/>
              </a:ext>
            </a:extLst>
          </p:cNvPr>
          <p:cNvCxnSpPr>
            <a:cxnSpLocks/>
          </p:cNvCxnSpPr>
          <p:nvPr/>
        </p:nvCxnSpPr>
        <p:spPr bwMode="auto">
          <a:xfrm>
            <a:off x="5018210" y="3989841"/>
            <a:ext cx="199219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629" name="Straight Arrow Connector 25628">
            <a:extLst>
              <a:ext uri="{FF2B5EF4-FFF2-40B4-BE49-F238E27FC236}">
                <a16:creationId xmlns:a16="http://schemas.microsoft.com/office/drawing/2014/main" id="{7FA2D8D7-AABE-FF90-36A3-14BA476071F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99719" y="6388218"/>
            <a:ext cx="2079479" cy="827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632" name="TextBox 25631">
            <a:extLst>
              <a:ext uri="{FF2B5EF4-FFF2-40B4-BE49-F238E27FC236}">
                <a16:creationId xmlns:a16="http://schemas.microsoft.com/office/drawing/2014/main" id="{C047733A-8997-09AC-831D-333AE9DB873D}"/>
              </a:ext>
            </a:extLst>
          </p:cNvPr>
          <p:cNvSpPr txBox="1"/>
          <p:nvPr/>
        </p:nvSpPr>
        <p:spPr>
          <a:xfrm>
            <a:off x="5695971" y="3449923"/>
            <a:ext cx="1183640" cy="1015663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a kernel-type folder to access kernels</a:t>
            </a:r>
          </a:p>
        </p:txBody>
      </p:sp>
      <p:sp>
        <p:nvSpPr>
          <p:cNvPr id="25633" name="TextBox 25632">
            <a:extLst>
              <a:ext uri="{FF2B5EF4-FFF2-40B4-BE49-F238E27FC236}">
                <a16:creationId xmlns:a16="http://schemas.microsoft.com/office/drawing/2014/main" id="{65A70305-9DE5-9DDA-742C-A6DFE2818225}"/>
              </a:ext>
            </a:extLst>
          </p:cNvPr>
          <p:cNvSpPr txBox="1"/>
          <p:nvPr/>
        </p:nvSpPr>
        <p:spPr>
          <a:xfrm>
            <a:off x="5687177" y="5970369"/>
            <a:ext cx="1183640" cy="646331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Select “</a:t>
            </a:r>
            <a:r>
              <a:rPr lang="en-US" dirty="0" err="1">
                <a:solidFill>
                  <a:srgbClr val="FF0000"/>
                </a:solidFill>
              </a:rPr>
              <a:t>mk</a:t>
            </a:r>
            <a:r>
              <a:rPr lang="en-US" dirty="0">
                <a:solidFill>
                  <a:srgbClr val="FF0000"/>
                </a:solidFill>
              </a:rPr>
              <a:t>” to access meta-kernels</a:t>
            </a:r>
          </a:p>
        </p:txBody>
      </p:sp>
      <p:sp>
        <p:nvSpPr>
          <p:cNvPr id="25637" name="Oval 25636">
            <a:extLst>
              <a:ext uri="{FF2B5EF4-FFF2-40B4-BE49-F238E27FC236}">
                <a16:creationId xmlns:a16="http://schemas.microsoft.com/office/drawing/2014/main" id="{624EA885-3F6C-8B2D-88D1-93E1C483277B}"/>
              </a:ext>
            </a:extLst>
          </p:cNvPr>
          <p:cNvSpPr/>
          <p:nvPr/>
        </p:nvSpPr>
        <p:spPr bwMode="auto">
          <a:xfrm>
            <a:off x="7103563" y="3666610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640" name="Oval 25639">
            <a:extLst>
              <a:ext uri="{FF2B5EF4-FFF2-40B4-BE49-F238E27FC236}">
                <a16:creationId xmlns:a16="http://schemas.microsoft.com/office/drawing/2014/main" id="{40EDD1C9-041F-5E1A-22DB-EAF03D6D18FC}"/>
              </a:ext>
            </a:extLst>
          </p:cNvPr>
          <p:cNvSpPr/>
          <p:nvPr/>
        </p:nvSpPr>
        <p:spPr bwMode="auto">
          <a:xfrm>
            <a:off x="7171820" y="6483853"/>
            <a:ext cx="609600" cy="228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524347"/>
      </p:ext>
    </p:extLst>
  </p:cSld>
  <p:clrMapOvr>
    <a:masterClrMapping/>
  </p:clrMapOvr>
</p:sld>
</file>

<file path=ppt/theme/theme1.xml><?xml version="1.0" encoding="utf-8"?>
<a:theme xmlns:a="http://schemas.openxmlformats.org/drawingml/2006/main" name="29_mk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29_m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9_m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m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9_m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m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m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m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_m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BigMac:Users:cacton:Desktop:VEX_Tutorials_Initial:29_mk.ppt</Template>
  <TotalTime>8344</TotalTime>
  <Words>1468</Words>
  <Application>Microsoft Macintosh PowerPoint</Application>
  <PresentationFormat>On-screen Show (4:3)</PresentationFormat>
  <Paragraphs>186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</vt:lpstr>
      <vt:lpstr>Times New Roman</vt:lpstr>
      <vt:lpstr>29_mk</vt:lpstr>
      <vt:lpstr>Obtaining SPICE Products Available from the  NAIF and Horizons Servers  Emphasis on Kernels</vt:lpstr>
      <vt:lpstr>Overview</vt:lpstr>
      <vt:lpstr>PowerPoint Presentation</vt:lpstr>
      <vt:lpstr>Getting SPICE Kernels</vt:lpstr>
      <vt:lpstr>Getting Operational Project Kernels - 1</vt:lpstr>
      <vt:lpstr>Getting Operational Project Kernels - 2</vt:lpstr>
      <vt:lpstr>Getting PDS Archived Kernels - 1</vt:lpstr>
      <vt:lpstr>Getting PDS Archived Kernels - 2</vt:lpstr>
      <vt:lpstr>Getting Archived Kernels – PDS3</vt:lpstr>
      <vt:lpstr>Getting Archived Kernels – PDS4</vt:lpstr>
      <vt:lpstr>Obtaining Archived Kernels - Subsetter</vt:lpstr>
      <vt:lpstr>Downloading Archived Kernels – wget</vt:lpstr>
      <vt:lpstr>Getting Generic Kernels</vt:lpstr>
      <vt:lpstr>Direct Access to Server Directory Tree</vt:lpstr>
      <vt:lpstr>Horizons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Kernel Interfaces</dc:title>
  <dc:creator>Chuck Acton</dc:creator>
  <cp:lastModifiedBy>Semenov, Boris V (US 392N)</cp:lastModifiedBy>
  <cp:revision>238</cp:revision>
  <cp:lastPrinted>2009-08-26T19:21:06Z</cp:lastPrinted>
  <dcterms:created xsi:type="dcterms:W3CDTF">2010-02-25T04:37:14Z</dcterms:created>
  <dcterms:modified xsi:type="dcterms:W3CDTF">2023-04-09T13:34:45Z</dcterms:modified>
</cp:coreProperties>
</file>