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</p:sldMasterIdLst>
  <p:notesMasterIdLst>
    <p:notesMasterId r:id="rId12"/>
  </p:notesMasterIdLst>
  <p:handoutMasterIdLst>
    <p:handoutMasterId r:id="rId13"/>
  </p:handoutMasterIdLst>
  <p:sldIdLst>
    <p:sldId id="256" r:id="rId2"/>
    <p:sldId id="279" r:id="rId3"/>
    <p:sldId id="280" r:id="rId4"/>
    <p:sldId id="278" r:id="rId5"/>
    <p:sldId id="281" r:id="rId6"/>
    <p:sldId id="282" r:id="rId7"/>
    <p:sldId id="273" r:id="rId8"/>
    <p:sldId id="283" r:id="rId9"/>
    <p:sldId id="284" r:id="rId10"/>
    <p:sldId id="275" r:id="rId11"/>
  </p:sldIdLst>
  <p:sldSz cx="9156700" cy="68707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4">
          <p15:clr>
            <a:srgbClr val="A4A3A4"/>
          </p15:clr>
        </p15:guide>
        <p15:guide id="2" pos="288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5F5F"/>
    <a:srgbClr val="6F6F6F"/>
    <a:srgbClr val="CBCBCB"/>
    <a:srgbClr val="DDDDDD"/>
    <a:srgbClr val="EAEAEA"/>
    <a:srgbClr val="99FF99"/>
    <a:srgbClr val="FFFFFF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270"/>
    <p:restoredTop sz="99354" autoAdjust="0"/>
  </p:normalViewPr>
  <p:slideViewPr>
    <p:cSldViewPr snapToGrid="0">
      <p:cViewPr varScale="1">
        <p:scale>
          <a:sx n="107" d="100"/>
          <a:sy n="107" d="100"/>
        </p:scale>
        <p:origin x="176" y="576"/>
      </p:cViewPr>
      <p:guideLst>
        <p:guide orient="horz" pos="2164"/>
        <p:guide pos="288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4" d="100"/>
          <a:sy n="44" d="100"/>
        </p:scale>
        <p:origin x="-187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2480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698500"/>
            <a:ext cx="4552950" cy="3409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1833839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3875088" y="-14288"/>
            <a:ext cx="2982912" cy="45085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3875088" y="8704263"/>
            <a:ext cx="2982912" cy="4524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>
            <a:prstTxWarp prst="textNoShape">
              <a:avLst/>
            </a:prstTxWarp>
          </a:bodyPr>
          <a:lstStyle/>
          <a:p>
            <a:pPr algn="r"/>
            <a:r>
              <a:rPr lang="en-US" sz="1000" i="1">
                <a:latin typeface="Times New Roman" charset="0"/>
              </a:rPr>
              <a:t>1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8704263"/>
            <a:ext cx="2981325" cy="4524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-14288"/>
            <a:ext cx="2981325" cy="45085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7288" y="698500"/>
            <a:ext cx="4543425" cy="3409950"/>
          </a:xfrm>
        </p:spPr>
      </p:sp>
      <p:sp>
        <p:nvSpPr>
          <p:cNvPr id="1639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6938" y="4352925"/>
            <a:ext cx="5081587" cy="4129088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endParaRPr lang="en-US" sz="24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3875088" y="-14288"/>
            <a:ext cx="2982912" cy="45085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875088" y="8704263"/>
            <a:ext cx="2982912" cy="4524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>
            <a:prstTxWarp prst="textNoShape">
              <a:avLst/>
            </a:prstTxWarp>
          </a:bodyPr>
          <a:lstStyle/>
          <a:p>
            <a:pPr algn="r"/>
            <a:r>
              <a:rPr lang="en-US" sz="1000" i="1">
                <a:latin typeface="Times New Roman" charset="0"/>
              </a:rPr>
              <a:t>3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8704263"/>
            <a:ext cx="2981325" cy="4524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0" y="-14288"/>
            <a:ext cx="2981325" cy="45085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8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7288" y="698500"/>
            <a:ext cx="4543425" cy="3409950"/>
          </a:xfrm>
        </p:spPr>
      </p:sp>
      <p:sp>
        <p:nvSpPr>
          <p:cNvPr id="2048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6938" y="4352925"/>
            <a:ext cx="5081587" cy="4129088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endParaRPr lang="en-US" sz="24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3875088" y="-14288"/>
            <a:ext cx="2982912" cy="45085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3875088" y="8704263"/>
            <a:ext cx="2982912" cy="4524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>
            <a:prstTxWarp prst="textNoShape">
              <a:avLst/>
            </a:prstTxWarp>
          </a:bodyPr>
          <a:lstStyle/>
          <a:p>
            <a:pPr algn="r"/>
            <a:r>
              <a:rPr lang="en-US" sz="1000" i="1">
                <a:latin typeface="Times New Roman" charset="0"/>
              </a:rPr>
              <a:t>4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8704263"/>
            <a:ext cx="2981325" cy="4524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0" y="-14288"/>
            <a:ext cx="2981325" cy="45085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3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7288" y="698500"/>
            <a:ext cx="4543425" cy="3409950"/>
          </a:xfrm>
        </p:spPr>
      </p:sp>
      <p:sp>
        <p:nvSpPr>
          <p:cNvPr id="22535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6938" y="4352925"/>
            <a:ext cx="5081587" cy="4129088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endParaRPr lang="en-US" sz="240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845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75088" y="-14288"/>
            <a:ext cx="2982912" cy="45085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3875088" y="8704263"/>
            <a:ext cx="2982912" cy="4524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050" tIns="0" rIns="19050" bIns="0" anchor="b">
            <a:prstTxWarp prst="textNoShape">
              <a:avLst/>
            </a:prstTxWarp>
          </a:bodyPr>
          <a:lstStyle/>
          <a:p>
            <a:pPr algn="r"/>
            <a:r>
              <a:rPr lang="en-US" sz="1000" i="1">
                <a:latin typeface="Times New Roman" charset="0"/>
              </a:rPr>
              <a:t>10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8704263"/>
            <a:ext cx="2981325" cy="4524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0" y="-14288"/>
            <a:ext cx="2981325" cy="45085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2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7288" y="698500"/>
            <a:ext cx="4543425" cy="3409950"/>
          </a:xfrm>
        </p:spPr>
      </p:sp>
      <p:sp>
        <p:nvSpPr>
          <p:cNvPr id="3072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6938" y="4352925"/>
            <a:ext cx="5081587" cy="4129088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endParaRPr lang="en-US" sz="2400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3"/>
          <p:cNvSpPr>
            <a:spLocks noChangeShapeType="1"/>
          </p:cNvSpPr>
          <p:nvPr/>
        </p:nvSpPr>
        <p:spPr bwMode="auto">
          <a:xfrm>
            <a:off x="2057400" y="920750"/>
            <a:ext cx="658495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076450" y="971550"/>
            <a:ext cx="3876675" cy="242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1400" b="1"/>
              <a:t>Navigation and Ancillary Information Facility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-12700" y="6530975"/>
            <a:ext cx="209550" cy="339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177800" y="182563"/>
            <a:ext cx="1824038" cy="896937"/>
            <a:chOff x="112" y="115"/>
            <a:chExt cx="1149" cy="565"/>
          </a:xfrm>
        </p:grpSpPr>
        <p:sp>
          <p:nvSpPr>
            <p:cNvPr id="8" name="Arc 8"/>
            <p:cNvSpPr>
              <a:spLocks/>
            </p:cNvSpPr>
            <p:nvPr/>
          </p:nvSpPr>
          <p:spPr bwMode="auto">
            <a:xfrm flipH="1">
              <a:off x="635" y="206"/>
              <a:ext cx="79" cy="71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9369 w 43200"/>
                <a:gd name="T1" fmla="*/ 39403 h 39403"/>
                <a:gd name="T2" fmla="*/ 34560 w 43200"/>
                <a:gd name="T3" fmla="*/ 38880 h 39403"/>
                <a:gd name="T4" fmla="*/ 21600 w 43200"/>
                <a:gd name="T5" fmla="*/ 21600 h 39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39403" fill="none" extrusionOk="0">
                  <a:moveTo>
                    <a:pt x="9368" y="39403"/>
                  </a:moveTo>
                  <a:cubicBezTo>
                    <a:pt x="3504" y="35374"/>
                    <a:pt x="0" y="28715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199" y="28398"/>
                    <a:pt x="39999" y="34800"/>
                    <a:pt x="34560" y="38879"/>
                  </a:cubicBezTo>
                </a:path>
                <a:path w="43200" h="39403" stroke="0" extrusionOk="0">
                  <a:moveTo>
                    <a:pt x="9368" y="39403"/>
                  </a:moveTo>
                  <a:cubicBezTo>
                    <a:pt x="3504" y="35374"/>
                    <a:pt x="0" y="28715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199" y="28398"/>
                    <a:pt x="39999" y="34800"/>
                    <a:pt x="34560" y="38879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Oval 9"/>
            <p:cNvSpPr>
              <a:spLocks noChangeArrowheads="1"/>
            </p:cNvSpPr>
            <p:nvPr/>
          </p:nvSpPr>
          <p:spPr bwMode="auto">
            <a:xfrm>
              <a:off x="112" y="292"/>
              <a:ext cx="1149" cy="388"/>
            </a:xfrm>
            <a:prstGeom prst="ellipse">
              <a:avLst/>
            </a:prstGeom>
            <a:noFill/>
            <a:ln w="12700">
              <a:solidFill>
                <a:srgbClr val="0000CC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Line 10"/>
            <p:cNvSpPr>
              <a:spLocks noChangeShapeType="1"/>
            </p:cNvSpPr>
            <p:nvPr/>
          </p:nvSpPr>
          <p:spPr bwMode="auto">
            <a:xfrm>
              <a:off x="575" y="353"/>
              <a:ext cx="19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Line 11"/>
            <p:cNvSpPr>
              <a:spLocks noChangeShapeType="1"/>
            </p:cNvSpPr>
            <p:nvPr/>
          </p:nvSpPr>
          <p:spPr bwMode="auto">
            <a:xfrm rot="-5400000">
              <a:off x="644" y="352"/>
              <a:ext cx="5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Oval 12"/>
            <p:cNvSpPr>
              <a:spLocks noChangeArrowheads="1"/>
            </p:cNvSpPr>
            <p:nvPr/>
          </p:nvSpPr>
          <p:spPr bwMode="auto">
            <a:xfrm>
              <a:off x="331" y="403"/>
              <a:ext cx="462" cy="156"/>
            </a:xfrm>
            <a:prstGeom prst="ellipse">
              <a:avLst/>
            </a:prstGeom>
            <a:noFill/>
            <a:ln w="12700">
              <a:solidFill>
                <a:srgbClr val="0000CC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Arc 13"/>
            <p:cNvSpPr>
              <a:spLocks/>
            </p:cNvSpPr>
            <p:nvPr/>
          </p:nvSpPr>
          <p:spPr bwMode="auto">
            <a:xfrm flipV="1">
              <a:off x="552" y="334"/>
              <a:ext cx="696" cy="22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9731"/>
                <a:gd name="T2" fmla="*/ 20011 w 21600"/>
                <a:gd name="T3" fmla="*/ 29731 h 29731"/>
                <a:gd name="T4" fmla="*/ 0 w 21600"/>
                <a:gd name="T5" fmla="*/ 21600 h 297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9731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4387"/>
                    <a:pt x="21060" y="27148"/>
                    <a:pt x="20011" y="29731"/>
                  </a:cubicBezTo>
                </a:path>
                <a:path w="21600" h="29731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4387"/>
                    <a:pt x="21060" y="27148"/>
                    <a:pt x="20011" y="29731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Oval 14"/>
            <p:cNvSpPr>
              <a:spLocks noChangeArrowheads="1"/>
            </p:cNvSpPr>
            <p:nvPr/>
          </p:nvSpPr>
          <p:spPr bwMode="auto">
            <a:xfrm>
              <a:off x="563" y="536"/>
              <a:ext cx="47" cy="47"/>
            </a:xfrm>
            <a:prstGeom prst="ellipse">
              <a:avLst/>
            </a:prstGeom>
            <a:solidFill>
              <a:srgbClr val="E30101"/>
            </a:solidFill>
            <a:ln w="9525">
              <a:solidFill>
                <a:srgbClr val="E3010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Oval 15"/>
            <p:cNvSpPr>
              <a:spLocks noChangeArrowheads="1"/>
            </p:cNvSpPr>
            <p:nvPr/>
          </p:nvSpPr>
          <p:spPr bwMode="auto">
            <a:xfrm>
              <a:off x="1146" y="358"/>
              <a:ext cx="47" cy="47"/>
            </a:xfrm>
            <a:prstGeom prst="ellipse">
              <a:avLst/>
            </a:prstGeom>
            <a:solidFill>
              <a:srgbClr val="E30101"/>
            </a:solidFill>
            <a:ln w="9525">
              <a:solidFill>
                <a:srgbClr val="E3010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Line 16"/>
            <p:cNvSpPr>
              <a:spLocks noChangeShapeType="1"/>
            </p:cNvSpPr>
            <p:nvPr/>
          </p:nvSpPr>
          <p:spPr bwMode="auto">
            <a:xfrm flipV="1">
              <a:off x="675" y="152"/>
              <a:ext cx="0" cy="4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Freeform 17"/>
            <p:cNvSpPr>
              <a:spLocks/>
            </p:cNvSpPr>
            <p:nvPr/>
          </p:nvSpPr>
          <p:spPr bwMode="auto">
            <a:xfrm>
              <a:off x="560" y="234"/>
              <a:ext cx="233" cy="251"/>
            </a:xfrm>
            <a:custGeom>
              <a:avLst/>
              <a:gdLst/>
              <a:ahLst/>
              <a:cxnLst>
                <a:cxn ang="0">
                  <a:pos x="134" y="0"/>
                </a:cxn>
                <a:cxn ang="0">
                  <a:pos x="95" y="0"/>
                </a:cxn>
                <a:cxn ang="0">
                  <a:pos x="0" y="246"/>
                </a:cxn>
                <a:cxn ang="0">
                  <a:pos x="114" y="35"/>
                </a:cxn>
                <a:cxn ang="0">
                  <a:pos x="233" y="251"/>
                </a:cxn>
                <a:cxn ang="0">
                  <a:pos x="134" y="0"/>
                </a:cxn>
              </a:cxnLst>
              <a:rect l="0" t="0" r="r" b="b"/>
              <a:pathLst>
                <a:path w="233" h="251">
                  <a:moveTo>
                    <a:pt x="134" y="0"/>
                  </a:moveTo>
                  <a:lnTo>
                    <a:pt x="95" y="0"/>
                  </a:lnTo>
                  <a:lnTo>
                    <a:pt x="0" y="246"/>
                  </a:lnTo>
                  <a:lnTo>
                    <a:pt x="114" y="35"/>
                  </a:lnTo>
                  <a:lnTo>
                    <a:pt x="233" y="251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rgbClr val="E30101"/>
            </a:solidFill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Line 18"/>
            <p:cNvSpPr>
              <a:spLocks noChangeShapeType="1"/>
            </p:cNvSpPr>
            <p:nvPr/>
          </p:nvSpPr>
          <p:spPr bwMode="auto">
            <a:xfrm flipV="1">
              <a:off x="675" y="192"/>
              <a:ext cx="0" cy="7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Text Box 19"/>
            <p:cNvSpPr txBox="1">
              <a:spLocks noChangeArrowheads="1"/>
            </p:cNvSpPr>
            <p:nvPr/>
          </p:nvSpPr>
          <p:spPr bwMode="auto">
            <a:xfrm>
              <a:off x="247" y="115"/>
              <a:ext cx="370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US" sz="4400">
                  <a:solidFill>
                    <a:srgbClr val="E30101"/>
                  </a:solidFill>
                </a:rPr>
                <a:t>N</a:t>
              </a:r>
              <a:endParaRPr lang="en-US" sz="4400"/>
            </a:p>
          </p:txBody>
        </p:sp>
        <p:sp>
          <p:nvSpPr>
            <p:cNvPr id="20" name="Text Box 20"/>
            <p:cNvSpPr txBox="1">
              <a:spLocks noChangeArrowheads="1"/>
            </p:cNvSpPr>
            <p:nvPr/>
          </p:nvSpPr>
          <p:spPr bwMode="auto">
            <a:xfrm>
              <a:off x="739" y="115"/>
              <a:ext cx="429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US" sz="4400">
                  <a:solidFill>
                    <a:srgbClr val="E30101"/>
                  </a:solidFill>
                </a:rPr>
                <a:t>IF</a:t>
              </a:r>
              <a:endParaRPr lang="en-US" sz="4400"/>
            </a:p>
          </p:txBody>
        </p:sp>
      </p:grpSp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08150" y="2286000"/>
            <a:ext cx="5727700" cy="47466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Time Conversion and Formats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09764F-BCDD-924E-8ACA-197BE48F162B}" type="slidenum">
              <a:rPr lang="en-US"/>
              <a:pPr>
                <a:defRPr/>
              </a:pPr>
              <a:t>‹#›</a:t>
            </a:fld>
            <a:endParaRPr lang="en-US" sz="1400" b="0">
              <a:latin typeface="Times New Roman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21450" y="381000"/>
            <a:ext cx="1943100" cy="57213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2150" y="381000"/>
            <a:ext cx="5676900" cy="57213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Time Conversion and Formats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D7F3B-5EDC-0749-8A6D-9F0ED4E967E7}" type="slidenum">
              <a:rPr lang="en-US"/>
              <a:pPr>
                <a:defRPr/>
              </a:pPr>
              <a:t>‹#›</a:t>
            </a:fld>
            <a:endParaRPr lang="en-US" sz="1400" b="0">
              <a:latin typeface="Times New Roman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Time Conversion and Formats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91CB86-46CE-B345-89AF-1998F1498B53}" type="slidenum">
              <a:rPr lang="en-US"/>
              <a:pPr>
                <a:defRPr/>
              </a:pPr>
              <a:t>‹#›</a:t>
            </a:fld>
            <a:endParaRPr lang="en-US" sz="1400" b="0">
              <a:latin typeface="Times New Roman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4414838"/>
            <a:ext cx="7781925" cy="1365250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3900" y="2911475"/>
            <a:ext cx="7781925" cy="1503363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Time Conversion and Formats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1E79A2-1F17-1B4E-AD2A-DCB48C933898}" type="slidenum">
              <a:rPr lang="en-US"/>
              <a:pPr>
                <a:defRPr/>
              </a:pPr>
              <a:t>‹#›</a:t>
            </a:fld>
            <a:endParaRPr lang="en-US" sz="1400" b="0">
              <a:latin typeface="Times New Roman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2150" y="19875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550" y="19875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Time Conversion and Formats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205085-39D8-6E4D-97CA-D53742B69084}" type="slidenum">
              <a:rPr lang="en-US"/>
              <a:pPr>
                <a:defRPr/>
              </a:pPr>
              <a:t>‹#›</a:t>
            </a:fld>
            <a:endParaRPr lang="en-US" sz="1400" b="0">
              <a:latin typeface="Times New Roman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42300" cy="11461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8288"/>
            <a:ext cx="4046538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9638"/>
            <a:ext cx="4046538" cy="39576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51375" y="1538288"/>
            <a:ext cx="4048125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1375" y="2179638"/>
            <a:ext cx="4048125" cy="39576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Time Conversion and Formats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4ADD2E-5214-2E48-B82C-4316E1C0F5AD}" type="slidenum">
              <a:rPr lang="en-US"/>
              <a:pPr>
                <a:defRPr/>
              </a:pPr>
              <a:t>‹#›</a:t>
            </a:fld>
            <a:endParaRPr lang="en-US" sz="1400" b="0">
              <a:latin typeface="Times New Roman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Time Conversion and Formats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BAFFE3-1ADF-5F46-96DC-5CF371068578}" type="slidenum">
              <a:rPr lang="en-US"/>
              <a:pPr>
                <a:defRPr/>
              </a:pPr>
              <a:t>‹#›</a:t>
            </a:fld>
            <a:endParaRPr lang="en-US" sz="1400" b="0">
              <a:latin typeface="Times New Roman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Time Conversion and Formats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2C407B-20DD-D449-A920-27D2C4483535}" type="slidenum">
              <a:rPr lang="en-US"/>
              <a:pPr>
                <a:defRPr/>
              </a:pPr>
              <a:t>‹#›</a:t>
            </a:fld>
            <a:endParaRPr lang="en-US" sz="1400" b="0">
              <a:latin typeface="Times New Roman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13075" cy="11652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9813" y="273050"/>
            <a:ext cx="5119687" cy="58642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8275"/>
            <a:ext cx="3013075" cy="4699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Time Conversion and Formats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F6FD32-A0C5-3840-AFE1-3E66F6E4846A}" type="slidenum">
              <a:rPr lang="en-US"/>
              <a:pPr>
                <a:defRPr/>
              </a:pPr>
              <a:t>‹#›</a:t>
            </a:fld>
            <a:endParaRPr lang="en-US" sz="1400" b="0">
              <a:latin typeface="Times New Roman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463" y="4810125"/>
            <a:ext cx="549275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5463" y="614363"/>
            <a:ext cx="5492750" cy="41227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5463" y="5376863"/>
            <a:ext cx="5492750" cy="806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Time Conversion and Formats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FB60F-7DAA-414B-BE67-00892B0806E6}" type="slidenum">
              <a:rPr lang="en-US"/>
              <a:pPr>
                <a:defRPr/>
              </a:pPr>
              <a:t>‹#›</a:t>
            </a:fld>
            <a:endParaRPr lang="en-US" sz="1400" b="0">
              <a:latin typeface="Times New Roman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87613" y="381000"/>
            <a:ext cx="5727700" cy="4746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non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5603" name="Line 3"/>
          <p:cNvSpPr>
            <a:spLocks noChangeShapeType="1"/>
          </p:cNvSpPr>
          <p:nvPr/>
        </p:nvSpPr>
        <p:spPr bwMode="auto">
          <a:xfrm>
            <a:off x="2057400" y="920750"/>
            <a:ext cx="658495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2076450" y="971550"/>
            <a:ext cx="3876675" cy="242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1400" b="1"/>
              <a:t>Navigation and Ancillary Information Facility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2150" y="1987550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-12700" y="6530975"/>
            <a:ext cx="209550" cy="339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629400"/>
            <a:ext cx="2895600" cy="241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1"/>
            </a:lvl1pPr>
          </a:lstStyle>
          <a:p>
            <a:pPr>
              <a:defRPr/>
            </a:pPr>
            <a:r>
              <a:rPr lang="en-US"/>
              <a:t>Time Conversion and Formats</a:t>
            </a:r>
          </a:p>
        </p:txBody>
      </p:sp>
      <p:sp>
        <p:nvSpPr>
          <p:cNvPr id="25608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51700" y="6629400"/>
            <a:ext cx="1905000" cy="241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b="1"/>
            </a:lvl1pPr>
          </a:lstStyle>
          <a:p>
            <a:pPr>
              <a:defRPr/>
            </a:pPr>
            <a:fld id="{3B0EA712-0501-6547-8EF0-41D840AE3293}" type="slidenum">
              <a:rPr lang="en-US"/>
              <a:pPr>
                <a:defRPr/>
              </a:pPr>
              <a:t>‹#›</a:t>
            </a:fld>
            <a:endParaRPr lang="en-US" sz="1400">
              <a:latin typeface="Times New Roman" charset="0"/>
            </a:endParaRPr>
          </a:p>
        </p:txBody>
      </p:sp>
      <p:grpSp>
        <p:nvGrpSpPr>
          <p:cNvPr id="1033" name="Group 9"/>
          <p:cNvGrpSpPr>
            <a:grpSpLocks/>
          </p:cNvGrpSpPr>
          <p:nvPr/>
        </p:nvGrpSpPr>
        <p:grpSpPr bwMode="auto">
          <a:xfrm>
            <a:off x="177800" y="182563"/>
            <a:ext cx="1824038" cy="896937"/>
            <a:chOff x="112" y="115"/>
            <a:chExt cx="1149" cy="565"/>
          </a:xfrm>
        </p:grpSpPr>
        <p:sp>
          <p:nvSpPr>
            <p:cNvPr id="25610" name="Arc 10"/>
            <p:cNvSpPr>
              <a:spLocks/>
            </p:cNvSpPr>
            <p:nvPr/>
          </p:nvSpPr>
          <p:spPr bwMode="auto">
            <a:xfrm flipH="1">
              <a:off x="635" y="206"/>
              <a:ext cx="79" cy="71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9369 w 43200"/>
                <a:gd name="T1" fmla="*/ 39403 h 39403"/>
                <a:gd name="T2" fmla="*/ 34560 w 43200"/>
                <a:gd name="T3" fmla="*/ 38880 h 39403"/>
                <a:gd name="T4" fmla="*/ 21600 w 43200"/>
                <a:gd name="T5" fmla="*/ 21600 h 39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39403" fill="none" extrusionOk="0">
                  <a:moveTo>
                    <a:pt x="9368" y="39403"/>
                  </a:moveTo>
                  <a:cubicBezTo>
                    <a:pt x="3504" y="35374"/>
                    <a:pt x="0" y="28715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199" y="28398"/>
                    <a:pt x="39999" y="34800"/>
                    <a:pt x="34560" y="38879"/>
                  </a:cubicBezTo>
                </a:path>
                <a:path w="43200" h="39403" stroke="0" extrusionOk="0">
                  <a:moveTo>
                    <a:pt x="9368" y="39403"/>
                  </a:moveTo>
                  <a:cubicBezTo>
                    <a:pt x="3504" y="35374"/>
                    <a:pt x="0" y="28715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199" y="28398"/>
                    <a:pt x="39999" y="34800"/>
                    <a:pt x="34560" y="38879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611" name="Oval 11"/>
            <p:cNvSpPr>
              <a:spLocks noChangeArrowheads="1"/>
            </p:cNvSpPr>
            <p:nvPr/>
          </p:nvSpPr>
          <p:spPr bwMode="auto">
            <a:xfrm>
              <a:off x="112" y="292"/>
              <a:ext cx="1149" cy="388"/>
            </a:xfrm>
            <a:prstGeom prst="ellipse">
              <a:avLst/>
            </a:prstGeom>
            <a:noFill/>
            <a:ln w="12700">
              <a:solidFill>
                <a:srgbClr val="0000CC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612" name="Line 12"/>
            <p:cNvSpPr>
              <a:spLocks noChangeShapeType="1"/>
            </p:cNvSpPr>
            <p:nvPr/>
          </p:nvSpPr>
          <p:spPr bwMode="auto">
            <a:xfrm>
              <a:off x="575" y="353"/>
              <a:ext cx="19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613" name="Line 13"/>
            <p:cNvSpPr>
              <a:spLocks noChangeShapeType="1"/>
            </p:cNvSpPr>
            <p:nvPr/>
          </p:nvSpPr>
          <p:spPr bwMode="auto">
            <a:xfrm rot="-5400000">
              <a:off x="644" y="352"/>
              <a:ext cx="5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614" name="Oval 14"/>
            <p:cNvSpPr>
              <a:spLocks noChangeArrowheads="1"/>
            </p:cNvSpPr>
            <p:nvPr/>
          </p:nvSpPr>
          <p:spPr bwMode="auto">
            <a:xfrm>
              <a:off x="331" y="403"/>
              <a:ext cx="462" cy="156"/>
            </a:xfrm>
            <a:prstGeom prst="ellipse">
              <a:avLst/>
            </a:prstGeom>
            <a:noFill/>
            <a:ln w="12700">
              <a:solidFill>
                <a:srgbClr val="0000CC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615" name="Arc 15"/>
            <p:cNvSpPr>
              <a:spLocks/>
            </p:cNvSpPr>
            <p:nvPr/>
          </p:nvSpPr>
          <p:spPr bwMode="auto">
            <a:xfrm flipV="1">
              <a:off x="552" y="334"/>
              <a:ext cx="696" cy="22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9731"/>
                <a:gd name="T2" fmla="*/ 20011 w 21600"/>
                <a:gd name="T3" fmla="*/ 29731 h 29731"/>
                <a:gd name="T4" fmla="*/ 0 w 21600"/>
                <a:gd name="T5" fmla="*/ 21600 h 297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9731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4387"/>
                    <a:pt x="21060" y="27148"/>
                    <a:pt x="20011" y="29731"/>
                  </a:cubicBezTo>
                </a:path>
                <a:path w="21600" h="29731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4387"/>
                    <a:pt x="21060" y="27148"/>
                    <a:pt x="20011" y="29731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616" name="Oval 16"/>
            <p:cNvSpPr>
              <a:spLocks noChangeArrowheads="1"/>
            </p:cNvSpPr>
            <p:nvPr/>
          </p:nvSpPr>
          <p:spPr bwMode="auto">
            <a:xfrm>
              <a:off x="563" y="536"/>
              <a:ext cx="47" cy="47"/>
            </a:xfrm>
            <a:prstGeom prst="ellipse">
              <a:avLst/>
            </a:prstGeom>
            <a:solidFill>
              <a:srgbClr val="E30101"/>
            </a:solidFill>
            <a:ln w="9525">
              <a:solidFill>
                <a:srgbClr val="E3010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617" name="Oval 17"/>
            <p:cNvSpPr>
              <a:spLocks noChangeArrowheads="1"/>
            </p:cNvSpPr>
            <p:nvPr/>
          </p:nvSpPr>
          <p:spPr bwMode="auto">
            <a:xfrm>
              <a:off x="1146" y="358"/>
              <a:ext cx="47" cy="47"/>
            </a:xfrm>
            <a:prstGeom prst="ellipse">
              <a:avLst/>
            </a:prstGeom>
            <a:solidFill>
              <a:srgbClr val="E30101"/>
            </a:solidFill>
            <a:ln w="9525">
              <a:solidFill>
                <a:srgbClr val="E3010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618" name="Line 18"/>
            <p:cNvSpPr>
              <a:spLocks noChangeShapeType="1"/>
            </p:cNvSpPr>
            <p:nvPr/>
          </p:nvSpPr>
          <p:spPr bwMode="auto">
            <a:xfrm flipV="1">
              <a:off x="675" y="152"/>
              <a:ext cx="0" cy="4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619" name="Freeform 19"/>
            <p:cNvSpPr>
              <a:spLocks/>
            </p:cNvSpPr>
            <p:nvPr/>
          </p:nvSpPr>
          <p:spPr bwMode="auto">
            <a:xfrm>
              <a:off x="560" y="234"/>
              <a:ext cx="233" cy="251"/>
            </a:xfrm>
            <a:custGeom>
              <a:avLst/>
              <a:gdLst/>
              <a:ahLst/>
              <a:cxnLst>
                <a:cxn ang="0">
                  <a:pos x="134" y="0"/>
                </a:cxn>
                <a:cxn ang="0">
                  <a:pos x="95" y="0"/>
                </a:cxn>
                <a:cxn ang="0">
                  <a:pos x="0" y="246"/>
                </a:cxn>
                <a:cxn ang="0">
                  <a:pos x="114" y="35"/>
                </a:cxn>
                <a:cxn ang="0">
                  <a:pos x="233" y="251"/>
                </a:cxn>
                <a:cxn ang="0">
                  <a:pos x="134" y="0"/>
                </a:cxn>
              </a:cxnLst>
              <a:rect l="0" t="0" r="r" b="b"/>
              <a:pathLst>
                <a:path w="233" h="251">
                  <a:moveTo>
                    <a:pt x="134" y="0"/>
                  </a:moveTo>
                  <a:lnTo>
                    <a:pt x="95" y="0"/>
                  </a:lnTo>
                  <a:lnTo>
                    <a:pt x="0" y="246"/>
                  </a:lnTo>
                  <a:lnTo>
                    <a:pt x="114" y="35"/>
                  </a:lnTo>
                  <a:lnTo>
                    <a:pt x="233" y="251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rgbClr val="E30101"/>
            </a:solidFill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620" name="Line 20"/>
            <p:cNvSpPr>
              <a:spLocks noChangeShapeType="1"/>
            </p:cNvSpPr>
            <p:nvPr/>
          </p:nvSpPr>
          <p:spPr bwMode="auto">
            <a:xfrm flipV="1">
              <a:off x="675" y="192"/>
              <a:ext cx="0" cy="7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621" name="Text Box 21"/>
            <p:cNvSpPr txBox="1">
              <a:spLocks noChangeArrowheads="1"/>
            </p:cNvSpPr>
            <p:nvPr/>
          </p:nvSpPr>
          <p:spPr bwMode="auto">
            <a:xfrm>
              <a:off x="247" y="115"/>
              <a:ext cx="370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US" sz="4400">
                  <a:solidFill>
                    <a:srgbClr val="E30101"/>
                  </a:solidFill>
                </a:rPr>
                <a:t>N</a:t>
              </a:r>
              <a:endParaRPr lang="en-US" sz="4400"/>
            </a:p>
          </p:txBody>
        </p:sp>
        <p:sp>
          <p:nvSpPr>
            <p:cNvPr id="25622" name="Text Box 22"/>
            <p:cNvSpPr txBox="1">
              <a:spLocks noChangeArrowheads="1"/>
            </p:cNvSpPr>
            <p:nvPr/>
          </p:nvSpPr>
          <p:spPr bwMode="auto">
            <a:xfrm>
              <a:off x="739" y="115"/>
              <a:ext cx="429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US" sz="4400">
                  <a:solidFill>
                    <a:srgbClr val="E30101"/>
                  </a:solidFill>
                </a:rPr>
                <a:t>IF</a:t>
              </a:r>
              <a:endParaRPr lang="en-US" sz="440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6" r:id="rId1"/>
    <p:sldLayoutId id="2147483827" r:id="rId2"/>
    <p:sldLayoutId id="2147483828" r:id="rId3"/>
    <p:sldLayoutId id="2147483829" r:id="rId4"/>
    <p:sldLayoutId id="2147483830" r:id="rId5"/>
    <p:sldLayoutId id="2147483831" r:id="rId6"/>
    <p:sldLayoutId id="2147483832" r:id="rId7"/>
    <p:sldLayoutId id="2147483833" r:id="rId8"/>
    <p:sldLayoutId id="2147483834" r:id="rId9"/>
    <p:sldLayoutId id="2147483835" r:id="rId10"/>
    <p:sldLayoutId id="2147483836" r:id="rId11"/>
  </p:sldLayoutIdLst>
  <p:hf hdr="0" dt="0"/>
  <p:txStyles>
    <p:titleStyle>
      <a:lvl1pPr algn="ctr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285750" indent="-2857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24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6858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b="1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 b="1">
          <a:solidFill>
            <a:schemeClr val="tx1"/>
          </a:solidFill>
          <a:latin typeface="+mn-lt"/>
          <a:ea typeface="ＭＳ Ｐゴシック" charset="-128"/>
        </a:defRPr>
      </a:lvl3pPr>
      <a:lvl4pPr marL="1543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1400" b="1">
          <a:solidFill>
            <a:schemeClr val="tx1"/>
          </a:solidFill>
          <a:latin typeface="+mn-lt"/>
          <a:ea typeface="ＭＳ Ｐゴシック" charset="-128"/>
        </a:defRPr>
      </a:lvl4pPr>
      <a:lvl5pPr marL="20002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  <a:ea typeface="ＭＳ Ｐゴシック" charset="-128"/>
        </a:defRPr>
      </a:lvl5pPr>
      <a:lvl6pPr marL="24574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  <a:ea typeface="ＭＳ Ｐゴシック" charset="-128"/>
        </a:defRPr>
      </a:lvl6pPr>
      <a:lvl7pPr marL="29146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  <a:ea typeface="ＭＳ Ｐゴシック" charset="-128"/>
        </a:defRPr>
      </a:lvl7pPr>
      <a:lvl8pPr marL="33718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  <a:ea typeface="ＭＳ Ｐゴシック" charset="-128"/>
        </a:defRPr>
      </a:lvl8pPr>
      <a:lvl9pPr marL="3829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52113" y="2733675"/>
            <a:ext cx="4950925" cy="1027256"/>
          </a:xfrm>
          <a:noFill/>
        </p:spPr>
        <p:txBody>
          <a:bodyPr/>
          <a:lstStyle/>
          <a:p>
            <a:r>
              <a:rPr lang="en-US" sz="3600" dirty="0"/>
              <a:t>Time Conversion and </a:t>
            </a:r>
            <a:br>
              <a:rPr lang="en-US" sz="3600" dirty="0"/>
            </a:br>
            <a:r>
              <a:rPr lang="en-US" sz="3600" dirty="0"/>
              <a:t>Time Formats</a:t>
            </a:r>
            <a:endParaRPr lang="en-US" sz="4400" b="0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25575" y="5018723"/>
            <a:ext cx="6400800" cy="508000"/>
          </a:xfrm>
          <a:noFill/>
        </p:spPr>
        <p:txBody>
          <a:bodyPr/>
          <a:lstStyle/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dirty="0">
                <a:solidFill>
                  <a:schemeClr val="tx2"/>
                </a:solidFill>
              </a:rPr>
              <a:t>April 2023</a:t>
            </a:r>
          </a:p>
        </p:txBody>
      </p:sp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oter Placeholder 2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Time Conversion and Formats</a:t>
            </a:r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43AC4A8-2F78-464F-BBA8-A2FC1F49B425}" type="slidenum">
              <a:rPr lang="en-US" smtClean="0"/>
              <a:pPr/>
              <a:t>10</a:t>
            </a:fld>
            <a:endParaRPr lang="en-US" sz="1400" b="0" dirty="0">
              <a:latin typeface="Times New Roman" charset="0"/>
            </a:endParaRPr>
          </a:p>
        </p:txBody>
      </p:sp>
      <p:grpSp>
        <p:nvGrpSpPr>
          <p:cNvPr id="29700" name="Group 2"/>
          <p:cNvGrpSpPr>
            <a:grpSpLocks/>
          </p:cNvGrpSpPr>
          <p:nvPr/>
        </p:nvGrpSpPr>
        <p:grpSpPr bwMode="auto">
          <a:xfrm>
            <a:off x="3683000" y="3475038"/>
            <a:ext cx="1443038" cy="831850"/>
            <a:chOff x="2320" y="1989"/>
            <a:chExt cx="909" cy="524"/>
          </a:xfrm>
        </p:grpSpPr>
        <p:sp>
          <p:nvSpPr>
            <p:cNvPr id="29795" name="Oval 3"/>
            <p:cNvSpPr>
              <a:spLocks noChangeArrowheads="1"/>
            </p:cNvSpPr>
            <p:nvPr/>
          </p:nvSpPr>
          <p:spPr bwMode="auto">
            <a:xfrm>
              <a:off x="2338" y="1989"/>
              <a:ext cx="878" cy="487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96" name="Rectangle 4"/>
            <p:cNvSpPr>
              <a:spLocks noChangeArrowheads="1"/>
            </p:cNvSpPr>
            <p:nvPr/>
          </p:nvSpPr>
          <p:spPr bwMode="auto">
            <a:xfrm>
              <a:off x="2320" y="2053"/>
              <a:ext cx="909" cy="46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69850" tIns="34925" rIns="69850" bIns="34925">
              <a:prstTxWarp prst="textNoShape">
                <a:avLst/>
              </a:prstTxWarp>
              <a:spAutoFit/>
            </a:bodyPr>
            <a:lstStyle/>
            <a:p>
              <a:pPr algn="ctr" defTabSz="514350">
                <a:lnSpc>
                  <a:spcPct val="90000"/>
                </a:lnSpc>
              </a:pPr>
              <a:r>
                <a:rPr lang="en-US" b="1">
                  <a:solidFill>
                    <a:schemeClr val="tx2"/>
                  </a:solidFill>
                </a:rPr>
                <a:t>Barycentric</a:t>
              </a:r>
            </a:p>
            <a:p>
              <a:pPr algn="ctr" defTabSz="514350">
                <a:lnSpc>
                  <a:spcPct val="90000"/>
                </a:lnSpc>
              </a:pPr>
              <a:r>
                <a:rPr lang="en-US" b="1">
                  <a:solidFill>
                    <a:schemeClr val="tx2"/>
                  </a:solidFill>
                </a:rPr>
                <a:t>Dynamical Time</a:t>
              </a:r>
            </a:p>
            <a:p>
              <a:pPr algn="ctr" defTabSz="514350">
                <a:lnSpc>
                  <a:spcPct val="90000"/>
                </a:lnSpc>
              </a:pPr>
              <a:r>
                <a:rPr lang="en-US" b="1">
                  <a:solidFill>
                    <a:schemeClr val="tx2"/>
                  </a:solidFill>
                </a:rPr>
                <a:t>(TDB or ET)</a:t>
              </a:r>
            </a:p>
            <a:p>
              <a:pPr algn="ctr" defTabSz="514350" latinLnBrk="1">
                <a:lnSpc>
                  <a:spcPct val="90000"/>
                </a:lnSpc>
              </a:pPr>
              <a:endParaRPr lang="en-US" b="1">
                <a:solidFill>
                  <a:schemeClr val="tx2"/>
                </a:solidFill>
              </a:endParaRPr>
            </a:p>
          </p:txBody>
        </p:sp>
      </p:grpSp>
      <p:grpSp>
        <p:nvGrpSpPr>
          <p:cNvPr id="29701" name="Group 5"/>
          <p:cNvGrpSpPr>
            <a:grpSpLocks/>
          </p:cNvGrpSpPr>
          <p:nvPr/>
        </p:nvGrpSpPr>
        <p:grpSpPr bwMode="auto">
          <a:xfrm>
            <a:off x="3683000" y="5448300"/>
            <a:ext cx="1443038" cy="831850"/>
            <a:chOff x="2320" y="3232"/>
            <a:chExt cx="909" cy="524"/>
          </a:xfrm>
        </p:grpSpPr>
        <p:sp>
          <p:nvSpPr>
            <p:cNvPr id="29793" name="Oval 6"/>
            <p:cNvSpPr>
              <a:spLocks noChangeArrowheads="1"/>
            </p:cNvSpPr>
            <p:nvPr/>
          </p:nvSpPr>
          <p:spPr bwMode="auto">
            <a:xfrm>
              <a:off x="2338" y="3232"/>
              <a:ext cx="878" cy="487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94" name="Rectangle 7"/>
            <p:cNvSpPr>
              <a:spLocks noChangeArrowheads="1"/>
            </p:cNvSpPr>
            <p:nvPr/>
          </p:nvSpPr>
          <p:spPr bwMode="auto">
            <a:xfrm>
              <a:off x="2320" y="3296"/>
              <a:ext cx="909" cy="46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69850" tIns="34925" rIns="69850" bIns="34925">
              <a:prstTxWarp prst="textNoShape">
                <a:avLst/>
              </a:prstTxWarp>
              <a:spAutoFit/>
            </a:bodyPr>
            <a:lstStyle/>
            <a:p>
              <a:pPr algn="ctr" defTabSz="514350">
                <a:lnSpc>
                  <a:spcPct val="90000"/>
                </a:lnSpc>
              </a:pPr>
              <a:r>
                <a:rPr lang="en-US" b="1">
                  <a:solidFill>
                    <a:schemeClr val="tx2"/>
                  </a:solidFill>
                </a:rPr>
                <a:t>Encoded</a:t>
              </a:r>
            </a:p>
            <a:p>
              <a:pPr algn="ctr" defTabSz="514350">
                <a:lnSpc>
                  <a:spcPct val="90000"/>
                </a:lnSpc>
              </a:pPr>
              <a:r>
                <a:rPr lang="en-US" b="1">
                  <a:solidFill>
                    <a:schemeClr val="tx2"/>
                  </a:solidFill>
                </a:rPr>
                <a:t>Spacecraft Clock</a:t>
              </a:r>
            </a:p>
            <a:p>
              <a:pPr algn="ctr" defTabSz="514350">
                <a:lnSpc>
                  <a:spcPct val="90000"/>
                </a:lnSpc>
              </a:pPr>
              <a:r>
                <a:rPr lang="en-US" b="1">
                  <a:solidFill>
                    <a:schemeClr val="tx2"/>
                  </a:solidFill>
                </a:rPr>
                <a:t>(Ticks)</a:t>
              </a:r>
            </a:p>
            <a:p>
              <a:pPr algn="ctr" defTabSz="514350" latinLnBrk="1">
                <a:lnSpc>
                  <a:spcPct val="90000"/>
                </a:lnSpc>
              </a:pPr>
              <a:endParaRPr lang="en-US" b="1">
                <a:solidFill>
                  <a:schemeClr val="tx2"/>
                </a:solidFill>
              </a:endParaRPr>
            </a:p>
          </p:txBody>
        </p:sp>
      </p:grpSp>
      <p:grpSp>
        <p:nvGrpSpPr>
          <p:cNvPr id="29702" name="Group 97"/>
          <p:cNvGrpSpPr>
            <a:grpSpLocks/>
          </p:cNvGrpSpPr>
          <p:nvPr/>
        </p:nvGrpSpPr>
        <p:grpSpPr bwMode="auto">
          <a:xfrm>
            <a:off x="431800" y="3143250"/>
            <a:ext cx="1443038" cy="773113"/>
            <a:chOff x="198" y="2026"/>
            <a:chExt cx="909" cy="487"/>
          </a:xfrm>
        </p:grpSpPr>
        <p:sp>
          <p:nvSpPr>
            <p:cNvPr id="29791" name="Oval 9"/>
            <p:cNvSpPr>
              <a:spLocks noChangeArrowheads="1"/>
            </p:cNvSpPr>
            <p:nvPr/>
          </p:nvSpPr>
          <p:spPr bwMode="auto">
            <a:xfrm>
              <a:off x="211" y="2026"/>
              <a:ext cx="878" cy="487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92" name="Rectangle 10"/>
            <p:cNvSpPr>
              <a:spLocks noChangeArrowheads="1"/>
            </p:cNvSpPr>
            <p:nvPr/>
          </p:nvSpPr>
          <p:spPr bwMode="auto">
            <a:xfrm>
              <a:off x="198" y="2134"/>
              <a:ext cx="909" cy="3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69850" tIns="34925" rIns="69850" bIns="34925">
              <a:prstTxWarp prst="textNoShape">
                <a:avLst/>
              </a:prstTxWarp>
              <a:spAutoFit/>
            </a:bodyPr>
            <a:lstStyle/>
            <a:p>
              <a:pPr algn="ctr" defTabSz="514350">
                <a:lnSpc>
                  <a:spcPct val="90000"/>
                </a:lnSpc>
              </a:pPr>
              <a:r>
                <a:rPr lang="en-US" b="1" dirty="0">
                  <a:solidFill>
                    <a:schemeClr val="tx2"/>
                  </a:solidFill>
                </a:rPr>
                <a:t>Time string in</a:t>
              </a:r>
            </a:p>
            <a:p>
              <a:pPr algn="ctr" defTabSz="514350">
                <a:lnSpc>
                  <a:spcPct val="90000"/>
                </a:lnSpc>
              </a:pPr>
              <a:r>
                <a:rPr lang="en-US" b="1" dirty="0">
                  <a:solidFill>
                    <a:schemeClr val="tx2"/>
                  </a:solidFill>
                </a:rPr>
                <a:t>UTC, TDB or TDT</a:t>
              </a:r>
            </a:p>
            <a:p>
              <a:pPr algn="ctr" defTabSz="514350" eaLnBrk="1" hangingPunct="1">
                <a:lnSpc>
                  <a:spcPct val="90000"/>
                </a:lnSpc>
              </a:pPr>
              <a:endParaRPr lang="en-US" b="1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29703" name="Group 98"/>
          <p:cNvGrpSpPr>
            <a:grpSpLocks/>
          </p:cNvGrpSpPr>
          <p:nvPr/>
        </p:nvGrpSpPr>
        <p:grpSpPr bwMode="auto">
          <a:xfrm>
            <a:off x="1116013" y="4813300"/>
            <a:ext cx="908050" cy="447675"/>
            <a:chOff x="783" y="3027"/>
            <a:chExt cx="572" cy="302"/>
          </a:xfrm>
        </p:grpSpPr>
        <p:sp>
          <p:nvSpPr>
            <p:cNvPr id="29789" name="Rectangle 11"/>
            <p:cNvSpPr>
              <a:spLocks noChangeArrowheads="1"/>
            </p:cNvSpPr>
            <p:nvPr/>
          </p:nvSpPr>
          <p:spPr bwMode="auto">
            <a:xfrm>
              <a:off x="783" y="3027"/>
              <a:ext cx="572" cy="302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90" name="Rectangle 12"/>
            <p:cNvSpPr>
              <a:spLocks noChangeArrowheads="1"/>
            </p:cNvSpPr>
            <p:nvPr/>
          </p:nvSpPr>
          <p:spPr bwMode="auto">
            <a:xfrm>
              <a:off x="824" y="3034"/>
              <a:ext cx="487" cy="28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b="1">
                  <a:solidFill>
                    <a:schemeClr val="tx2"/>
                  </a:solidFill>
                </a:rPr>
                <a:t>TIMOUT</a:t>
              </a:r>
            </a:p>
            <a:p>
              <a:pPr>
                <a:lnSpc>
                  <a:spcPct val="90000"/>
                </a:lnSpc>
              </a:pPr>
              <a:r>
                <a:rPr lang="en-US" b="1">
                  <a:solidFill>
                    <a:schemeClr val="tx2"/>
                  </a:solidFill>
                </a:rPr>
                <a:t>ET2UTC</a:t>
              </a:r>
            </a:p>
          </p:txBody>
        </p:sp>
      </p:grpSp>
      <p:sp>
        <p:nvSpPr>
          <p:cNvPr id="29704" name="Line 13"/>
          <p:cNvSpPr>
            <a:spLocks noChangeShapeType="1"/>
          </p:cNvSpPr>
          <p:nvPr/>
        </p:nvSpPr>
        <p:spPr bwMode="auto">
          <a:xfrm>
            <a:off x="863600" y="3971925"/>
            <a:ext cx="7938" cy="18335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05" name="Line 14"/>
          <p:cNvSpPr>
            <a:spLocks noChangeShapeType="1"/>
          </p:cNvSpPr>
          <p:nvPr/>
        </p:nvSpPr>
        <p:spPr bwMode="auto">
          <a:xfrm flipV="1">
            <a:off x="1371600" y="3990975"/>
            <a:ext cx="0" cy="7461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06" name="Line 15"/>
          <p:cNvSpPr>
            <a:spLocks noChangeShapeType="1"/>
          </p:cNvSpPr>
          <p:nvPr/>
        </p:nvSpPr>
        <p:spPr bwMode="auto">
          <a:xfrm flipV="1">
            <a:off x="2071688" y="3856038"/>
            <a:ext cx="1539875" cy="11017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07" name="Line 16"/>
          <p:cNvSpPr>
            <a:spLocks noChangeShapeType="1"/>
          </p:cNvSpPr>
          <p:nvPr/>
        </p:nvSpPr>
        <p:spPr bwMode="auto">
          <a:xfrm flipV="1">
            <a:off x="1549400" y="4027488"/>
            <a:ext cx="2174875" cy="20399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9708" name="Group 17"/>
          <p:cNvGrpSpPr>
            <a:grpSpLocks/>
          </p:cNvGrpSpPr>
          <p:nvPr/>
        </p:nvGrpSpPr>
        <p:grpSpPr bwMode="auto">
          <a:xfrm>
            <a:off x="7391400" y="5368925"/>
            <a:ext cx="1443038" cy="831850"/>
            <a:chOff x="4656" y="3182"/>
            <a:chExt cx="909" cy="524"/>
          </a:xfrm>
        </p:grpSpPr>
        <p:sp>
          <p:nvSpPr>
            <p:cNvPr id="29787" name="Oval 18"/>
            <p:cNvSpPr>
              <a:spLocks noChangeArrowheads="1"/>
            </p:cNvSpPr>
            <p:nvPr/>
          </p:nvSpPr>
          <p:spPr bwMode="auto">
            <a:xfrm>
              <a:off x="4674" y="3182"/>
              <a:ext cx="878" cy="487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88" name="Rectangle 19"/>
            <p:cNvSpPr>
              <a:spLocks noChangeArrowheads="1"/>
            </p:cNvSpPr>
            <p:nvPr/>
          </p:nvSpPr>
          <p:spPr bwMode="auto">
            <a:xfrm>
              <a:off x="4656" y="3246"/>
              <a:ext cx="909" cy="46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69850" tIns="34925" rIns="69850" bIns="34925">
              <a:prstTxWarp prst="textNoShape">
                <a:avLst/>
              </a:prstTxWarp>
              <a:spAutoFit/>
            </a:bodyPr>
            <a:lstStyle/>
            <a:p>
              <a:pPr algn="ctr" defTabSz="514350">
                <a:lnSpc>
                  <a:spcPct val="90000"/>
                </a:lnSpc>
              </a:pPr>
              <a:r>
                <a:rPr lang="en-US" b="1">
                  <a:solidFill>
                    <a:schemeClr val="tx2"/>
                  </a:solidFill>
                </a:rPr>
                <a:t>Spacecraft</a:t>
              </a:r>
            </a:p>
            <a:p>
              <a:pPr algn="ctr" defTabSz="514350">
                <a:lnSpc>
                  <a:spcPct val="90000"/>
                </a:lnSpc>
              </a:pPr>
              <a:r>
                <a:rPr lang="en-US" b="1">
                  <a:solidFill>
                    <a:schemeClr val="tx2"/>
                  </a:solidFill>
                </a:rPr>
                <a:t>Clock</a:t>
              </a:r>
            </a:p>
            <a:p>
              <a:pPr algn="ctr" defTabSz="514350">
                <a:lnSpc>
                  <a:spcPct val="90000"/>
                </a:lnSpc>
              </a:pPr>
              <a:r>
                <a:rPr lang="en-US" b="1">
                  <a:solidFill>
                    <a:schemeClr val="tx2"/>
                  </a:solidFill>
                </a:rPr>
                <a:t>(SCLK)</a:t>
              </a:r>
            </a:p>
            <a:p>
              <a:pPr algn="ctr" defTabSz="514350" eaLnBrk="1" hangingPunct="1">
                <a:lnSpc>
                  <a:spcPct val="90000"/>
                </a:lnSpc>
              </a:pPr>
              <a:endParaRPr lang="en-US" b="1">
                <a:solidFill>
                  <a:schemeClr val="tx2"/>
                </a:solidFill>
              </a:endParaRPr>
            </a:p>
          </p:txBody>
        </p:sp>
      </p:grpSp>
      <p:grpSp>
        <p:nvGrpSpPr>
          <p:cNvPr id="29709" name="Group 20"/>
          <p:cNvGrpSpPr>
            <a:grpSpLocks/>
          </p:cNvGrpSpPr>
          <p:nvPr/>
        </p:nvGrpSpPr>
        <p:grpSpPr bwMode="auto">
          <a:xfrm>
            <a:off x="7373938" y="3524250"/>
            <a:ext cx="909637" cy="431800"/>
            <a:chOff x="4645" y="2020"/>
            <a:chExt cx="573" cy="272"/>
          </a:xfrm>
        </p:grpSpPr>
        <p:sp>
          <p:nvSpPr>
            <p:cNvPr id="29785" name="AutoShape 21"/>
            <p:cNvSpPr>
              <a:spLocks noChangeArrowheads="1"/>
            </p:cNvSpPr>
            <p:nvPr/>
          </p:nvSpPr>
          <p:spPr bwMode="auto">
            <a:xfrm>
              <a:off x="4645" y="2020"/>
              <a:ext cx="573" cy="272"/>
            </a:xfrm>
            <a:prstGeom prst="octagon">
              <a:avLst>
                <a:gd name="adj" fmla="val 29273"/>
              </a:avLst>
            </a:prstGeom>
            <a:solidFill>
              <a:srgbClr val="99FF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86" name="Rectangle 22"/>
            <p:cNvSpPr>
              <a:spLocks noChangeArrowheads="1"/>
            </p:cNvSpPr>
            <p:nvPr/>
          </p:nvSpPr>
          <p:spPr bwMode="auto">
            <a:xfrm>
              <a:off x="4717" y="2076"/>
              <a:ext cx="429" cy="16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b="1">
                  <a:solidFill>
                    <a:schemeClr val="tx2"/>
                  </a:solidFill>
                </a:rPr>
                <a:t>SCE2S</a:t>
              </a:r>
            </a:p>
          </p:txBody>
        </p:sp>
      </p:grpSp>
      <p:grpSp>
        <p:nvGrpSpPr>
          <p:cNvPr id="29710" name="Group 23"/>
          <p:cNvGrpSpPr>
            <a:grpSpLocks/>
          </p:cNvGrpSpPr>
          <p:nvPr/>
        </p:nvGrpSpPr>
        <p:grpSpPr bwMode="auto">
          <a:xfrm>
            <a:off x="6804025" y="4022725"/>
            <a:ext cx="909638" cy="431800"/>
            <a:chOff x="4286" y="2334"/>
            <a:chExt cx="573" cy="272"/>
          </a:xfrm>
        </p:grpSpPr>
        <p:sp>
          <p:nvSpPr>
            <p:cNvPr id="29783" name="AutoShape 24"/>
            <p:cNvSpPr>
              <a:spLocks noChangeArrowheads="1"/>
            </p:cNvSpPr>
            <p:nvPr/>
          </p:nvSpPr>
          <p:spPr bwMode="auto">
            <a:xfrm>
              <a:off x="4286" y="2334"/>
              <a:ext cx="573" cy="272"/>
            </a:xfrm>
            <a:prstGeom prst="octagon">
              <a:avLst>
                <a:gd name="adj" fmla="val 29273"/>
              </a:avLst>
            </a:prstGeom>
            <a:solidFill>
              <a:srgbClr val="99FF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84" name="Rectangle 25"/>
            <p:cNvSpPr>
              <a:spLocks noChangeArrowheads="1"/>
            </p:cNvSpPr>
            <p:nvPr/>
          </p:nvSpPr>
          <p:spPr bwMode="auto">
            <a:xfrm>
              <a:off x="4358" y="2390"/>
              <a:ext cx="429" cy="16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b="1">
                  <a:solidFill>
                    <a:schemeClr val="tx2"/>
                  </a:solidFill>
                </a:rPr>
                <a:t>SCS2E</a:t>
              </a:r>
            </a:p>
          </p:txBody>
        </p:sp>
      </p:grpSp>
      <p:sp>
        <p:nvSpPr>
          <p:cNvPr id="29711" name="Line 26"/>
          <p:cNvSpPr>
            <a:spLocks noChangeShapeType="1"/>
          </p:cNvSpPr>
          <p:nvPr/>
        </p:nvSpPr>
        <p:spPr bwMode="auto">
          <a:xfrm>
            <a:off x="5243513" y="3800475"/>
            <a:ext cx="19891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12" name="Line 27"/>
          <p:cNvSpPr>
            <a:spLocks noChangeShapeType="1"/>
          </p:cNvSpPr>
          <p:nvPr/>
        </p:nvSpPr>
        <p:spPr bwMode="auto">
          <a:xfrm>
            <a:off x="8120063" y="4037013"/>
            <a:ext cx="0" cy="12588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13" name="Line 28"/>
          <p:cNvSpPr>
            <a:spLocks noChangeShapeType="1"/>
          </p:cNvSpPr>
          <p:nvPr/>
        </p:nvSpPr>
        <p:spPr bwMode="auto">
          <a:xfrm flipH="1" flipV="1">
            <a:off x="5116513" y="3973513"/>
            <a:ext cx="1617662" cy="2365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14" name="Line 29"/>
          <p:cNvSpPr>
            <a:spLocks noChangeShapeType="1"/>
          </p:cNvSpPr>
          <p:nvPr/>
        </p:nvSpPr>
        <p:spPr bwMode="auto">
          <a:xfrm flipH="1" flipV="1">
            <a:off x="7475538" y="4522788"/>
            <a:ext cx="320675" cy="8302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9715" name="Group 30"/>
          <p:cNvGrpSpPr>
            <a:grpSpLocks/>
          </p:cNvGrpSpPr>
          <p:nvPr/>
        </p:nvGrpSpPr>
        <p:grpSpPr bwMode="auto">
          <a:xfrm>
            <a:off x="5653088" y="5865813"/>
            <a:ext cx="1289050" cy="749300"/>
            <a:chOff x="3561" y="3495"/>
            <a:chExt cx="812" cy="472"/>
          </a:xfrm>
        </p:grpSpPr>
        <p:sp>
          <p:nvSpPr>
            <p:cNvPr id="29781" name="AutoShape 31"/>
            <p:cNvSpPr>
              <a:spLocks noChangeArrowheads="1"/>
            </p:cNvSpPr>
            <p:nvPr/>
          </p:nvSpPr>
          <p:spPr bwMode="auto">
            <a:xfrm>
              <a:off x="3561" y="3495"/>
              <a:ext cx="812" cy="472"/>
            </a:xfrm>
            <a:prstGeom prst="diamond">
              <a:avLst/>
            </a:prstGeom>
            <a:solidFill>
              <a:srgbClr val="99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82" name="Rectangle 32"/>
            <p:cNvSpPr>
              <a:spLocks noChangeArrowheads="1"/>
            </p:cNvSpPr>
            <p:nvPr/>
          </p:nvSpPr>
          <p:spPr bwMode="auto">
            <a:xfrm>
              <a:off x="3708" y="3651"/>
              <a:ext cx="519" cy="16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b="1">
                  <a:solidFill>
                    <a:schemeClr val="tx2"/>
                  </a:solidFill>
                </a:rPr>
                <a:t>SCENCD</a:t>
              </a:r>
            </a:p>
          </p:txBody>
        </p:sp>
      </p:grpSp>
      <p:grpSp>
        <p:nvGrpSpPr>
          <p:cNvPr id="29716" name="Group 33"/>
          <p:cNvGrpSpPr>
            <a:grpSpLocks/>
          </p:cNvGrpSpPr>
          <p:nvPr/>
        </p:nvGrpSpPr>
        <p:grpSpPr bwMode="auto">
          <a:xfrm>
            <a:off x="5653088" y="4997450"/>
            <a:ext cx="1289050" cy="749300"/>
            <a:chOff x="3561" y="2948"/>
            <a:chExt cx="812" cy="472"/>
          </a:xfrm>
        </p:grpSpPr>
        <p:sp>
          <p:nvSpPr>
            <p:cNvPr id="29779" name="AutoShape 34"/>
            <p:cNvSpPr>
              <a:spLocks noChangeArrowheads="1"/>
            </p:cNvSpPr>
            <p:nvPr/>
          </p:nvSpPr>
          <p:spPr bwMode="auto">
            <a:xfrm>
              <a:off x="3561" y="2948"/>
              <a:ext cx="812" cy="472"/>
            </a:xfrm>
            <a:prstGeom prst="diamond">
              <a:avLst/>
            </a:prstGeom>
            <a:solidFill>
              <a:srgbClr val="99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80" name="Rectangle 35"/>
            <p:cNvSpPr>
              <a:spLocks noChangeArrowheads="1"/>
            </p:cNvSpPr>
            <p:nvPr/>
          </p:nvSpPr>
          <p:spPr bwMode="auto">
            <a:xfrm>
              <a:off x="3708" y="3104"/>
              <a:ext cx="519" cy="16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b="1">
                  <a:solidFill>
                    <a:schemeClr val="tx2"/>
                  </a:solidFill>
                </a:rPr>
                <a:t>SCDECD</a:t>
              </a:r>
            </a:p>
          </p:txBody>
        </p:sp>
      </p:grpSp>
      <p:sp>
        <p:nvSpPr>
          <p:cNvPr id="29717" name="Line 36"/>
          <p:cNvSpPr>
            <a:spLocks noChangeShapeType="1"/>
          </p:cNvSpPr>
          <p:nvPr/>
        </p:nvSpPr>
        <p:spPr bwMode="auto">
          <a:xfrm>
            <a:off x="5126038" y="6015038"/>
            <a:ext cx="439737" cy="2174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18" name="Line 37"/>
          <p:cNvSpPr>
            <a:spLocks noChangeShapeType="1"/>
          </p:cNvSpPr>
          <p:nvPr/>
        </p:nvSpPr>
        <p:spPr bwMode="auto">
          <a:xfrm flipV="1">
            <a:off x="6992938" y="5951538"/>
            <a:ext cx="439737" cy="2682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19" name="Line 38"/>
          <p:cNvSpPr>
            <a:spLocks noChangeShapeType="1"/>
          </p:cNvSpPr>
          <p:nvPr/>
        </p:nvSpPr>
        <p:spPr bwMode="auto">
          <a:xfrm flipH="1">
            <a:off x="5126038" y="5421313"/>
            <a:ext cx="490537" cy="2174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20" name="Line 39"/>
          <p:cNvSpPr>
            <a:spLocks noChangeShapeType="1"/>
          </p:cNvSpPr>
          <p:nvPr/>
        </p:nvSpPr>
        <p:spPr bwMode="auto">
          <a:xfrm flipH="1" flipV="1">
            <a:off x="6992938" y="5357813"/>
            <a:ext cx="398462" cy="2047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21" name="Rectangle 40"/>
          <p:cNvSpPr>
            <a:spLocks noChangeArrowheads="1"/>
          </p:cNvSpPr>
          <p:nvPr/>
        </p:nvSpPr>
        <p:spPr bwMode="auto">
          <a:xfrm>
            <a:off x="7335838" y="1346200"/>
            <a:ext cx="825500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>
                <a:solidFill>
                  <a:schemeClr val="tx2"/>
                </a:solidFill>
              </a:rPr>
              <a:t>needs lsk</a:t>
            </a:r>
          </a:p>
        </p:txBody>
      </p:sp>
      <p:sp>
        <p:nvSpPr>
          <p:cNvPr id="29722" name="Rectangle 41"/>
          <p:cNvSpPr>
            <a:spLocks noChangeArrowheads="1"/>
          </p:cNvSpPr>
          <p:nvPr/>
        </p:nvSpPr>
        <p:spPr bwMode="auto">
          <a:xfrm>
            <a:off x="7335838" y="1725613"/>
            <a:ext cx="901700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chemeClr val="tx2"/>
                </a:solidFill>
              </a:rPr>
              <a:t>needs </a:t>
            </a:r>
            <a:r>
              <a:rPr lang="en-US" dirty="0" err="1">
                <a:solidFill>
                  <a:schemeClr val="tx2"/>
                </a:solidFill>
              </a:rPr>
              <a:t>sclk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9723" name="AutoShape 42"/>
          <p:cNvSpPr>
            <a:spLocks noChangeArrowheads="1"/>
          </p:cNvSpPr>
          <p:nvPr/>
        </p:nvSpPr>
        <p:spPr bwMode="auto">
          <a:xfrm>
            <a:off x="6892925" y="2125663"/>
            <a:ext cx="419100" cy="241300"/>
          </a:xfrm>
          <a:prstGeom prst="octagon">
            <a:avLst>
              <a:gd name="adj" fmla="val 29273"/>
            </a:avLst>
          </a:prstGeom>
          <a:solidFill>
            <a:srgbClr val="99FF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24" name="Rectangle 43"/>
          <p:cNvSpPr>
            <a:spLocks noChangeArrowheads="1"/>
          </p:cNvSpPr>
          <p:nvPr/>
        </p:nvSpPr>
        <p:spPr bwMode="auto">
          <a:xfrm>
            <a:off x="7335838" y="2119313"/>
            <a:ext cx="1425575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>
                <a:solidFill>
                  <a:schemeClr val="tx2"/>
                </a:solidFill>
              </a:rPr>
              <a:t>needs lsk and sclk</a:t>
            </a:r>
          </a:p>
        </p:txBody>
      </p:sp>
      <p:sp>
        <p:nvSpPr>
          <p:cNvPr id="29725" name="Rectangle 44"/>
          <p:cNvSpPr>
            <a:spLocks noChangeArrowheads="1"/>
          </p:cNvSpPr>
          <p:nvPr/>
        </p:nvSpPr>
        <p:spPr bwMode="auto">
          <a:xfrm>
            <a:off x="6892925" y="1360488"/>
            <a:ext cx="336550" cy="225425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26" name="AutoShape 45"/>
          <p:cNvSpPr>
            <a:spLocks noChangeArrowheads="1"/>
          </p:cNvSpPr>
          <p:nvPr/>
        </p:nvSpPr>
        <p:spPr bwMode="auto">
          <a:xfrm>
            <a:off x="6892925" y="1724025"/>
            <a:ext cx="384175" cy="257175"/>
          </a:xfrm>
          <a:prstGeom prst="diamond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9727" name="Group 46"/>
          <p:cNvGrpSpPr>
            <a:grpSpLocks/>
          </p:cNvGrpSpPr>
          <p:nvPr/>
        </p:nvGrpSpPr>
        <p:grpSpPr bwMode="auto">
          <a:xfrm>
            <a:off x="3930650" y="5106988"/>
            <a:ext cx="946150" cy="357187"/>
            <a:chOff x="2476" y="3017"/>
            <a:chExt cx="596" cy="225"/>
          </a:xfrm>
        </p:grpSpPr>
        <p:sp>
          <p:nvSpPr>
            <p:cNvPr id="29777" name="Line 47"/>
            <p:cNvSpPr>
              <a:spLocks noChangeShapeType="1"/>
            </p:cNvSpPr>
            <p:nvPr/>
          </p:nvSpPr>
          <p:spPr bwMode="auto">
            <a:xfrm flipV="1">
              <a:off x="3072" y="3017"/>
              <a:ext cx="0" cy="22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78" name="Line 48"/>
            <p:cNvSpPr>
              <a:spLocks noChangeShapeType="1"/>
            </p:cNvSpPr>
            <p:nvPr/>
          </p:nvSpPr>
          <p:spPr bwMode="auto">
            <a:xfrm>
              <a:off x="2476" y="3033"/>
              <a:ext cx="0" cy="19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9728" name="Group 49"/>
          <p:cNvGrpSpPr>
            <a:grpSpLocks/>
          </p:cNvGrpSpPr>
          <p:nvPr/>
        </p:nvGrpSpPr>
        <p:grpSpPr bwMode="auto">
          <a:xfrm>
            <a:off x="3930650" y="4227513"/>
            <a:ext cx="946150" cy="357187"/>
            <a:chOff x="2476" y="2463"/>
            <a:chExt cx="596" cy="225"/>
          </a:xfrm>
        </p:grpSpPr>
        <p:sp>
          <p:nvSpPr>
            <p:cNvPr id="29775" name="Line 50"/>
            <p:cNvSpPr>
              <a:spLocks noChangeShapeType="1"/>
            </p:cNvSpPr>
            <p:nvPr/>
          </p:nvSpPr>
          <p:spPr bwMode="auto">
            <a:xfrm flipV="1">
              <a:off x="3072" y="2463"/>
              <a:ext cx="0" cy="22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76" name="Line 51"/>
            <p:cNvSpPr>
              <a:spLocks noChangeShapeType="1"/>
            </p:cNvSpPr>
            <p:nvPr/>
          </p:nvSpPr>
          <p:spPr bwMode="auto">
            <a:xfrm>
              <a:off x="2476" y="2479"/>
              <a:ext cx="0" cy="19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9729" name="Rectangle 52"/>
          <p:cNvSpPr>
            <a:spLocks noGrp="1" noChangeArrowheads="1"/>
          </p:cNvSpPr>
          <p:nvPr>
            <p:ph type="title"/>
          </p:nvPr>
        </p:nvSpPr>
        <p:spPr>
          <a:xfrm>
            <a:off x="2082800" y="381000"/>
            <a:ext cx="6559550" cy="490538"/>
          </a:xfrm>
        </p:spPr>
        <p:txBody>
          <a:bodyPr/>
          <a:lstStyle/>
          <a:p>
            <a:r>
              <a:rPr lang="en-US"/>
              <a:t>Principal Time System Interfaces</a:t>
            </a:r>
          </a:p>
        </p:txBody>
      </p:sp>
      <p:grpSp>
        <p:nvGrpSpPr>
          <p:cNvPr id="29730" name="Group 53"/>
          <p:cNvGrpSpPr>
            <a:grpSpLocks/>
          </p:cNvGrpSpPr>
          <p:nvPr/>
        </p:nvGrpSpPr>
        <p:grpSpPr bwMode="auto">
          <a:xfrm>
            <a:off x="3652838" y="1285875"/>
            <a:ext cx="1443037" cy="831850"/>
            <a:chOff x="173" y="826"/>
            <a:chExt cx="909" cy="524"/>
          </a:xfrm>
        </p:grpSpPr>
        <p:sp>
          <p:nvSpPr>
            <p:cNvPr id="29773" name="Oval 54"/>
            <p:cNvSpPr>
              <a:spLocks noChangeArrowheads="1"/>
            </p:cNvSpPr>
            <p:nvPr/>
          </p:nvSpPr>
          <p:spPr bwMode="auto">
            <a:xfrm>
              <a:off x="191" y="826"/>
              <a:ext cx="878" cy="487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74" name="Rectangle 55"/>
            <p:cNvSpPr>
              <a:spLocks noChangeArrowheads="1"/>
            </p:cNvSpPr>
            <p:nvPr/>
          </p:nvSpPr>
          <p:spPr bwMode="auto">
            <a:xfrm>
              <a:off x="173" y="890"/>
              <a:ext cx="909" cy="46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69850" tIns="34925" rIns="69850" bIns="34925">
              <a:prstTxWarp prst="textNoShape">
                <a:avLst/>
              </a:prstTxWarp>
              <a:spAutoFit/>
            </a:bodyPr>
            <a:lstStyle/>
            <a:p>
              <a:pPr algn="ctr" defTabSz="514350">
                <a:lnSpc>
                  <a:spcPct val="90000"/>
                </a:lnSpc>
              </a:pPr>
              <a:r>
                <a:rPr lang="en-US" b="1" dirty="0">
                  <a:solidFill>
                    <a:schemeClr val="tx2"/>
                  </a:solidFill>
                </a:rPr>
                <a:t>Local</a:t>
              </a:r>
            </a:p>
            <a:p>
              <a:pPr algn="ctr" defTabSz="514350">
                <a:lnSpc>
                  <a:spcPct val="90000"/>
                </a:lnSpc>
              </a:pPr>
              <a:r>
                <a:rPr lang="en-US" b="1" dirty="0">
                  <a:solidFill>
                    <a:schemeClr val="tx2"/>
                  </a:solidFill>
                </a:rPr>
                <a:t>Solar</a:t>
              </a:r>
            </a:p>
            <a:p>
              <a:pPr algn="ctr" defTabSz="514350">
                <a:lnSpc>
                  <a:spcPct val="90000"/>
                </a:lnSpc>
              </a:pPr>
              <a:r>
                <a:rPr lang="en-US" b="1" dirty="0">
                  <a:solidFill>
                    <a:schemeClr val="tx2"/>
                  </a:solidFill>
                </a:rPr>
                <a:t>Time</a:t>
              </a:r>
            </a:p>
            <a:p>
              <a:pPr algn="ctr" defTabSz="514350" eaLnBrk="1" hangingPunct="1">
                <a:lnSpc>
                  <a:spcPct val="90000"/>
                </a:lnSpc>
              </a:pPr>
              <a:endParaRPr lang="en-US" b="1" dirty="0">
                <a:solidFill>
                  <a:schemeClr val="tx2"/>
                </a:solidFill>
              </a:endParaRPr>
            </a:p>
          </p:txBody>
        </p:sp>
      </p:grpSp>
      <p:sp>
        <p:nvSpPr>
          <p:cNvPr id="29731" name="Line 56"/>
          <p:cNvSpPr>
            <a:spLocks noChangeShapeType="1"/>
          </p:cNvSpPr>
          <p:nvPr/>
        </p:nvSpPr>
        <p:spPr bwMode="auto">
          <a:xfrm flipV="1">
            <a:off x="4381500" y="2057400"/>
            <a:ext cx="0" cy="3063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32" name="Line 57"/>
          <p:cNvSpPr>
            <a:spLocks noChangeShapeType="1"/>
          </p:cNvSpPr>
          <p:nvPr/>
        </p:nvSpPr>
        <p:spPr bwMode="auto">
          <a:xfrm flipV="1">
            <a:off x="4384675" y="2876550"/>
            <a:ext cx="0" cy="5556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33" name="AutoShape 58"/>
          <p:cNvSpPr>
            <a:spLocks noChangeArrowheads="1"/>
          </p:cNvSpPr>
          <p:nvPr/>
        </p:nvSpPr>
        <p:spPr bwMode="auto">
          <a:xfrm>
            <a:off x="3975100" y="2386013"/>
            <a:ext cx="889000" cy="457200"/>
          </a:xfrm>
          <a:prstGeom prst="roundRect">
            <a:avLst>
              <a:gd name="adj" fmla="val 25000"/>
            </a:avLst>
          </a:prstGeom>
          <a:solidFill>
            <a:srgbClr val="E991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400">
              <a:latin typeface="Times New Roman" charset="0"/>
            </a:endParaRPr>
          </a:p>
        </p:txBody>
      </p:sp>
      <p:sp>
        <p:nvSpPr>
          <p:cNvPr id="29734" name="AutoShape 59"/>
          <p:cNvSpPr>
            <a:spLocks noChangeArrowheads="1"/>
          </p:cNvSpPr>
          <p:nvPr/>
        </p:nvSpPr>
        <p:spPr bwMode="auto">
          <a:xfrm>
            <a:off x="6907213" y="2573338"/>
            <a:ext cx="415925" cy="214312"/>
          </a:xfrm>
          <a:prstGeom prst="roundRect">
            <a:avLst>
              <a:gd name="adj" fmla="val 25000"/>
            </a:avLst>
          </a:prstGeom>
          <a:solidFill>
            <a:srgbClr val="E991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35" name="Rectangle 60"/>
          <p:cNvSpPr>
            <a:spLocks noChangeArrowheads="1"/>
          </p:cNvSpPr>
          <p:nvPr/>
        </p:nvSpPr>
        <p:spPr bwMode="auto">
          <a:xfrm>
            <a:off x="7373938" y="2563813"/>
            <a:ext cx="1452562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>
                <a:solidFill>
                  <a:schemeClr val="tx2"/>
                </a:solidFill>
              </a:rPr>
              <a:t>needs pck and spk</a:t>
            </a:r>
          </a:p>
        </p:txBody>
      </p:sp>
      <p:sp>
        <p:nvSpPr>
          <p:cNvPr id="29736" name="Text Box 61"/>
          <p:cNvSpPr txBox="1">
            <a:spLocks noChangeArrowheads="1"/>
          </p:cNvSpPr>
          <p:nvPr/>
        </p:nvSpPr>
        <p:spPr bwMode="auto">
          <a:xfrm>
            <a:off x="4035425" y="2470150"/>
            <a:ext cx="750888" cy="274638"/>
          </a:xfrm>
          <a:prstGeom prst="rect">
            <a:avLst/>
          </a:prstGeom>
          <a:noFill/>
          <a:ln w="28575" cmpd="sng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/>
              <a:t>ET2LST</a:t>
            </a:r>
          </a:p>
        </p:txBody>
      </p:sp>
      <p:grpSp>
        <p:nvGrpSpPr>
          <p:cNvPr id="29737" name="Group 62"/>
          <p:cNvGrpSpPr>
            <a:grpSpLocks/>
          </p:cNvGrpSpPr>
          <p:nvPr/>
        </p:nvGrpSpPr>
        <p:grpSpPr bwMode="auto">
          <a:xfrm>
            <a:off x="576263" y="2119313"/>
            <a:ext cx="1452562" cy="946150"/>
            <a:chOff x="1331" y="1534"/>
            <a:chExt cx="915" cy="596"/>
          </a:xfrm>
        </p:grpSpPr>
        <p:sp>
          <p:nvSpPr>
            <p:cNvPr id="29771" name="Oval 63"/>
            <p:cNvSpPr>
              <a:spLocks noChangeArrowheads="1"/>
            </p:cNvSpPr>
            <p:nvPr/>
          </p:nvSpPr>
          <p:spPr bwMode="auto">
            <a:xfrm>
              <a:off x="1331" y="1534"/>
              <a:ext cx="878" cy="487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72" name="Rectangle 64"/>
            <p:cNvSpPr>
              <a:spLocks noChangeArrowheads="1"/>
            </p:cNvSpPr>
            <p:nvPr/>
          </p:nvSpPr>
          <p:spPr bwMode="auto">
            <a:xfrm>
              <a:off x="1337" y="1566"/>
              <a:ext cx="909" cy="5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69850" tIns="34925" rIns="69850" bIns="34925">
              <a:prstTxWarp prst="textNoShape">
                <a:avLst/>
              </a:prstTxWarp>
              <a:spAutoFit/>
            </a:bodyPr>
            <a:lstStyle/>
            <a:p>
              <a:pPr algn="ctr" defTabSz="514350">
                <a:lnSpc>
                  <a:spcPct val="90000"/>
                </a:lnSpc>
              </a:pPr>
              <a:r>
                <a:rPr lang="en-US" b="1">
                  <a:solidFill>
                    <a:schemeClr val="tx2"/>
                  </a:solidFill>
                </a:rPr>
                <a:t>Uniform time systems (TDT,TAI, JED, JDTDT)</a:t>
              </a:r>
            </a:p>
            <a:p>
              <a:pPr algn="ctr" defTabSz="514350" latinLnBrk="1">
                <a:lnSpc>
                  <a:spcPct val="90000"/>
                </a:lnSpc>
              </a:pPr>
              <a:endParaRPr lang="en-US" b="1">
                <a:solidFill>
                  <a:schemeClr val="tx2"/>
                </a:solidFill>
              </a:endParaRPr>
            </a:p>
          </p:txBody>
        </p:sp>
      </p:grpSp>
      <p:sp>
        <p:nvSpPr>
          <p:cNvPr id="29738" name="Line 65"/>
          <p:cNvSpPr>
            <a:spLocks noChangeShapeType="1"/>
          </p:cNvSpPr>
          <p:nvPr/>
        </p:nvSpPr>
        <p:spPr bwMode="auto">
          <a:xfrm>
            <a:off x="1919288" y="2782888"/>
            <a:ext cx="415925" cy="2524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39" name="Line 66"/>
          <p:cNvSpPr>
            <a:spLocks noChangeShapeType="1"/>
          </p:cNvSpPr>
          <p:nvPr/>
        </p:nvSpPr>
        <p:spPr bwMode="auto">
          <a:xfrm>
            <a:off x="3384550" y="3397250"/>
            <a:ext cx="390525" cy="2063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9740" name="Group 67"/>
          <p:cNvGrpSpPr>
            <a:grpSpLocks/>
          </p:cNvGrpSpPr>
          <p:nvPr/>
        </p:nvGrpSpPr>
        <p:grpSpPr bwMode="auto">
          <a:xfrm>
            <a:off x="5292725" y="2736850"/>
            <a:ext cx="908050" cy="479425"/>
            <a:chOff x="424" y="2664"/>
            <a:chExt cx="572" cy="302"/>
          </a:xfrm>
        </p:grpSpPr>
        <p:sp>
          <p:nvSpPr>
            <p:cNvPr id="29769" name="Rectangle 68"/>
            <p:cNvSpPr>
              <a:spLocks noChangeArrowheads="1"/>
            </p:cNvSpPr>
            <p:nvPr/>
          </p:nvSpPr>
          <p:spPr bwMode="auto">
            <a:xfrm>
              <a:off x="424" y="2664"/>
              <a:ext cx="572" cy="302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70" name="Rectangle 69"/>
            <p:cNvSpPr>
              <a:spLocks noChangeArrowheads="1"/>
            </p:cNvSpPr>
            <p:nvPr/>
          </p:nvSpPr>
          <p:spPr bwMode="auto">
            <a:xfrm>
              <a:off x="469" y="2735"/>
              <a:ext cx="487" cy="16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b="1">
                  <a:solidFill>
                    <a:schemeClr val="tx2"/>
                  </a:solidFill>
                </a:rPr>
                <a:t>DELTET</a:t>
              </a:r>
            </a:p>
          </p:txBody>
        </p:sp>
      </p:grpSp>
      <p:grpSp>
        <p:nvGrpSpPr>
          <p:cNvPr id="29741" name="Group 70"/>
          <p:cNvGrpSpPr>
            <a:grpSpLocks/>
          </p:cNvGrpSpPr>
          <p:nvPr/>
        </p:nvGrpSpPr>
        <p:grpSpPr bwMode="auto">
          <a:xfrm>
            <a:off x="2420938" y="3049588"/>
            <a:ext cx="908050" cy="479425"/>
            <a:chOff x="424" y="2664"/>
            <a:chExt cx="572" cy="302"/>
          </a:xfrm>
        </p:grpSpPr>
        <p:sp>
          <p:nvSpPr>
            <p:cNvPr id="29767" name="Rectangle 71"/>
            <p:cNvSpPr>
              <a:spLocks noChangeArrowheads="1"/>
            </p:cNvSpPr>
            <p:nvPr/>
          </p:nvSpPr>
          <p:spPr bwMode="auto">
            <a:xfrm>
              <a:off x="424" y="2664"/>
              <a:ext cx="572" cy="302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68" name="Rectangle 72"/>
            <p:cNvSpPr>
              <a:spLocks noChangeArrowheads="1"/>
            </p:cNvSpPr>
            <p:nvPr/>
          </p:nvSpPr>
          <p:spPr bwMode="auto">
            <a:xfrm>
              <a:off x="469" y="2735"/>
              <a:ext cx="445" cy="16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b="1">
                  <a:solidFill>
                    <a:schemeClr val="tx2"/>
                  </a:solidFill>
                </a:rPr>
                <a:t>UNITIM</a:t>
              </a:r>
            </a:p>
          </p:txBody>
        </p:sp>
      </p:grpSp>
      <p:grpSp>
        <p:nvGrpSpPr>
          <p:cNvPr id="29742" name="Group 73"/>
          <p:cNvGrpSpPr>
            <a:grpSpLocks/>
          </p:cNvGrpSpPr>
          <p:nvPr/>
        </p:nvGrpSpPr>
        <p:grpSpPr bwMode="auto">
          <a:xfrm>
            <a:off x="546100" y="5867400"/>
            <a:ext cx="908050" cy="479425"/>
            <a:chOff x="424" y="2664"/>
            <a:chExt cx="572" cy="302"/>
          </a:xfrm>
        </p:grpSpPr>
        <p:sp>
          <p:nvSpPr>
            <p:cNvPr id="29765" name="Rectangle 74"/>
            <p:cNvSpPr>
              <a:spLocks noChangeArrowheads="1"/>
            </p:cNvSpPr>
            <p:nvPr/>
          </p:nvSpPr>
          <p:spPr bwMode="auto">
            <a:xfrm>
              <a:off x="424" y="2664"/>
              <a:ext cx="572" cy="302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66" name="Rectangle 75"/>
            <p:cNvSpPr>
              <a:spLocks noChangeArrowheads="1"/>
            </p:cNvSpPr>
            <p:nvPr/>
          </p:nvSpPr>
          <p:spPr bwMode="auto">
            <a:xfrm>
              <a:off x="469" y="2735"/>
              <a:ext cx="482" cy="16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b="1">
                  <a:solidFill>
                    <a:schemeClr val="tx2"/>
                  </a:solidFill>
                </a:rPr>
                <a:t>STR2ET</a:t>
              </a:r>
            </a:p>
          </p:txBody>
        </p:sp>
      </p:grpSp>
      <p:grpSp>
        <p:nvGrpSpPr>
          <p:cNvPr id="29743" name="Group 76"/>
          <p:cNvGrpSpPr>
            <a:grpSpLocks/>
          </p:cNvGrpSpPr>
          <p:nvPr/>
        </p:nvGrpSpPr>
        <p:grpSpPr bwMode="auto">
          <a:xfrm>
            <a:off x="5357813" y="1465263"/>
            <a:ext cx="1443037" cy="773112"/>
            <a:chOff x="3242" y="1223"/>
            <a:chExt cx="909" cy="487"/>
          </a:xfrm>
        </p:grpSpPr>
        <p:sp>
          <p:nvSpPr>
            <p:cNvPr id="29763" name="Oval 77"/>
            <p:cNvSpPr>
              <a:spLocks noChangeArrowheads="1"/>
            </p:cNvSpPr>
            <p:nvPr/>
          </p:nvSpPr>
          <p:spPr bwMode="auto">
            <a:xfrm>
              <a:off x="3252" y="1223"/>
              <a:ext cx="878" cy="487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64" name="Rectangle 78"/>
            <p:cNvSpPr>
              <a:spLocks noChangeArrowheads="1"/>
            </p:cNvSpPr>
            <p:nvPr/>
          </p:nvSpPr>
          <p:spPr bwMode="auto">
            <a:xfrm>
              <a:off x="3242" y="1343"/>
              <a:ext cx="909" cy="3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69850" tIns="34925" rIns="69850" bIns="34925">
              <a:prstTxWarp prst="textNoShape">
                <a:avLst/>
              </a:prstTxWarp>
              <a:spAutoFit/>
            </a:bodyPr>
            <a:lstStyle/>
            <a:p>
              <a:pPr algn="ctr" defTabSz="514350">
                <a:lnSpc>
                  <a:spcPct val="90000"/>
                </a:lnSpc>
              </a:pPr>
              <a:r>
                <a:rPr lang="en-US" b="1">
                  <a:solidFill>
                    <a:schemeClr val="tx2"/>
                  </a:solidFill>
                </a:rPr>
                <a:t>UTC seconds past J2000</a:t>
              </a:r>
            </a:p>
            <a:p>
              <a:pPr algn="ctr" defTabSz="514350" latinLnBrk="1">
                <a:lnSpc>
                  <a:spcPct val="90000"/>
                </a:lnSpc>
              </a:pPr>
              <a:endParaRPr lang="en-US" b="1">
                <a:solidFill>
                  <a:schemeClr val="tx2"/>
                </a:solidFill>
              </a:endParaRPr>
            </a:p>
          </p:txBody>
        </p:sp>
      </p:grpSp>
      <p:sp>
        <p:nvSpPr>
          <p:cNvPr id="29744" name="Line 79"/>
          <p:cNvSpPr>
            <a:spLocks noChangeShapeType="1"/>
          </p:cNvSpPr>
          <p:nvPr/>
        </p:nvSpPr>
        <p:spPr bwMode="auto">
          <a:xfrm flipH="1">
            <a:off x="5791200" y="2292350"/>
            <a:ext cx="107950" cy="3492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45" name="Line 80"/>
          <p:cNvSpPr>
            <a:spLocks noChangeShapeType="1"/>
          </p:cNvSpPr>
          <p:nvPr/>
        </p:nvSpPr>
        <p:spPr bwMode="auto">
          <a:xfrm flipV="1">
            <a:off x="5054600" y="3308350"/>
            <a:ext cx="398463" cy="2984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9746" name="Group 81"/>
          <p:cNvGrpSpPr>
            <a:grpSpLocks/>
          </p:cNvGrpSpPr>
          <p:nvPr/>
        </p:nvGrpSpPr>
        <p:grpSpPr bwMode="auto">
          <a:xfrm>
            <a:off x="1865313" y="1395413"/>
            <a:ext cx="1443037" cy="773112"/>
            <a:chOff x="173" y="826"/>
            <a:chExt cx="909" cy="487"/>
          </a:xfrm>
        </p:grpSpPr>
        <p:sp>
          <p:nvSpPr>
            <p:cNvPr id="29761" name="Oval 82"/>
            <p:cNvSpPr>
              <a:spLocks noChangeArrowheads="1"/>
            </p:cNvSpPr>
            <p:nvPr/>
          </p:nvSpPr>
          <p:spPr bwMode="auto">
            <a:xfrm>
              <a:off x="191" y="826"/>
              <a:ext cx="878" cy="487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62" name="Rectangle 83"/>
            <p:cNvSpPr>
              <a:spLocks noChangeArrowheads="1"/>
            </p:cNvSpPr>
            <p:nvPr/>
          </p:nvSpPr>
          <p:spPr bwMode="auto">
            <a:xfrm>
              <a:off x="173" y="890"/>
              <a:ext cx="909" cy="40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69850" tIns="34925" rIns="69850" bIns="34925">
              <a:prstTxWarp prst="textNoShape">
                <a:avLst/>
              </a:prstTxWarp>
              <a:spAutoFit/>
            </a:bodyPr>
            <a:lstStyle/>
            <a:p>
              <a:pPr algn="ctr" defTabSz="514350">
                <a:lnSpc>
                  <a:spcPct val="90000"/>
                </a:lnSpc>
              </a:pPr>
              <a:r>
                <a:rPr lang="en-US" b="1" dirty="0">
                  <a:solidFill>
                    <a:schemeClr val="tx2"/>
                  </a:solidFill>
                </a:rPr>
                <a:t>“L-sub-S”</a:t>
              </a:r>
            </a:p>
            <a:p>
              <a:pPr algn="ctr" defTabSz="514350">
                <a:lnSpc>
                  <a:spcPct val="90000"/>
                </a:lnSpc>
              </a:pPr>
              <a:r>
                <a:rPr lang="en-US" sz="900" b="1" dirty="0">
                  <a:solidFill>
                    <a:schemeClr val="tx2"/>
                  </a:solidFill>
                </a:rPr>
                <a:t>(planetocentric longitude of the sun)</a:t>
              </a:r>
              <a:endParaRPr lang="en-US" b="1" dirty="0">
                <a:solidFill>
                  <a:schemeClr val="tx2"/>
                </a:solidFill>
              </a:endParaRPr>
            </a:p>
            <a:p>
              <a:pPr algn="ctr" defTabSz="514350" eaLnBrk="1" hangingPunct="1">
                <a:lnSpc>
                  <a:spcPct val="90000"/>
                </a:lnSpc>
              </a:pPr>
              <a:endParaRPr lang="en-US" b="1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29747" name="Group 84"/>
          <p:cNvGrpSpPr>
            <a:grpSpLocks/>
          </p:cNvGrpSpPr>
          <p:nvPr/>
        </p:nvGrpSpPr>
        <p:grpSpPr bwMode="auto">
          <a:xfrm>
            <a:off x="2957513" y="2376488"/>
            <a:ext cx="889000" cy="457200"/>
            <a:chOff x="1867" y="1462"/>
            <a:chExt cx="560" cy="288"/>
          </a:xfrm>
        </p:grpSpPr>
        <p:sp>
          <p:nvSpPr>
            <p:cNvPr id="29759" name="AutoShape 85"/>
            <p:cNvSpPr>
              <a:spLocks noChangeArrowheads="1"/>
            </p:cNvSpPr>
            <p:nvPr/>
          </p:nvSpPr>
          <p:spPr bwMode="auto">
            <a:xfrm>
              <a:off x="1867" y="1462"/>
              <a:ext cx="560" cy="288"/>
            </a:xfrm>
            <a:prstGeom prst="roundRect">
              <a:avLst>
                <a:gd name="adj" fmla="val 25000"/>
              </a:avLst>
            </a:prstGeom>
            <a:solidFill>
              <a:srgbClr val="E991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2400">
                <a:latin typeface="Times New Roman" charset="0"/>
              </a:endParaRPr>
            </a:p>
          </p:txBody>
        </p:sp>
        <p:sp>
          <p:nvSpPr>
            <p:cNvPr id="29760" name="Text Box 86"/>
            <p:cNvSpPr txBox="1">
              <a:spLocks noChangeArrowheads="1"/>
            </p:cNvSpPr>
            <p:nvPr/>
          </p:nvSpPr>
          <p:spPr bwMode="auto">
            <a:xfrm>
              <a:off x="1920" y="1536"/>
              <a:ext cx="441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b="1"/>
                <a:t>LSPCN</a:t>
              </a:r>
            </a:p>
          </p:txBody>
        </p:sp>
      </p:grpSp>
      <p:sp>
        <p:nvSpPr>
          <p:cNvPr id="29748" name="Line 87"/>
          <p:cNvSpPr>
            <a:spLocks noChangeShapeType="1"/>
          </p:cNvSpPr>
          <p:nvPr/>
        </p:nvSpPr>
        <p:spPr bwMode="auto">
          <a:xfrm flipH="1" flipV="1">
            <a:off x="3597275" y="2846388"/>
            <a:ext cx="425450" cy="6334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49" name="Line 88"/>
          <p:cNvSpPr>
            <a:spLocks noChangeShapeType="1"/>
          </p:cNvSpPr>
          <p:nvPr/>
        </p:nvSpPr>
        <p:spPr bwMode="auto">
          <a:xfrm flipH="1" flipV="1">
            <a:off x="3057525" y="2103438"/>
            <a:ext cx="185738" cy="2444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9750" name="Group 89"/>
          <p:cNvGrpSpPr>
            <a:grpSpLocks/>
          </p:cNvGrpSpPr>
          <p:nvPr/>
        </p:nvGrpSpPr>
        <p:grpSpPr bwMode="auto">
          <a:xfrm>
            <a:off x="3398838" y="4632325"/>
            <a:ext cx="2062162" cy="436563"/>
            <a:chOff x="2125" y="2706"/>
            <a:chExt cx="1299" cy="275"/>
          </a:xfrm>
        </p:grpSpPr>
        <p:sp>
          <p:nvSpPr>
            <p:cNvPr id="29753" name="AutoShape 90"/>
            <p:cNvSpPr>
              <a:spLocks noChangeArrowheads="1"/>
            </p:cNvSpPr>
            <p:nvPr/>
          </p:nvSpPr>
          <p:spPr bwMode="auto">
            <a:xfrm>
              <a:off x="2125" y="2706"/>
              <a:ext cx="573" cy="272"/>
            </a:xfrm>
            <a:prstGeom prst="octagon">
              <a:avLst>
                <a:gd name="adj" fmla="val 29273"/>
              </a:avLst>
            </a:prstGeom>
            <a:solidFill>
              <a:srgbClr val="99FF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9754" name="Group 91"/>
            <p:cNvGrpSpPr>
              <a:grpSpLocks/>
            </p:cNvGrpSpPr>
            <p:nvPr/>
          </p:nvGrpSpPr>
          <p:grpSpPr bwMode="auto">
            <a:xfrm>
              <a:off x="2194" y="2706"/>
              <a:ext cx="1230" cy="275"/>
              <a:chOff x="2194" y="2706"/>
              <a:chExt cx="1230" cy="275"/>
            </a:xfrm>
          </p:grpSpPr>
          <p:grpSp>
            <p:nvGrpSpPr>
              <p:cNvPr id="29755" name="Group 92"/>
              <p:cNvGrpSpPr>
                <a:grpSpLocks/>
              </p:cNvGrpSpPr>
              <p:nvPr/>
            </p:nvGrpSpPr>
            <p:grpSpPr bwMode="auto">
              <a:xfrm>
                <a:off x="2851" y="2706"/>
                <a:ext cx="573" cy="272"/>
                <a:chOff x="2851" y="2706"/>
                <a:chExt cx="573" cy="272"/>
              </a:xfrm>
            </p:grpSpPr>
            <p:sp>
              <p:nvSpPr>
                <p:cNvPr id="29757" name="AutoShape 93"/>
                <p:cNvSpPr>
                  <a:spLocks noChangeArrowheads="1"/>
                </p:cNvSpPr>
                <p:nvPr/>
              </p:nvSpPr>
              <p:spPr bwMode="auto">
                <a:xfrm>
                  <a:off x="2851" y="2706"/>
                  <a:ext cx="573" cy="272"/>
                </a:xfrm>
                <a:prstGeom prst="octagon">
                  <a:avLst>
                    <a:gd name="adj" fmla="val 29273"/>
                  </a:avLst>
                </a:prstGeom>
                <a:solidFill>
                  <a:srgbClr val="99FF66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758" name="Rectangle 94"/>
                <p:cNvSpPr>
                  <a:spLocks noChangeArrowheads="1"/>
                </p:cNvSpPr>
                <p:nvPr/>
              </p:nvSpPr>
              <p:spPr bwMode="auto">
                <a:xfrm>
                  <a:off x="2926" y="2762"/>
                  <a:ext cx="423" cy="16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lnSpc>
                      <a:spcPct val="90000"/>
                    </a:lnSpc>
                  </a:pPr>
                  <a:r>
                    <a:rPr lang="en-US" b="1">
                      <a:solidFill>
                        <a:schemeClr val="tx2"/>
                      </a:solidFill>
                    </a:rPr>
                    <a:t>SCT2E</a:t>
                  </a:r>
                </a:p>
              </p:txBody>
            </p:sp>
          </p:grpSp>
          <p:sp>
            <p:nvSpPr>
              <p:cNvPr id="29756" name="Rectangle 95"/>
              <p:cNvSpPr>
                <a:spLocks noChangeArrowheads="1"/>
              </p:cNvSpPr>
              <p:nvPr/>
            </p:nvSpPr>
            <p:spPr bwMode="auto">
              <a:xfrm>
                <a:off x="2194" y="2717"/>
                <a:ext cx="114" cy="26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>
                  <a:lnSpc>
                    <a:spcPct val="90000"/>
                  </a:lnSpc>
                </a:pPr>
                <a:endParaRPr lang="en-US" b="1">
                  <a:solidFill>
                    <a:schemeClr val="tx2"/>
                  </a:solidFill>
                </a:endParaRPr>
              </a:p>
              <a:p>
                <a:pPr>
                  <a:lnSpc>
                    <a:spcPct val="90000"/>
                  </a:lnSpc>
                </a:pPr>
                <a:endParaRPr lang="en-US" b="1">
                  <a:solidFill>
                    <a:schemeClr val="tx2"/>
                  </a:solidFill>
                </a:endParaRPr>
              </a:p>
            </p:txBody>
          </p:sp>
        </p:grpSp>
      </p:grpSp>
      <p:sp>
        <p:nvSpPr>
          <p:cNvPr id="29751" name="Rectangle 96"/>
          <p:cNvSpPr>
            <a:spLocks noChangeArrowheads="1"/>
          </p:cNvSpPr>
          <p:nvPr/>
        </p:nvSpPr>
        <p:spPr bwMode="auto">
          <a:xfrm>
            <a:off x="3519488" y="4705350"/>
            <a:ext cx="692150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tx2"/>
                </a:solidFill>
              </a:rPr>
              <a:t>SCE2C</a:t>
            </a:r>
          </a:p>
        </p:txBody>
      </p:sp>
      <p:sp>
        <p:nvSpPr>
          <p:cNvPr id="29752" name="Text Box 102"/>
          <p:cNvSpPr txBox="1">
            <a:spLocks noChangeArrowheads="1"/>
          </p:cNvSpPr>
          <p:nvPr/>
        </p:nvSpPr>
        <p:spPr bwMode="auto">
          <a:xfrm>
            <a:off x="1389063" y="4130675"/>
            <a:ext cx="1193800" cy="3651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900"/>
              <a:t>(Includes lots of</a:t>
            </a:r>
          </a:p>
          <a:p>
            <a:r>
              <a:rPr lang="en-US" sz="900"/>
              <a:t>formatting flexibility)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897347" y="1045427"/>
            <a:ext cx="15174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Kernels needed</a:t>
            </a:r>
          </a:p>
        </p:txBody>
      </p:sp>
      <p:sp>
        <p:nvSpPr>
          <p:cNvPr id="3" name="Oval 2"/>
          <p:cNvSpPr/>
          <p:nvPr/>
        </p:nvSpPr>
        <p:spPr bwMode="auto">
          <a:xfrm>
            <a:off x="4034908" y="2501101"/>
            <a:ext cx="742501" cy="254018"/>
          </a:xfrm>
          <a:prstGeom prst="ellipse">
            <a:avLst/>
          </a:prstGeom>
          <a:noFill/>
          <a:ln w="28575" cap="flat" cmpd="sng" algn="ctr">
            <a:solidFill>
              <a:srgbClr val="FC012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3" name="Oval 102"/>
          <p:cNvSpPr/>
          <p:nvPr/>
        </p:nvSpPr>
        <p:spPr bwMode="auto">
          <a:xfrm>
            <a:off x="3024707" y="2506952"/>
            <a:ext cx="742501" cy="254018"/>
          </a:xfrm>
          <a:prstGeom prst="ellipse">
            <a:avLst/>
          </a:prstGeom>
          <a:noFill/>
          <a:ln w="28575" cap="flat" cmpd="sng" algn="ctr">
            <a:solidFill>
              <a:srgbClr val="FC012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4" name="Oval 103"/>
          <p:cNvSpPr/>
          <p:nvPr/>
        </p:nvSpPr>
        <p:spPr bwMode="auto">
          <a:xfrm>
            <a:off x="1184077" y="4808736"/>
            <a:ext cx="742501" cy="254018"/>
          </a:xfrm>
          <a:prstGeom prst="ellipse">
            <a:avLst/>
          </a:prstGeom>
          <a:noFill/>
          <a:ln w="28575" cap="flat" cmpd="sng" algn="ctr">
            <a:solidFill>
              <a:srgbClr val="FC012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5" name="Oval 104"/>
          <p:cNvSpPr/>
          <p:nvPr/>
        </p:nvSpPr>
        <p:spPr bwMode="auto">
          <a:xfrm>
            <a:off x="613515" y="5986978"/>
            <a:ext cx="742501" cy="254018"/>
          </a:xfrm>
          <a:prstGeom prst="ellipse">
            <a:avLst/>
          </a:prstGeom>
          <a:noFill/>
          <a:ln w="28575" cap="flat" cmpd="sng" algn="ctr">
            <a:solidFill>
              <a:srgbClr val="FC012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6" name="Oval 105"/>
          <p:cNvSpPr/>
          <p:nvPr/>
        </p:nvSpPr>
        <p:spPr bwMode="auto">
          <a:xfrm>
            <a:off x="7467965" y="3618738"/>
            <a:ext cx="742501" cy="254018"/>
          </a:xfrm>
          <a:prstGeom prst="ellipse">
            <a:avLst/>
          </a:prstGeom>
          <a:noFill/>
          <a:ln w="28575" cap="flat" cmpd="sng" algn="ctr">
            <a:solidFill>
              <a:srgbClr val="FC012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7" name="Oval 106"/>
          <p:cNvSpPr/>
          <p:nvPr/>
        </p:nvSpPr>
        <p:spPr bwMode="auto">
          <a:xfrm>
            <a:off x="6868094" y="4113086"/>
            <a:ext cx="742501" cy="254018"/>
          </a:xfrm>
          <a:prstGeom prst="ellipse">
            <a:avLst/>
          </a:prstGeom>
          <a:noFill/>
          <a:ln w="28575" cap="flat" cmpd="sng" algn="ctr">
            <a:solidFill>
              <a:srgbClr val="FC012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8" name="Oval 107"/>
          <p:cNvSpPr/>
          <p:nvPr/>
        </p:nvSpPr>
        <p:spPr bwMode="auto">
          <a:xfrm>
            <a:off x="3022809" y="6523248"/>
            <a:ext cx="742501" cy="254018"/>
          </a:xfrm>
          <a:prstGeom prst="ellipse">
            <a:avLst/>
          </a:prstGeom>
          <a:noFill/>
          <a:ln w="28575" cap="flat" cmpd="sng" algn="ctr">
            <a:solidFill>
              <a:srgbClr val="FC012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47143" y="6562725"/>
            <a:ext cx="27165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= Time APIs mentioned in this tutorial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6965195" y="2897103"/>
            <a:ext cx="307579" cy="307579"/>
          </a:xfrm>
          <a:prstGeom prst="ellipse">
            <a:avLst/>
          </a:prstGeom>
          <a:solidFill>
            <a:srgbClr val="FFA62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1" name="Rectangle 41"/>
          <p:cNvSpPr>
            <a:spLocks noChangeArrowheads="1"/>
          </p:cNvSpPr>
          <p:nvPr/>
        </p:nvSpPr>
        <p:spPr bwMode="auto">
          <a:xfrm>
            <a:off x="7398941" y="2919780"/>
            <a:ext cx="1381966" cy="2590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chemeClr val="tx2"/>
                </a:solidFill>
              </a:rPr>
              <a:t>needs no kernels</a:t>
            </a:r>
          </a:p>
        </p:txBody>
      </p:sp>
      <p:sp>
        <p:nvSpPr>
          <p:cNvPr id="112" name="Oval 111"/>
          <p:cNvSpPr/>
          <p:nvPr/>
        </p:nvSpPr>
        <p:spPr bwMode="auto">
          <a:xfrm>
            <a:off x="2589619" y="5129460"/>
            <a:ext cx="625086" cy="625086"/>
          </a:xfrm>
          <a:prstGeom prst="ellipse">
            <a:avLst/>
          </a:prstGeom>
          <a:solidFill>
            <a:srgbClr val="FFA62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59858" y="5298128"/>
            <a:ext cx="6947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ETCAL</a:t>
            </a:r>
          </a:p>
        </p:txBody>
      </p:sp>
      <p:sp>
        <p:nvSpPr>
          <p:cNvPr id="114" name="Line 15"/>
          <p:cNvSpPr>
            <a:spLocks noChangeShapeType="1"/>
          </p:cNvSpPr>
          <p:nvPr/>
        </p:nvSpPr>
        <p:spPr bwMode="auto">
          <a:xfrm flipV="1">
            <a:off x="3026188" y="4137300"/>
            <a:ext cx="783833" cy="982239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Oval 6"/>
          <p:cNvSpPr/>
          <p:nvPr/>
        </p:nvSpPr>
        <p:spPr bwMode="auto">
          <a:xfrm>
            <a:off x="1748036" y="6037153"/>
            <a:ext cx="1360837" cy="686415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76025" y="6141463"/>
            <a:ext cx="13372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TDB string in</a:t>
            </a:r>
          </a:p>
          <a:p>
            <a:r>
              <a:rPr lang="en-US" b="1" dirty="0"/>
              <a:t>calendar format</a:t>
            </a:r>
          </a:p>
        </p:txBody>
      </p:sp>
      <p:sp>
        <p:nvSpPr>
          <p:cNvPr id="117" name="Line 57"/>
          <p:cNvSpPr>
            <a:spLocks noChangeShapeType="1"/>
          </p:cNvSpPr>
          <p:nvPr/>
        </p:nvSpPr>
        <p:spPr bwMode="auto">
          <a:xfrm flipH="1">
            <a:off x="2440794" y="5744598"/>
            <a:ext cx="208361" cy="28772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723526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76721-DBF7-8525-1393-B24EC3C3D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27707" y="381000"/>
            <a:ext cx="1447512" cy="479747"/>
          </a:xfrm>
        </p:spPr>
        <p:txBody>
          <a:bodyPr/>
          <a:lstStyle/>
          <a:p>
            <a:r>
              <a:rPr lang="en-US" dirty="0"/>
              <a:t>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E53BAD-E298-E4AA-411E-1CCE9747F5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Time Systems and Kernels</a:t>
            </a:r>
          </a:p>
          <a:p>
            <a:r>
              <a:rPr lang="en-US" dirty="0"/>
              <a:t>Converting Time Strings</a:t>
            </a:r>
          </a:p>
          <a:p>
            <a:r>
              <a:rPr lang="en-US" dirty="0"/>
              <a:t>Converting Numeric Times</a:t>
            </a:r>
          </a:p>
          <a:p>
            <a:r>
              <a:rPr lang="en-US" dirty="0"/>
              <a:t>Use of Time Format Picture</a:t>
            </a:r>
          </a:p>
          <a:p>
            <a:r>
              <a:rPr lang="en-US" dirty="0"/>
              <a:t>Additional Time Conversions</a:t>
            </a:r>
          </a:p>
          <a:p>
            <a:r>
              <a:rPr lang="en-US" dirty="0"/>
              <a:t>Principal Time System Interfaces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300559-4034-1697-197F-0EFCACC23A3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Time Conversion and Formats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7B9636-A250-B7DE-3903-3D1972951E8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991CB86-46CE-B345-89AF-1998F1498B53}" type="slidenum">
              <a:rPr lang="en-US" smtClean="0"/>
              <a:pPr>
                <a:defRPr/>
              </a:pPr>
              <a:t>2</a:t>
            </a:fld>
            <a:endParaRPr lang="en-US" sz="1400" b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898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Time Conversion and Formats</a:t>
            </a:r>
          </a:p>
        </p:txBody>
      </p:sp>
      <p:sp>
        <p:nvSpPr>
          <p:cNvPr id="1945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6DB5D71-4056-7242-96E7-EDAE6415F5DD}" type="slidenum">
              <a:rPr lang="en-US" smtClean="0"/>
              <a:pPr/>
              <a:t>3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19460" name="Rectangle 29"/>
          <p:cNvSpPr>
            <a:spLocks noGrp="1" noChangeArrowheads="1"/>
          </p:cNvSpPr>
          <p:nvPr>
            <p:ph type="body" idx="1"/>
          </p:nvPr>
        </p:nvSpPr>
        <p:spPr>
          <a:xfrm>
            <a:off x="323850" y="1378614"/>
            <a:ext cx="8650288" cy="5250786"/>
          </a:xfrm>
          <a:noFill/>
        </p:spPr>
        <p:txBody>
          <a:bodyPr/>
          <a:lstStyle/>
          <a:p>
            <a:r>
              <a:rPr lang="en-US" sz="2000" dirty="0"/>
              <a:t>Time inputs to and outputs from </a:t>
            </a:r>
            <a:r>
              <a:rPr lang="en-US" sz="2000" u="sng" dirty="0"/>
              <a:t>user’s programs</a:t>
            </a:r>
            <a:r>
              <a:rPr lang="en-US" sz="2000" dirty="0"/>
              <a:t> are usually </a:t>
            </a:r>
            <a:r>
              <a:rPr lang="en-US" sz="2000" dirty="0">
                <a:solidFill>
                  <a:schemeClr val="accent2"/>
                </a:solidFill>
              </a:rPr>
              <a:t>strings</a:t>
            </a:r>
            <a:r>
              <a:rPr lang="en-US" sz="2000" dirty="0"/>
              <a:t> representing epochs in these three time systems:</a:t>
            </a:r>
          </a:p>
          <a:p>
            <a:pPr lvl="1"/>
            <a:r>
              <a:rPr lang="en-US" sz="1600" dirty="0"/>
              <a:t>Ephemeris Time (</a:t>
            </a:r>
            <a:r>
              <a:rPr lang="en-US" sz="1600" i="1" dirty="0">
                <a:solidFill>
                  <a:srgbClr val="FF0000"/>
                </a:solidFill>
              </a:rPr>
              <a:t>ET</a:t>
            </a:r>
            <a:r>
              <a:rPr lang="en-US" sz="1600" dirty="0"/>
              <a:t>, also referred to as </a:t>
            </a:r>
            <a:r>
              <a:rPr lang="en-US" sz="1600" dirty="0" err="1"/>
              <a:t>Barycentric</a:t>
            </a:r>
            <a:r>
              <a:rPr lang="en-US" sz="1600" dirty="0"/>
              <a:t> Dynamical Time, </a:t>
            </a:r>
            <a:r>
              <a:rPr lang="en-US" sz="1600" i="1" dirty="0">
                <a:solidFill>
                  <a:srgbClr val="FF0000"/>
                </a:solidFill>
              </a:rPr>
              <a:t>TDB</a:t>
            </a:r>
            <a:r>
              <a:rPr lang="en-US" sz="1600" dirty="0"/>
              <a:t>)</a:t>
            </a:r>
          </a:p>
          <a:p>
            <a:pPr lvl="1"/>
            <a:r>
              <a:rPr lang="en-US" sz="1600" dirty="0"/>
              <a:t>Coordinated Universal Time (</a:t>
            </a:r>
            <a:r>
              <a:rPr lang="en-US" sz="1600" i="1" dirty="0">
                <a:solidFill>
                  <a:srgbClr val="FF0000"/>
                </a:solidFill>
              </a:rPr>
              <a:t>UTC</a:t>
            </a:r>
            <a:r>
              <a:rPr lang="en-US" sz="1600" dirty="0"/>
              <a:t>). This is the default for calendar strings.</a:t>
            </a:r>
          </a:p>
          <a:p>
            <a:pPr lvl="1"/>
            <a:r>
              <a:rPr lang="en-US" sz="1600" dirty="0"/>
              <a:t>Spacecraft Clock (</a:t>
            </a:r>
            <a:r>
              <a:rPr lang="en-US" sz="1600" i="1" dirty="0">
                <a:solidFill>
                  <a:srgbClr val="FF0000"/>
                </a:solidFill>
              </a:rPr>
              <a:t>SCLK</a:t>
            </a:r>
            <a:r>
              <a:rPr lang="en-US" sz="1600" dirty="0"/>
              <a:t>)</a:t>
            </a:r>
            <a:endParaRPr lang="en-US" sz="2000" dirty="0"/>
          </a:p>
          <a:p>
            <a:r>
              <a:rPr lang="en-US" sz="2000" dirty="0"/>
              <a:t>Time stamps in kernel files, and time inputs to and outputs from </a:t>
            </a:r>
            <a:r>
              <a:rPr lang="en-US" sz="2000" u="sng" dirty="0"/>
              <a:t>SPICE routines</a:t>
            </a:r>
            <a:r>
              <a:rPr lang="en-US" sz="2000" dirty="0"/>
              <a:t> reading kernel data and computing derived geometry, are double precision </a:t>
            </a:r>
            <a:r>
              <a:rPr lang="en-US" sz="2000" dirty="0">
                <a:solidFill>
                  <a:srgbClr val="063DE8"/>
                </a:solidFill>
              </a:rPr>
              <a:t>numbers</a:t>
            </a:r>
            <a:r>
              <a:rPr lang="en-US" sz="2000" dirty="0"/>
              <a:t> representing epochs in these two time systems:</a:t>
            </a:r>
          </a:p>
          <a:p>
            <a:pPr lvl="1"/>
            <a:r>
              <a:rPr lang="en-US" sz="1600" dirty="0"/>
              <a:t>Numeric Ephemeris Time (TDB), expressed as ephemeris seconds past J2000</a:t>
            </a:r>
          </a:p>
          <a:p>
            <a:pPr lvl="2"/>
            <a:r>
              <a:rPr lang="en-US" sz="1100" dirty="0"/>
              <a:t>J2000 = 2000 Jan 1 12:00:00 TDB (&lt;- NOT UTC)</a:t>
            </a:r>
          </a:p>
          <a:p>
            <a:pPr lvl="1"/>
            <a:r>
              <a:rPr lang="en-US" sz="1600" dirty="0"/>
              <a:t>Encoded Spacecraft Clock, expressed as clock ticks since the clock start </a:t>
            </a:r>
            <a:endParaRPr lang="en-US" sz="2000" dirty="0"/>
          </a:p>
          <a:p>
            <a:r>
              <a:rPr lang="en-US" sz="2000" dirty="0"/>
              <a:t>SPICE provides routines to convert between these string and numeric representations.</a:t>
            </a:r>
          </a:p>
          <a:p>
            <a:r>
              <a:rPr lang="en-US" sz="2000" dirty="0"/>
              <a:t>A time string used as an argument in a SPICE API must be provided in quotes.</a:t>
            </a:r>
          </a:p>
          <a:p>
            <a:pPr lvl="1"/>
            <a:r>
              <a:rPr lang="en-US" sz="1400" dirty="0"/>
              <a:t>Fortran, </a:t>
            </a:r>
            <a:r>
              <a:rPr lang="en-US" sz="1400" dirty="0" err="1"/>
              <a:t>Matlab</a:t>
            </a:r>
            <a:r>
              <a:rPr lang="en-US" sz="1400" dirty="0"/>
              <a:t>, IDL and Python:  use single quotes </a:t>
            </a:r>
          </a:p>
          <a:p>
            <a:pPr lvl="1"/>
            <a:r>
              <a:rPr lang="en-US" sz="1400" dirty="0"/>
              <a:t>C and JNI:  use double quotes</a:t>
            </a:r>
            <a:endParaRPr lang="en-US" sz="1600" dirty="0"/>
          </a:p>
          <a:p>
            <a:endParaRPr lang="en-US" sz="1600" dirty="0"/>
          </a:p>
        </p:txBody>
      </p:sp>
      <p:sp>
        <p:nvSpPr>
          <p:cNvPr id="19461" name="Rectangle 68"/>
          <p:cNvSpPr>
            <a:spLocks noGrp="1" noChangeArrowheads="1"/>
          </p:cNvSpPr>
          <p:nvPr>
            <p:ph type="title"/>
          </p:nvPr>
        </p:nvSpPr>
        <p:spPr>
          <a:xfrm>
            <a:off x="2688782" y="381000"/>
            <a:ext cx="5344412" cy="479747"/>
          </a:xfrm>
        </p:spPr>
        <p:txBody>
          <a:bodyPr/>
          <a:lstStyle/>
          <a:p>
            <a:r>
              <a:rPr lang="en-US"/>
              <a:t>Time Systems and Kernels</a:t>
            </a:r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-1330" y="6628834"/>
            <a:ext cx="2896930" cy="241866"/>
          </a:xfrm>
          <a:noFill/>
        </p:spPr>
        <p:txBody>
          <a:bodyPr/>
          <a:lstStyle/>
          <a:p>
            <a:r>
              <a:rPr lang="en-US" dirty="0"/>
              <a:t>Time Conversion and Formats</a:t>
            </a:r>
          </a:p>
        </p:txBody>
      </p:sp>
      <p:sp>
        <p:nvSpPr>
          <p:cNvPr id="2150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250825" y="6628834"/>
            <a:ext cx="1905875" cy="241866"/>
          </a:xfrm>
          <a:noFill/>
        </p:spPr>
        <p:txBody>
          <a:bodyPr/>
          <a:lstStyle/>
          <a:p>
            <a:fld id="{A171914E-16C4-9340-B9C5-3541F1B509B3}" type="slidenum">
              <a:rPr lang="en-US" smtClean="0"/>
              <a:pPr/>
              <a:t>4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21508" name="Rectangle 29"/>
          <p:cNvSpPr>
            <a:spLocks noGrp="1" noChangeArrowheads="1"/>
          </p:cNvSpPr>
          <p:nvPr>
            <p:ph type="body" idx="1"/>
          </p:nvPr>
        </p:nvSpPr>
        <p:spPr>
          <a:xfrm>
            <a:off x="319366" y="1418515"/>
            <a:ext cx="8562698" cy="5277560"/>
          </a:xfrm>
          <a:noFill/>
        </p:spPr>
        <p:txBody>
          <a:bodyPr/>
          <a:lstStyle/>
          <a:p>
            <a:r>
              <a:rPr lang="en-US" sz="2000" dirty="0"/>
              <a:t>UTC, TDB, or TDT (TT) String to numeric Ephemeris Time</a:t>
            </a:r>
          </a:p>
          <a:p>
            <a:pPr lvl="1"/>
            <a:r>
              <a:rPr lang="en-US" sz="1600" dirty="0"/>
              <a:t>STR2ET ( </a:t>
            </a:r>
            <a:r>
              <a:rPr lang="en-US" sz="1600" i="1" dirty="0">
                <a:solidFill>
                  <a:schemeClr val="accent1"/>
                </a:solidFill>
              </a:rPr>
              <a:t>string</a:t>
            </a:r>
            <a:r>
              <a:rPr lang="en-US" sz="1600" dirty="0"/>
              <a:t>, </a:t>
            </a:r>
            <a:r>
              <a:rPr lang="en-US" sz="1600" dirty="0">
                <a:solidFill>
                  <a:schemeClr val="accent2"/>
                </a:solidFill>
              </a:rPr>
              <a:t>ET</a:t>
            </a:r>
            <a:r>
              <a:rPr lang="en-US" sz="1600" dirty="0"/>
              <a:t> )</a:t>
            </a:r>
          </a:p>
          <a:p>
            <a:pPr lvl="2"/>
            <a:r>
              <a:rPr lang="en-US" sz="1600" dirty="0"/>
              <a:t>Converts virtually any time string format known to the SPICE Time subsystem, excepting SCLK. </a:t>
            </a:r>
          </a:p>
          <a:p>
            <a:pPr lvl="2"/>
            <a:r>
              <a:rPr lang="en-US" sz="1600" dirty="0"/>
              <a:t>Examples of acceptable string inputs:</a:t>
            </a:r>
          </a:p>
          <a:p>
            <a:pPr lvl="3"/>
            <a:r>
              <a:rPr lang="en-US" dirty="0"/>
              <a:t>'1996-12-18T12:28:28'</a:t>
            </a:r>
          </a:p>
          <a:p>
            <a:pPr lvl="3"/>
            <a:r>
              <a:rPr lang="en-US" dirty="0"/>
              <a:t>'1978/03/12 23:28:59.29'</a:t>
            </a:r>
          </a:p>
          <a:p>
            <a:pPr lvl="3"/>
            <a:r>
              <a:rPr lang="en-US" dirty="0"/>
              <a:t>'Mar 2, 1993 11:18:17.287 p.m. PDT'</a:t>
            </a:r>
          </a:p>
          <a:p>
            <a:pPr lvl="3"/>
            <a:r>
              <a:rPr lang="en-US" dirty="0"/>
              <a:t>'1996-12-18T12:28:28Z'</a:t>
            </a:r>
          </a:p>
          <a:p>
            <a:pPr lvl="3"/>
            <a:r>
              <a:rPr lang="en-US" dirty="0"/>
              <a:t>'1995-008T18:28:12'</a:t>
            </a:r>
          </a:p>
          <a:p>
            <a:pPr lvl="3"/>
            <a:r>
              <a:rPr lang="en-US" dirty="0"/>
              <a:t>'1993-321//12:28:28.287'</a:t>
            </a:r>
          </a:p>
          <a:p>
            <a:pPr lvl="3"/>
            <a:r>
              <a:rPr lang="en-US" dirty="0"/>
              <a:t>'2451515.2981 JD'</a:t>
            </a:r>
          </a:p>
          <a:p>
            <a:pPr lvl="3"/>
            <a:r>
              <a:rPr lang="en-US" dirty="0"/>
              <a:t>'</a:t>
            </a:r>
            <a:r>
              <a:rPr lang="en-US" dirty="0" err="1"/>
              <a:t>jd</a:t>
            </a:r>
            <a:r>
              <a:rPr lang="en-US" dirty="0"/>
              <a:t> 2451700.05 TDB'</a:t>
            </a:r>
          </a:p>
          <a:p>
            <a:pPr lvl="3"/>
            <a:r>
              <a:rPr lang="en-US" dirty="0"/>
              <a:t>'1988-08-13, 12:29:48 TDB'</a:t>
            </a:r>
          </a:p>
          <a:p>
            <a:pPr lvl="3"/>
            <a:r>
              <a:rPr lang="en-US" dirty="0"/>
              <a:t>'1992 June 13, 12:29:48 TDT'</a:t>
            </a:r>
          </a:p>
          <a:p>
            <a:pPr lvl="1"/>
            <a:r>
              <a:rPr lang="en-US" sz="1600" dirty="0"/>
              <a:t>Requires the LSK kernel</a:t>
            </a:r>
          </a:p>
          <a:p>
            <a:pPr marL="0" indent="0">
              <a:buNone/>
            </a:pPr>
            <a:r>
              <a:rPr lang="en-US" sz="2000" dirty="0"/>
              <a:t>The SPICE Time high-level APIs interpret a calendar, DOY, or Julian date time string without an explicit time system token, "TDB", "TT", etc., as UTC.</a:t>
            </a:r>
          </a:p>
        </p:txBody>
      </p:sp>
      <p:sp>
        <p:nvSpPr>
          <p:cNvPr id="21509" name="Rectangle 68"/>
          <p:cNvSpPr>
            <a:spLocks noGrp="1" noChangeArrowheads="1"/>
          </p:cNvSpPr>
          <p:nvPr>
            <p:ph type="title"/>
          </p:nvPr>
        </p:nvSpPr>
        <p:spPr>
          <a:xfrm>
            <a:off x="2573069" y="379886"/>
            <a:ext cx="5501506" cy="479747"/>
          </a:xfrm>
        </p:spPr>
        <p:txBody>
          <a:bodyPr/>
          <a:lstStyle/>
          <a:p>
            <a:r>
              <a:rPr lang="en-US" dirty="0"/>
              <a:t>Converting Time Strings (1)</a:t>
            </a:r>
          </a:p>
        </p:txBody>
      </p:sp>
      <p:sp>
        <p:nvSpPr>
          <p:cNvPr id="21510" name="Rectangle 70"/>
          <p:cNvSpPr>
            <a:spLocks noChangeArrowheads="1"/>
          </p:cNvSpPr>
          <p:nvPr/>
        </p:nvSpPr>
        <p:spPr bwMode="auto">
          <a:xfrm>
            <a:off x="7291303" y="1243527"/>
            <a:ext cx="184235" cy="45827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endParaRPr lang="en-US" sz="2400">
              <a:latin typeface="Times New Roman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CF3E3C8-A700-C348-9CBA-F7AAFE1CB898}"/>
              </a:ext>
            </a:extLst>
          </p:cNvPr>
          <p:cNvSpPr txBox="1"/>
          <p:nvPr/>
        </p:nvSpPr>
        <p:spPr>
          <a:xfrm rot="20969045">
            <a:off x="6600581" y="3350933"/>
            <a:ext cx="234728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These example inputs all use the single quote required by Fortran, IDL, MATLAB and Python APIs. Use double quotes for C and JNI APIs.</a:t>
            </a:r>
          </a:p>
        </p:txBody>
      </p:sp>
    </p:spTree>
    <p:extLst>
      <p:ext uri="{BB962C8B-B14F-4D97-AF65-F5344CB8AC3E}">
        <p14:creationId xmlns:p14="http://schemas.microsoft.com/office/powerpoint/2010/main" val="3702115016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545E7-3C03-585E-4A43-6B553782C9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0711" y="381000"/>
            <a:ext cx="5501506" cy="479747"/>
          </a:xfrm>
        </p:spPr>
        <p:txBody>
          <a:bodyPr/>
          <a:lstStyle/>
          <a:p>
            <a:r>
              <a:rPr lang="en-US" dirty="0"/>
              <a:t>Converting Time Strings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527E60-23A4-3434-9CD1-623DC4F330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Spacecraft Clock String to numeric Ephemeris Time</a:t>
            </a:r>
          </a:p>
          <a:p>
            <a:pPr lvl="1"/>
            <a:r>
              <a:rPr lang="en-US" sz="1600" dirty="0"/>
              <a:t>SCS2E ( </a:t>
            </a:r>
            <a:r>
              <a:rPr lang="en-US" sz="1600" i="1" dirty="0" err="1">
                <a:solidFill>
                  <a:schemeClr val="accent1"/>
                </a:solidFill>
              </a:rPr>
              <a:t>scid</a:t>
            </a:r>
            <a:r>
              <a:rPr lang="en-US" sz="1600" dirty="0"/>
              <a:t>, </a:t>
            </a:r>
            <a:r>
              <a:rPr lang="en-US" sz="1600" i="1" dirty="0">
                <a:solidFill>
                  <a:schemeClr val="accent1"/>
                </a:solidFill>
              </a:rPr>
              <a:t>string</a:t>
            </a:r>
            <a:r>
              <a:rPr lang="en-US" sz="1600" dirty="0"/>
              <a:t>, </a:t>
            </a:r>
            <a:r>
              <a:rPr lang="en-US" sz="1600" dirty="0">
                <a:solidFill>
                  <a:schemeClr val="accent2"/>
                </a:solidFill>
              </a:rPr>
              <a:t>ET</a:t>
            </a:r>
            <a:r>
              <a:rPr lang="en-US" sz="1600" dirty="0"/>
              <a:t> )</a:t>
            </a:r>
          </a:p>
          <a:p>
            <a:pPr lvl="2"/>
            <a:r>
              <a:rPr lang="en-US" sz="1600" dirty="0"/>
              <a:t>Converts SCLK strings consistent with SCLK parameters. </a:t>
            </a:r>
          </a:p>
          <a:p>
            <a:pPr lvl="2"/>
            <a:r>
              <a:rPr lang="en-US" sz="1600" dirty="0"/>
              <a:t>Examples of acceptable clock string inputs: </a:t>
            </a:r>
          </a:p>
          <a:p>
            <a:pPr lvl="3"/>
            <a:r>
              <a:rPr lang="en-US" dirty="0"/>
              <a:t>'5/65439:18:513'  (VGR1)</a:t>
            </a:r>
          </a:p>
          <a:p>
            <a:pPr lvl="3"/>
            <a:r>
              <a:rPr lang="en-US" dirty="0"/>
              <a:t>'946814430.172' (MRO)</a:t>
            </a:r>
          </a:p>
          <a:p>
            <a:pPr lvl="3"/>
            <a:r>
              <a:rPr lang="en-US" dirty="0"/>
              <a:t>'1/0344476949-27365' (MSL)</a:t>
            </a:r>
            <a:endParaRPr lang="en-US" sz="1600" dirty="0"/>
          </a:p>
          <a:p>
            <a:pPr marL="800100" lvl="1" indent="-342900"/>
            <a:r>
              <a:rPr lang="en-US" sz="1600" dirty="0"/>
              <a:t>Requires a SCLK kernel and an LSK kernel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55789A-1A1C-EDCA-CEE7-F13318E1AAA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Time Conversion and Formats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08DDE2-DC08-041E-AD77-2F284652FE5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991CB86-46CE-B345-89AF-1998F1498B53}" type="slidenum">
              <a:rPr lang="en-US" smtClean="0"/>
              <a:pPr>
                <a:defRPr/>
              </a:pPr>
              <a:t>5</a:t>
            </a:fld>
            <a:endParaRPr lang="en-US" sz="1400" b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55349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768B7-B7CA-252A-AFF4-8885136EB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2282" y="381000"/>
            <a:ext cx="5958362" cy="479747"/>
          </a:xfrm>
        </p:spPr>
        <p:txBody>
          <a:bodyPr/>
          <a:lstStyle/>
          <a:p>
            <a:r>
              <a:rPr lang="en-US" dirty="0"/>
              <a:t>Converting Numeric Times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CA6A09-D7DD-040F-DB70-237F75DAAF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/>
              <a:t>Numeric Ephemeris Time to a string, where the format is Calendar, DOY or Julian Date, and the time system is </a:t>
            </a:r>
            <a:r>
              <a:rPr lang="en-US" sz="2000" i="1" dirty="0"/>
              <a:t>UTC</a:t>
            </a:r>
            <a:r>
              <a:rPr lang="en-US" sz="2000" dirty="0"/>
              <a:t>, </a:t>
            </a:r>
            <a:r>
              <a:rPr lang="en-US" sz="2000" i="1" dirty="0"/>
              <a:t>TDB</a:t>
            </a:r>
            <a:r>
              <a:rPr lang="en-US" sz="2000" dirty="0"/>
              <a:t> or </a:t>
            </a:r>
            <a:r>
              <a:rPr lang="en-US" sz="2000" i="1" dirty="0"/>
              <a:t>TDT</a:t>
            </a:r>
            <a:endParaRPr lang="en-US" sz="2000" dirty="0"/>
          </a:p>
          <a:p>
            <a:pPr marL="628650" lvl="1">
              <a:lnSpc>
                <a:spcPct val="80000"/>
              </a:lnSpc>
            </a:pPr>
            <a:r>
              <a:rPr lang="en-US" sz="1600" dirty="0"/>
              <a:t>TIMOUT ( </a:t>
            </a:r>
            <a:r>
              <a:rPr lang="en-US" sz="1600" i="1" dirty="0">
                <a:solidFill>
                  <a:schemeClr val="accent1"/>
                </a:solidFill>
              </a:rPr>
              <a:t>et</a:t>
            </a:r>
            <a:r>
              <a:rPr lang="en-US" sz="1600" i="1" dirty="0"/>
              <a:t>, </a:t>
            </a:r>
            <a:r>
              <a:rPr lang="en-US" sz="1600" i="1" dirty="0" err="1">
                <a:solidFill>
                  <a:schemeClr val="accent1"/>
                </a:solidFill>
              </a:rPr>
              <a:t>fmtpic</a:t>
            </a:r>
            <a:r>
              <a:rPr lang="en-US" sz="1600" i="1" dirty="0"/>
              <a:t>,</a:t>
            </a:r>
            <a:r>
              <a:rPr lang="en-US" sz="1600" dirty="0"/>
              <a:t> </a:t>
            </a:r>
            <a:r>
              <a:rPr lang="en-US" sz="1600" dirty="0">
                <a:solidFill>
                  <a:schemeClr val="accent2"/>
                </a:solidFill>
              </a:rPr>
              <a:t>STRING</a:t>
            </a:r>
            <a:r>
              <a:rPr lang="en-US" sz="1600" dirty="0"/>
              <a:t> )</a:t>
            </a:r>
          </a:p>
          <a:p>
            <a:pPr marL="971550" lvl="2">
              <a:lnSpc>
                <a:spcPct val="80000"/>
              </a:lnSpc>
            </a:pPr>
            <a:r>
              <a:rPr lang="en-US" sz="1600" dirty="0"/>
              <a:t> </a:t>
            </a:r>
            <a:r>
              <a:rPr lang="en-US" sz="1600" i="1" dirty="0" err="1">
                <a:solidFill>
                  <a:schemeClr val="accent1"/>
                </a:solidFill>
              </a:rPr>
              <a:t>fmtpic</a:t>
            </a:r>
            <a:r>
              <a:rPr lang="en-US" sz="1600" dirty="0"/>
              <a:t> is an output time string format specification, giving the user great flexibility in setting the appearance of the output time string and the time system used (</a:t>
            </a:r>
            <a:r>
              <a:rPr lang="en-US" sz="1600" i="1" dirty="0"/>
              <a:t>UTC</a:t>
            </a:r>
            <a:r>
              <a:rPr lang="en-US" sz="1600" dirty="0"/>
              <a:t>, </a:t>
            </a:r>
            <a:r>
              <a:rPr lang="en-US" sz="1600" i="1" dirty="0"/>
              <a:t>TDB</a:t>
            </a:r>
            <a:r>
              <a:rPr lang="en-US" sz="1600" dirty="0"/>
              <a:t>, </a:t>
            </a:r>
            <a:r>
              <a:rPr lang="en-US" sz="1600" i="1" dirty="0"/>
              <a:t>TDT</a:t>
            </a:r>
            <a:r>
              <a:rPr lang="en-US" sz="1600" dirty="0"/>
              <a:t>).</a:t>
            </a:r>
          </a:p>
          <a:p>
            <a:pPr marL="1257300" lvl="3">
              <a:lnSpc>
                <a:spcPct val="80000"/>
              </a:lnSpc>
            </a:pPr>
            <a:r>
              <a:rPr lang="en-US" dirty="0"/>
              <a:t>See the next slide for examples of format pictures to produce a variety of output time strings</a:t>
            </a:r>
          </a:p>
          <a:p>
            <a:pPr marL="1257300" lvl="3">
              <a:lnSpc>
                <a:spcPct val="80000"/>
              </a:lnSpc>
            </a:pPr>
            <a:r>
              <a:rPr lang="en-US" dirty="0"/>
              <a:t>See the TIMOUT header for complete format picture syntax</a:t>
            </a:r>
          </a:p>
          <a:p>
            <a:pPr marL="1257300" lvl="3">
              <a:lnSpc>
                <a:spcPct val="80000"/>
              </a:lnSpc>
            </a:pPr>
            <a:r>
              <a:rPr lang="en-US" dirty="0"/>
              <a:t>The module TPICTR may be useful in constructing a format picture specification from a sample time string</a:t>
            </a:r>
          </a:p>
          <a:p>
            <a:pPr marL="514350" lvl="1">
              <a:lnSpc>
                <a:spcPct val="80000"/>
              </a:lnSpc>
            </a:pPr>
            <a:r>
              <a:rPr lang="en-US" sz="1600" dirty="0"/>
              <a:t>Requires LSK Kernel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03FF8A-AADD-5660-39C7-39CC1DB7AA8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Time Conversion and Formats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2988FE-0681-DC52-902C-5FFBD7943EC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991CB86-46CE-B345-89AF-1998F1498B53}" type="slidenum">
              <a:rPr lang="en-US" smtClean="0"/>
              <a:pPr>
                <a:defRPr/>
              </a:pPr>
              <a:t>6</a:t>
            </a:fld>
            <a:endParaRPr lang="en-US" sz="1400" b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24821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Time Conversion and Formats</a:t>
            </a:r>
          </a:p>
        </p:txBody>
      </p:sp>
      <p:sp>
        <p:nvSpPr>
          <p:cNvPr id="2560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D680D0E-3628-5B42-9E73-3632413B1B2D}" type="slidenum">
              <a:rPr lang="en-US" smtClean="0"/>
              <a:pPr/>
              <a:t>7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25604" name="Line 4"/>
          <p:cNvSpPr>
            <a:spLocks noChangeShapeType="1"/>
          </p:cNvSpPr>
          <p:nvPr/>
        </p:nvSpPr>
        <p:spPr bwMode="auto">
          <a:xfrm>
            <a:off x="282575" y="4943475"/>
            <a:ext cx="8624888" cy="0"/>
          </a:xfrm>
          <a:prstGeom prst="line">
            <a:avLst/>
          </a:prstGeom>
          <a:noFill/>
          <a:ln w="12700">
            <a:solidFill>
              <a:srgbClr val="CBCBCB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05" name="Line 5"/>
          <p:cNvSpPr>
            <a:spLocks noChangeShapeType="1"/>
          </p:cNvSpPr>
          <p:nvPr/>
        </p:nvSpPr>
        <p:spPr bwMode="auto">
          <a:xfrm>
            <a:off x="292100" y="4551363"/>
            <a:ext cx="8624888" cy="0"/>
          </a:xfrm>
          <a:prstGeom prst="line">
            <a:avLst/>
          </a:prstGeom>
          <a:noFill/>
          <a:ln w="12700">
            <a:solidFill>
              <a:srgbClr val="CBCBCB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06" name="Line 7"/>
          <p:cNvSpPr>
            <a:spLocks noChangeShapeType="1"/>
          </p:cNvSpPr>
          <p:nvPr/>
        </p:nvSpPr>
        <p:spPr bwMode="auto">
          <a:xfrm>
            <a:off x="282575" y="3790950"/>
            <a:ext cx="8624888" cy="0"/>
          </a:xfrm>
          <a:prstGeom prst="line">
            <a:avLst/>
          </a:prstGeom>
          <a:noFill/>
          <a:ln w="12700">
            <a:solidFill>
              <a:srgbClr val="CBCBCB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07" name="Line 8"/>
          <p:cNvSpPr>
            <a:spLocks noChangeShapeType="1"/>
          </p:cNvSpPr>
          <p:nvPr/>
        </p:nvSpPr>
        <p:spPr bwMode="auto">
          <a:xfrm>
            <a:off x="282575" y="3482975"/>
            <a:ext cx="8624888" cy="0"/>
          </a:xfrm>
          <a:prstGeom prst="line">
            <a:avLst/>
          </a:prstGeom>
          <a:noFill/>
          <a:ln w="12700">
            <a:solidFill>
              <a:srgbClr val="CBCBCB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08" name="Line 9"/>
          <p:cNvSpPr>
            <a:spLocks noChangeShapeType="1"/>
          </p:cNvSpPr>
          <p:nvPr/>
        </p:nvSpPr>
        <p:spPr bwMode="auto">
          <a:xfrm>
            <a:off x="282575" y="3117850"/>
            <a:ext cx="8624888" cy="0"/>
          </a:xfrm>
          <a:prstGeom prst="line">
            <a:avLst/>
          </a:prstGeom>
          <a:noFill/>
          <a:ln w="12700">
            <a:solidFill>
              <a:srgbClr val="CBCBCB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09" name="Line 10"/>
          <p:cNvSpPr>
            <a:spLocks noChangeShapeType="1"/>
          </p:cNvSpPr>
          <p:nvPr/>
        </p:nvSpPr>
        <p:spPr bwMode="auto">
          <a:xfrm>
            <a:off x="282575" y="2778125"/>
            <a:ext cx="8624888" cy="0"/>
          </a:xfrm>
          <a:prstGeom prst="line">
            <a:avLst/>
          </a:prstGeom>
          <a:noFill/>
          <a:ln w="12700">
            <a:solidFill>
              <a:srgbClr val="CBCBCB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10" name="Line 11"/>
          <p:cNvSpPr>
            <a:spLocks noChangeShapeType="1"/>
          </p:cNvSpPr>
          <p:nvPr/>
        </p:nvSpPr>
        <p:spPr bwMode="auto">
          <a:xfrm>
            <a:off x="282575" y="2416175"/>
            <a:ext cx="8624888" cy="0"/>
          </a:xfrm>
          <a:prstGeom prst="line">
            <a:avLst/>
          </a:prstGeom>
          <a:noFill/>
          <a:ln w="12700">
            <a:solidFill>
              <a:srgbClr val="CBCBCB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11" name="Rectangle 12"/>
          <p:cNvSpPr>
            <a:spLocks noChangeArrowheads="1"/>
          </p:cNvSpPr>
          <p:nvPr/>
        </p:nvSpPr>
        <p:spPr bwMode="auto">
          <a:xfrm>
            <a:off x="549275" y="1987550"/>
            <a:ext cx="4235450" cy="3624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285750" indent="-285750">
              <a:lnSpc>
                <a:spcPct val="130000"/>
              </a:lnSpc>
              <a:spcBef>
                <a:spcPct val="30000"/>
              </a:spcBef>
              <a:buSzPct val="100000"/>
            </a:pPr>
            <a:r>
              <a:rPr lang="en-US" sz="1800" b="1"/>
              <a:t>Common Time Strings</a:t>
            </a:r>
          </a:p>
          <a:p>
            <a:pPr marL="285750" indent="-285750">
              <a:lnSpc>
                <a:spcPct val="130000"/>
              </a:lnSpc>
              <a:spcBef>
                <a:spcPct val="30000"/>
              </a:spcBef>
              <a:buSzPct val="100000"/>
            </a:pPr>
            <a:r>
              <a:rPr lang="en-US" sz="1400" b="1">
                <a:latin typeface="Courier New" charset="0"/>
              </a:rPr>
              <a:t>1999-03-21T12:28:29.702</a:t>
            </a:r>
          </a:p>
          <a:p>
            <a:pPr marL="285750" indent="-285750">
              <a:lnSpc>
                <a:spcPct val="130000"/>
              </a:lnSpc>
              <a:spcBef>
                <a:spcPct val="30000"/>
              </a:spcBef>
              <a:buSzPct val="100000"/>
            </a:pPr>
            <a:r>
              <a:rPr lang="en-US" sz="1400" b="1">
                <a:latin typeface="Courier New" charset="0"/>
              </a:rPr>
              <a:t>1999-283T12:29:33</a:t>
            </a:r>
          </a:p>
          <a:p>
            <a:pPr marL="285750" indent="-285750">
              <a:lnSpc>
                <a:spcPct val="130000"/>
              </a:lnSpc>
              <a:spcBef>
                <a:spcPct val="30000"/>
              </a:spcBef>
              <a:buSzPct val="100000"/>
            </a:pPr>
            <a:r>
              <a:rPr lang="en-US" sz="1400" b="1">
                <a:latin typeface="Courier New" charset="0"/>
              </a:rPr>
              <a:t>1999-01-12, 12:00:01.342 TDB</a:t>
            </a:r>
          </a:p>
          <a:p>
            <a:pPr marL="285750" indent="-285750">
              <a:lnSpc>
                <a:spcPct val="130000"/>
              </a:lnSpc>
              <a:spcBef>
                <a:spcPct val="30000"/>
              </a:spcBef>
              <a:buSzPct val="100000"/>
            </a:pPr>
            <a:r>
              <a:rPr lang="en-US" sz="1400" b="1">
                <a:latin typeface="Courier New" charset="0"/>
              </a:rPr>
              <a:t>2450297.19942145 JD TDB</a:t>
            </a:r>
            <a:endParaRPr lang="en-US" sz="1800" b="1">
              <a:latin typeface="Courier New" charset="0"/>
            </a:endParaRPr>
          </a:p>
          <a:p>
            <a:pPr marL="285750" indent="-285750">
              <a:lnSpc>
                <a:spcPct val="130000"/>
              </a:lnSpc>
              <a:spcBef>
                <a:spcPct val="30000"/>
              </a:spcBef>
              <a:buSzPct val="100000"/>
            </a:pPr>
            <a:endParaRPr lang="en-US" sz="1400" b="1">
              <a:latin typeface="Courier New" charset="0"/>
            </a:endParaRPr>
          </a:p>
          <a:p>
            <a:pPr marL="285750" indent="-285750">
              <a:lnSpc>
                <a:spcPct val="130000"/>
              </a:lnSpc>
              <a:spcBef>
                <a:spcPct val="30000"/>
              </a:spcBef>
              <a:buSzPct val="100000"/>
            </a:pPr>
            <a:r>
              <a:rPr lang="en-US" sz="1800" b="1"/>
              <a:t>Less Common Time Strings</a:t>
            </a:r>
          </a:p>
          <a:p>
            <a:pPr marL="285750" indent="-285750">
              <a:lnSpc>
                <a:spcPct val="130000"/>
              </a:lnSpc>
              <a:spcBef>
                <a:spcPct val="30000"/>
              </a:spcBef>
              <a:buSzPct val="100000"/>
            </a:pPr>
            <a:r>
              <a:rPr lang="en-US" sz="1400" b="1">
                <a:latin typeface="Courier New" charset="0"/>
              </a:rPr>
              <a:t>465 B.C. Jan 12 03:15:23 p.m.</a:t>
            </a:r>
          </a:p>
          <a:p>
            <a:pPr marL="285750" indent="-285750">
              <a:lnSpc>
                <a:spcPct val="130000"/>
              </a:lnSpc>
              <a:spcBef>
                <a:spcPct val="30000"/>
              </a:spcBef>
              <a:buSzPct val="100000"/>
            </a:pPr>
            <a:r>
              <a:rPr lang="en-US" sz="1400" b="1">
                <a:latin typeface="Courier New" charset="0"/>
              </a:rPr>
              <a:t>04:28:55 A.M. June 12, 1982 </a:t>
            </a:r>
          </a:p>
          <a:p>
            <a:pPr marL="285750" indent="-285750">
              <a:lnSpc>
                <a:spcPct val="130000"/>
              </a:lnSpc>
              <a:spcBef>
                <a:spcPct val="30000"/>
              </a:spcBef>
              <a:buSzPct val="100000"/>
            </a:pPr>
            <a:r>
              <a:rPr lang="en-US" sz="1400" b="1">
                <a:latin typeface="Courier New" charset="0"/>
              </a:rPr>
              <a:t>Thursday November 04, 1999</a:t>
            </a:r>
          </a:p>
          <a:p>
            <a:pPr marL="285750" indent="-285750">
              <a:lnSpc>
                <a:spcPct val="130000"/>
              </a:lnSpc>
              <a:spcBef>
                <a:spcPct val="30000"/>
              </a:spcBef>
              <a:buSzPct val="100000"/>
            </a:pPr>
            <a:r>
              <a:rPr lang="en-US" sz="1400" b="1">
                <a:latin typeface="Courier New" charset="0"/>
              </a:rPr>
              <a:t>DEC 31, 15:59:60.12 1998 (PST)</a:t>
            </a:r>
          </a:p>
        </p:txBody>
      </p:sp>
      <p:sp>
        <p:nvSpPr>
          <p:cNvPr id="25612" name="Rectangle 13"/>
          <p:cNvSpPr>
            <a:spLocks noChangeArrowheads="1"/>
          </p:cNvSpPr>
          <p:nvPr/>
        </p:nvSpPr>
        <p:spPr bwMode="auto">
          <a:xfrm>
            <a:off x="4537075" y="1989138"/>
            <a:ext cx="4465638" cy="3289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285750" indent="-285750">
              <a:lnSpc>
                <a:spcPct val="130000"/>
              </a:lnSpc>
              <a:spcBef>
                <a:spcPct val="30000"/>
              </a:spcBef>
              <a:buSzPct val="100000"/>
            </a:pPr>
            <a:r>
              <a:rPr lang="en-US" sz="1800" b="1" dirty="0"/>
              <a:t>Format Picture Used (</a:t>
            </a:r>
            <a:r>
              <a:rPr lang="en-US" sz="1800" b="1" i="1" dirty="0" err="1">
                <a:solidFill>
                  <a:schemeClr val="accent1"/>
                </a:solidFill>
              </a:rPr>
              <a:t>fmtpic</a:t>
            </a:r>
            <a:r>
              <a:rPr lang="en-US" sz="1800" b="1" dirty="0"/>
              <a:t>)</a:t>
            </a:r>
          </a:p>
          <a:p>
            <a:pPr marL="285750" indent="-285750">
              <a:lnSpc>
                <a:spcPct val="130000"/>
              </a:lnSpc>
              <a:spcBef>
                <a:spcPct val="30000"/>
              </a:spcBef>
              <a:buSzPct val="100000"/>
            </a:pPr>
            <a:r>
              <a:rPr lang="en-US" sz="1400" b="1" dirty="0">
                <a:latin typeface="Courier New" charset="0"/>
              </a:rPr>
              <a:t>YYYY-MM-DDTHR:MN:SC.###</a:t>
            </a:r>
          </a:p>
          <a:p>
            <a:pPr marL="285750" indent="-285750">
              <a:lnSpc>
                <a:spcPct val="130000"/>
              </a:lnSpc>
              <a:spcBef>
                <a:spcPct val="30000"/>
              </a:spcBef>
              <a:buSzPct val="100000"/>
            </a:pPr>
            <a:r>
              <a:rPr lang="en-US" sz="1400" b="1" dirty="0">
                <a:latin typeface="Courier New" charset="0"/>
              </a:rPr>
              <a:t>YYYY-DOYTHR:MN:SC ::RND</a:t>
            </a:r>
          </a:p>
          <a:p>
            <a:pPr marL="285750" indent="-285750">
              <a:lnSpc>
                <a:spcPct val="130000"/>
              </a:lnSpc>
              <a:spcBef>
                <a:spcPct val="30000"/>
              </a:spcBef>
              <a:buSzPct val="100000"/>
            </a:pPr>
            <a:r>
              <a:rPr lang="en-US" sz="1400" b="1" dirty="0">
                <a:latin typeface="Courier New" charset="0"/>
              </a:rPr>
              <a:t>YYYY-MM-DD, HR:MN:SC.### ::TDB TDB</a:t>
            </a:r>
          </a:p>
          <a:p>
            <a:pPr marL="285750" indent="-285750">
              <a:lnSpc>
                <a:spcPct val="130000"/>
              </a:lnSpc>
              <a:spcBef>
                <a:spcPct val="30000"/>
              </a:spcBef>
              <a:buSzPct val="100000"/>
            </a:pPr>
            <a:r>
              <a:rPr lang="en-US" sz="1400" b="1" dirty="0">
                <a:latin typeface="Courier New" charset="0"/>
              </a:rPr>
              <a:t>JULIAND.######## ::TDB JD TDB</a:t>
            </a:r>
            <a:endParaRPr lang="en-US" sz="2000" b="1" dirty="0"/>
          </a:p>
          <a:p>
            <a:pPr marL="285750" indent="-285750">
              <a:lnSpc>
                <a:spcPct val="130000"/>
              </a:lnSpc>
              <a:spcBef>
                <a:spcPct val="30000"/>
              </a:spcBef>
              <a:buSzPct val="100000"/>
            </a:pPr>
            <a:endParaRPr lang="en-US" sz="1400" b="1" dirty="0">
              <a:latin typeface="Courier New" charset="0"/>
            </a:endParaRPr>
          </a:p>
          <a:p>
            <a:pPr marL="285750" indent="-285750">
              <a:lnSpc>
                <a:spcPct val="130000"/>
              </a:lnSpc>
              <a:spcBef>
                <a:spcPct val="30000"/>
              </a:spcBef>
              <a:buSzPct val="100000"/>
            </a:pPr>
            <a:r>
              <a:rPr lang="en-US" sz="1800" b="1" dirty="0"/>
              <a:t>Format Picture Used (</a:t>
            </a:r>
            <a:r>
              <a:rPr lang="en-US" sz="1800" b="1" i="1" dirty="0" err="1">
                <a:solidFill>
                  <a:schemeClr val="accent1"/>
                </a:solidFill>
              </a:rPr>
              <a:t>fmtpic</a:t>
            </a:r>
            <a:r>
              <a:rPr lang="en-US" sz="1800" b="1" dirty="0"/>
              <a:t>)</a:t>
            </a:r>
          </a:p>
          <a:p>
            <a:pPr marL="285750" indent="-285750">
              <a:lnSpc>
                <a:spcPct val="130000"/>
              </a:lnSpc>
              <a:spcBef>
                <a:spcPct val="30000"/>
              </a:spcBef>
              <a:buSzPct val="100000"/>
            </a:pPr>
            <a:r>
              <a:rPr lang="en-US" sz="1400" b="1" dirty="0">
                <a:latin typeface="Courier New" charset="0"/>
              </a:rPr>
              <a:t>YYYY ERA Mon DD AP:MN:SC </a:t>
            </a:r>
            <a:r>
              <a:rPr lang="en-US" sz="1400" b="1" dirty="0" err="1">
                <a:latin typeface="Courier New" charset="0"/>
              </a:rPr>
              <a:t>ampm</a:t>
            </a:r>
            <a:endParaRPr lang="en-US" sz="1400" b="1" dirty="0">
              <a:latin typeface="Courier New" charset="0"/>
            </a:endParaRPr>
          </a:p>
          <a:p>
            <a:pPr marL="285750" indent="-285750">
              <a:lnSpc>
                <a:spcPct val="130000"/>
              </a:lnSpc>
              <a:spcBef>
                <a:spcPct val="30000"/>
              </a:spcBef>
              <a:buSzPct val="100000"/>
            </a:pPr>
            <a:r>
              <a:rPr lang="en-US" sz="1400" b="1" dirty="0">
                <a:latin typeface="Courier New" charset="0"/>
              </a:rPr>
              <a:t>AP:MN:SC AMPM Month DD, YYYY</a:t>
            </a:r>
          </a:p>
          <a:p>
            <a:pPr marL="285750" indent="-285750">
              <a:lnSpc>
                <a:spcPct val="130000"/>
              </a:lnSpc>
              <a:spcBef>
                <a:spcPct val="30000"/>
              </a:spcBef>
              <a:buSzPct val="100000"/>
            </a:pPr>
            <a:r>
              <a:rPr lang="en-US" sz="1400" b="1" dirty="0">
                <a:latin typeface="Courier New" charset="0"/>
              </a:rPr>
              <a:t>Weekday Month DD, YYYY</a:t>
            </a:r>
          </a:p>
          <a:p>
            <a:pPr marL="285750" indent="-285750">
              <a:lnSpc>
                <a:spcPct val="130000"/>
              </a:lnSpc>
              <a:spcBef>
                <a:spcPct val="30000"/>
              </a:spcBef>
              <a:buSzPct val="100000"/>
            </a:pPr>
            <a:r>
              <a:rPr lang="en-US" sz="1400" b="1" dirty="0">
                <a:latin typeface="Courier New" charset="0"/>
              </a:rPr>
              <a:t>MON DD, HR:MN:SC.## YYYY (PST)::UTC-8</a:t>
            </a:r>
          </a:p>
        </p:txBody>
      </p:sp>
      <p:sp>
        <p:nvSpPr>
          <p:cNvPr id="25613" name="Rectangle 14"/>
          <p:cNvSpPr>
            <a:spLocks noChangeArrowheads="1"/>
          </p:cNvSpPr>
          <p:nvPr/>
        </p:nvSpPr>
        <p:spPr bwMode="auto">
          <a:xfrm>
            <a:off x="633413" y="1476375"/>
            <a:ext cx="7862887" cy="3190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87000"/>
              </a:lnSpc>
            </a:pPr>
            <a:r>
              <a:rPr lang="en-US" sz="2000" b="1"/>
              <a:t> Example Time Strings and the Corresponding Format Pictures</a:t>
            </a:r>
            <a:endParaRPr lang="en-US" sz="3200" b="1">
              <a:solidFill>
                <a:schemeClr val="tx2"/>
              </a:solidFill>
            </a:endParaRPr>
          </a:p>
        </p:txBody>
      </p:sp>
      <p:sp>
        <p:nvSpPr>
          <p:cNvPr id="25614" name="Rectangle 15"/>
          <p:cNvSpPr>
            <a:spLocks noGrp="1" noChangeArrowheads="1"/>
          </p:cNvSpPr>
          <p:nvPr>
            <p:ph type="title"/>
          </p:nvPr>
        </p:nvSpPr>
        <p:spPr>
          <a:xfrm>
            <a:off x="2594533" y="381000"/>
            <a:ext cx="5958362" cy="479747"/>
          </a:xfrm>
          <a:noFill/>
        </p:spPr>
        <p:txBody>
          <a:bodyPr/>
          <a:lstStyle/>
          <a:p>
            <a:r>
              <a:rPr lang="en-US" dirty="0"/>
              <a:t>Converting Numeric Times (2)</a:t>
            </a:r>
          </a:p>
        </p:txBody>
      </p:sp>
      <p:sp>
        <p:nvSpPr>
          <p:cNvPr id="25615" name="Line 16"/>
          <p:cNvSpPr>
            <a:spLocks noChangeShapeType="1"/>
          </p:cNvSpPr>
          <p:nvPr/>
        </p:nvSpPr>
        <p:spPr bwMode="auto">
          <a:xfrm>
            <a:off x="276225" y="5280025"/>
            <a:ext cx="8624888" cy="0"/>
          </a:xfrm>
          <a:prstGeom prst="line">
            <a:avLst/>
          </a:prstGeom>
          <a:noFill/>
          <a:ln w="12700">
            <a:solidFill>
              <a:srgbClr val="CBCBCB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16" name="Line 16"/>
          <p:cNvSpPr>
            <a:spLocks noChangeShapeType="1"/>
          </p:cNvSpPr>
          <p:nvPr/>
        </p:nvSpPr>
        <p:spPr bwMode="auto">
          <a:xfrm>
            <a:off x="280988" y="5637213"/>
            <a:ext cx="8624887" cy="0"/>
          </a:xfrm>
          <a:prstGeom prst="line">
            <a:avLst/>
          </a:prstGeom>
          <a:noFill/>
          <a:ln w="12700">
            <a:solidFill>
              <a:srgbClr val="CBCBCB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8508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397E1-DF13-D130-08DF-A6B2148F63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2284" y="381000"/>
            <a:ext cx="5958362" cy="479747"/>
          </a:xfrm>
        </p:spPr>
        <p:txBody>
          <a:bodyPr/>
          <a:lstStyle/>
          <a:p>
            <a:r>
              <a:rPr lang="en-US" dirty="0"/>
              <a:t>Converting Numeric Times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00EC8E-049C-12F5-146F-55F30C4671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Numeric Ephemeris Time to Spacecraft Clock String</a:t>
            </a:r>
          </a:p>
          <a:p>
            <a:pPr lvl="1"/>
            <a:r>
              <a:rPr lang="en-US" sz="1600" dirty="0"/>
              <a:t>SCE2S (</a:t>
            </a:r>
            <a:r>
              <a:rPr lang="en-US" sz="1600" i="1" dirty="0" err="1">
                <a:solidFill>
                  <a:schemeClr val="accent1"/>
                </a:solidFill>
              </a:rPr>
              <a:t>scid</a:t>
            </a:r>
            <a:r>
              <a:rPr lang="en-US" sz="1600" dirty="0"/>
              <a:t>, </a:t>
            </a:r>
            <a:r>
              <a:rPr lang="en-US" sz="1600" i="1" dirty="0">
                <a:solidFill>
                  <a:schemeClr val="accent1"/>
                </a:solidFill>
              </a:rPr>
              <a:t>et</a:t>
            </a:r>
            <a:r>
              <a:rPr lang="en-US" sz="1600" dirty="0"/>
              <a:t>, </a:t>
            </a:r>
            <a:r>
              <a:rPr lang="en-US" sz="1600" dirty="0">
                <a:solidFill>
                  <a:schemeClr val="accent2"/>
                </a:solidFill>
              </a:rPr>
              <a:t>SCLKCH</a:t>
            </a:r>
            <a:r>
              <a:rPr lang="en-US" sz="1600" dirty="0"/>
              <a:t> )</a:t>
            </a:r>
          </a:p>
          <a:p>
            <a:pPr lvl="2"/>
            <a:r>
              <a:rPr lang="en-US" sz="1600" dirty="0"/>
              <a:t>Output SCLK string examples:</a:t>
            </a:r>
          </a:p>
          <a:p>
            <a:pPr lvl="3"/>
            <a:r>
              <a:rPr lang="en-US" dirty="0"/>
              <a:t>1/05812:00:001 (Voyager 1 and 2)</a:t>
            </a:r>
          </a:p>
          <a:p>
            <a:pPr lvl="3"/>
            <a:r>
              <a:rPr lang="en-US" dirty="0"/>
              <a:t>1/1487147147.203 (Cassini, MRO)</a:t>
            </a:r>
          </a:p>
          <a:p>
            <a:pPr lvl="3"/>
            <a:r>
              <a:rPr lang="en-US" dirty="0"/>
              <a:t>1/0101519975.65186 (MEX, VEX, Rosetta)</a:t>
            </a:r>
          </a:p>
          <a:p>
            <a:pPr lvl="1"/>
            <a:r>
              <a:rPr lang="en-US" dirty="0"/>
              <a:t>Requires a SCLK kernel and an LSK kernel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57554B-0DFF-8E16-27F8-A80702D3079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Time Conversion and Formats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8BC57C-7F10-098F-C8E3-2EED733735B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991CB86-46CE-B345-89AF-1998F1498B53}" type="slidenum">
              <a:rPr lang="en-US" smtClean="0"/>
              <a:pPr>
                <a:defRPr/>
              </a:pPr>
              <a:t>8</a:t>
            </a:fld>
            <a:endParaRPr lang="en-US" sz="1400" b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51372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Time Conversion and Formats</a:t>
            </a:r>
          </a:p>
        </p:txBody>
      </p:sp>
      <p:sp>
        <p:nvSpPr>
          <p:cNvPr id="286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F8AD6B3-9E7D-1E4B-9101-1FB1CE12D417}" type="slidenum">
              <a:rPr lang="en-US" smtClean="0"/>
              <a:pPr/>
              <a:t>9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357188"/>
            <a:ext cx="6591300" cy="490537"/>
          </a:xfrm>
        </p:spPr>
        <p:txBody>
          <a:bodyPr wrap="square"/>
          <a:lstStyle/>
          <a:p>
            <a:r>
              <a:rPr lang="en-US"/>
              <a:t>Additional Time Conversions</a:t>
            </a:r>
            <a:endParaRPr lang="en-US" sz="3600"/>
          </a:p>
        </p:txBody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9365" y="1418514"/>
            <a:ext cx="8578314" cy="5122553"/>
          </a:xfrm>
        </p:spPr>
        <p:txBody>
          <a:bodyPr/>
          <a:lstStyle/>
          <a:p>
            <a:r>
              <a:rPr lang="en-US" sz="2000" dirty="0"/>
              <a:t>Numeric Ephemeris Time to Local Solar Time String</a:t>
            </a:r>
          </a:p>
          <a:p>
            <a:pPr lvl="1"/>
            <a:r>
              <a:rPr lang="en-US" sz="1600" dirty="0"/>
              <a:t>ET2LST( </a:t>
            </a:r>
            <a:r>
              <a:rPr lang="en-US" sz="1600" i="1" dirty="0">
                <a:solidFill>
                  <a:schemeClr val="accent1"/>
                </a:solidFill>
              </a:rPr>
              <a:t>et</a:t>
            </a:r>
            <a:r>
              <a:rPr lang="en-US" sz="1600" dirty="0"/>
              <a:t>,</a:t>
            </a:r>
            <a:r>
              <a:rPr lang="en-US" sz="1600" dirty="0">
                <a:solidFill>
                  <a:schemeClr val="accent1"/>
                </a:solidFill>
              </a:rPr>
              <a:t> </a:t>
            </a:r>
            <a:r>
              <a:rPr lang="en-US" sz="1600" i="1" dirty="0">
                <a:solidFill>
                  <a:schemeClr val="accent1"/>
                </a:solidFill>
              </a:rPr>
              <a:t>body</a:t>
            </a:r>
            <a:r>
              <a:rPr lang="en-US" sz="1600" dirty="0"/>
              <a:t>,</a:t>
            </a:r>
            <a:r>
              <a:rPr lang="en-US" sz="1600" dirty="0">
                <a:solidFill>
                  <a:schemeClr val="accent1"/>
                </a:solidFill>
              </a:rPr>
              <a:t> </a:t>
            </a:r>
            <a:r>
              <a:rPr lang="en-US" sz="1600" i="1" dirty="0">
                <a:solidFill>
                  <a:schemeClr val="accent1"/>
                </a:solidFill>
              </a:rPr>
              <a:t>long</a:t>
            </a:r>
            <a:r>
              <a:rPr lang="en-US" sz="1600" dirty="0"/>
              <a:t>,</a:t>
            </a:r>
            <a:r>
              <a:rPr lang="en-US" sz="1600" dirty="0">
                <a:solidFill>
                  <a:schemeClr val="accent1"/>
                </a:solidFill>
              </a:rPr>
              <a:t> </a:t>
            </a:r>
            <a:r>
              <a:rPr lang="en-US" sz="1600" i="1" dirty="0">
                <a:solidFill>
                  <a:schemeClr val="accent1"/>
                </a:solidFill>
              </a:rPr>
              <a:t>type</a:t>
            </a:r>
            <a:r>
              <a:rPr lang="en-US" sz="1600" dirty="0"/>
              <a:t>, </a:t>
            </a:r>
            <a:r>
              <a:rPr lang="en-US" sz="1600" dirty="0">
                <a:solidFill>
                  <a:schemeClr val="accent2"/>
                </a:solidFill>
              </a:rPr>
              <a:t>HR</a:t>
            </a:r>
            <a:r>
              <a:rPr lang="en-US" sz="1600" dirty="0"/>
              <a:t>,</a:t>
            </a:r>
            <a:r>
              <a:rPr lang="en-US" sz="1600" dirty="0">
                <a:solidFill>
                  <a:schemeClr val="accent2"/>
                </a:solidFill>
              </a:rPr>
              <a:t> MN</a:t>
            </a:r>
            <a:r>
              <a:rPr lang="en-US" sz="1600" dirty="0"/>
              <a:t>,</a:t>
            </a:r>
            <a:r>
              <a:rPr lang="en-US" sz="1600" dirty="0">
                <a:solidFill>
                  <a:schemeClr val="accent2"/>
                </a:solidFill>
              </a:rPr>
              <a:t> SC</a:t>
            </a:r>
            <a:r>
              <a:rPr lang="en-US" sz="1600" dirty="0"/>
              <a:t>,</a:t>
            </a:r>
            <a:r>
              <a:rPr lang="en-US" sz="1600" dirty="0">
                <a:solidFill>
                  <a:schemeClr val="accent2"/>
                </a:solidFill>
              </a:rPr>
              <a:t> TIME</a:t>
            </a:r>
            <a:r>
              <a:rPr lang="en-US" sz="1600" dirty="0"/>
              <a:t>,</a:t>
            </a:r>
            <a:r>
              <a:rPr lang="en-US" sz="1600" dirty="0">
                <a:solidFill>
                  <a:schemeClr val="accent2"/>
                </a:solidFill>
              </a:rPr>
              <a:t> AMPM</a:t>
            </a:r>
            <a:r>
              <a:rPr lang="en-US" sz="1600" dirty="0"/>
              <a:t> )</a:t>
            </a:r>
          </a:p>
          <a:p>
            <a:pPr lvl="1"/>
            <a:r>
              <a:rPr lang="en-US" sz="1600" dirty="0"/>
              <a:t>Requires SPK and PCK kernels</a:t>
            </a:r>
          </a:p>
          <a:p>
            <a:pPr lvl="2"/>
            <a:r>
              <a:rPr lang="en-US" sz="1600" dirty="0"/>
              <a:t>To compute </a:t>
            </a:r>
            <a:r>
              <a:rPr lang="en-US" sz="1600" i="1" dirty="0">
                <a:solidFill>
                  <a:srgbClr val="FF0000"/>
                </a:solidFill>
              </a:rPr>
              <a:t>body </a:t>
            </a:r>
            <a:r>
              <a:rPr lang="en-US" sz="1600" dirty="0"/>
              <a:t>position relative to the Sun and </a:t>
            </a:r>
            <a:r>
              <a:rPr lang="en-US" sz="1600" i="1" dirty="0">
                <a:solidFill>
                  <a:srgbClr val="FF0000"/>
                </a:solidFill>
              </a:rPr>
              <a:t>body </a:t>
            </a:r>
            <a:r>
              <a:rPr lang="en-US" sz="1600" dirty="0"/>
              <a:t>rotation.</a:t>
            </a:r>
          </a:p>
          <a:p>
            <a:pPr lvl="1">
              <a:buFontTx/>
              <a:buNone/>
            </a:pPr>
            <a:endParaRPr lang="en-US" dirty="0"/>
          </a:p>
          <a:p>
            <a:r>
              <a:rPr lang="en-US" sz="2000" dirty="0"/>
              <a:t>Numeric Ephemeris Time to planetocentric longitude of the Sun (</a:t>
            </a:r>
            <a:r>
              <a:rPr lang="en-US" sz="2000" i="1" dirty="0" err="1"/>
              <a:t>Ls</a:t>
            </a:r>
            <a:r>
              <a:rPr lang="en-US" sz="2000" dirty="0"/>
              <a:t>)</a:t>
            </a:r>
          </a:p>
          <a:p>
            <a:pPr lvl="1"/>
            <a:r>
              <a:rPr lang="en-US" sz="1600" dirty="0">
                <a:solidFill>
                  <a:schemeClr val="accent2"/>
                </a:solidFill>
              </a:rPr>
              <a:t>LS </a:t>
            </a:r>
            <a:r>
              <a:rPr lang="en-US" sz="1600" dirty="0"/>
              <a:t>= LSPCN (</a:t>
            </a:r>
            <a:r>
              <a:rPr lang="en-US" sz="1600" i="1" dirty="0">
                <a:solidFill>
                  <a:schemeClr val="accent1"/>
                </a:solidFill>
              </a:rPr>
              <a:t>body</a:t>
            </a:r>
            <a:r>
              <a:rPr lang="en-US" sz="1600" dirty="0"/>
              <a:t>, </a:t>
            </a:r>
            <a:r>
              <a:rPr lang="en-US" sz="1600" i="1" dirty="0">
                <a:solidFill>
                  <a:schemeClr val="accent1"/>
                </a:solidFill>
              </a:rPr>
              <a:t>et</a:t>
            </a:r>
            <a:r>
              <a:rPr lang="en-US" sz="1600" dirty="0"/>
              <a:t>, </a:t>
            </a:r>
            <a:r>
              <a:rPr lang="en-US" sz="1600" i="1" dirty="0" err="1">
                <a:solidFill>
                  <a:schemeClr val="accent1"/>
                </a:solidFill>
              </a:rPr>
              <a:t>abcorr</a:t>
            </a:r>
            <a:r>
              <a:rPr lang="en-US" sz="1600" dirty="0"/>
              <a:t> )</a:t>
            </a:r>
          </a:p>
          <a:p>
            <a:pPr lvl="2"/>
            <a:r>
              <a:rPr lang="en-US" sz="1600" dirty="0"/>
              <a:t>While </a:t>
            </a:r>
            <a:r>
              <a:rPr lang="en-US" sz="1600" i="1" dirty="0" err="1"/>
              <a:t>Ls</a:t>
            </a:r>
            <a:r>
              <a:rPr lang="en-US" sz="1600" dirty="0"/>
              <a:t> is not a time system, it is frequently used to determine </a:t>
            </a:r>
            <a:r>
              <a:rPr lang="en-US" sz="1600" i="1" dirty="0">
                <a:solidFill>
                  <a:srgbClr val="FF0000"/>
                </a:solidFill>
              </a:rPr>
              <a:t>body </a:t>
            </a:r>
            <a:r>
              <a:rPr lang="en-US" sz="1600" dirty="0"/>
              <a:t>season for a given epoch</a:t>
            </a:r>
          </a:p>
          <a:p>
            <a:pPr lvl="3"/>
            <a:r>
              <a:rPr lang="en-US" dirty="0"/>
              <a:t>LS = 0°, Spring</a:t>
            </a:r>
          </a:p>
          <a:p>
            <a:pPr lvl="3"/>
            <a:r>
              <a:rPr lang="en-US" dirty="0"/>
              <a:t>LS = 90°, Summer</a:t>
            </a:r>
          </a:p>
          <a:p>
            <a:pPr lvl="3"/>
            <a:r>
              <a:rPr lang="en-US" dirty="0"/>
              <a:t>LS = 180°, Autumn</a:t>
            </a:r>
          </a:p>
          <a:p>
            <a:pPr lvl="3"/>
            <a:r>
              <a:rPr lang="en-US" dirty="0"/>
              <a:t>LS = 270°, Winter</a:t>
            </a:r>
          </a:p>
          <a:p>
            <a:pPr lvl="1"/>
            <a:r>
              <a:rPr lang="en-US" sz="1600" dirty="0"/>
              <a:t>Requires SPK and PCK kernels</a:t>
            </a:r>
          </a:p>
          <a:p>
            <a:endParaRPr lang="en-US" dirty="0"/>
          </a:p>
        </p:txBody>
      </p:sp>
      <p:sp>
        <p:nvSpPr>
          <p:cNvPr id="2" name="Right Brace 1"/>
          <p:cNvSpPr/>
          <p:nvPr/>
        </p:nvSpPr>
        <p:spPr bwMode="auto">
          <a:xfrm>
            <a:off x="3714439" y="4473637"/>
            <a:ext cx="269666" cy="843752"/>
          </a:xfrm>
          <a:prstGeom prst="rightBrac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86072" y="4771272"/>
            <a:ext cx="21349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 the northern hemisphere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PICE_Presentation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SPICE_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PICE_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ICE_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PICE_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ICE_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ICE_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ICE_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ICE_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Office\Templates\SPICE_Presentation.pot</Template>
  <TotalTime>16676</TotalTime>
  <Words>1024</Words>
  <Application>Microsoft Macintosh PowerPoint</Application>
  <PresentationFormat>Custom</PresentationFormat>
  <Paragraphs>170</Paragraphs>
  <Slides>10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Courier New</vt:lpstr>
      <vt:lpstr>Times New Roman</vt:lpstr>
      <vt:lpstr>SPICE_Presentation</vt:lpstr>
      <vt:lpstr>Time Conversion and  Time Formats</vt:lpstr>
      <vt:lpstr>Topics</vt:lpstr>
      <vt:lpstr>Time Systems and Kernels</vt:lpstr>
      <vt:lpstr>Converting Time Strings (1)</vt:lpstr>
      <vt:lpstr>Converting Time Strings (2)</vt:lpstr>
      <vt:lpstr>Converting Numeric Times (1)</vt:lpstr>
      <vt:lpstr>Converting Numeric Times (2)</vt:lpstr>
      <vt:lpstr>Converting Numeric Times (3)</vt:lpstr>
      <vt:lpstr>Additional Time Conversions</vt:lpstr>
      <vt:lpstr>Principal Time System Interfaces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Time Conversion and Formats</dc:title>
  <cp:lastModifiedBy>Semenov, Boris V (US 392N)</cp:lastModifiedBy>
  <cp:revision>235</cp:revision>
  <cp:lastPrinted>2017-11-01T23:40:41Z</cp:lastPrinted>
  <dcterms:created xsi:type="dcterms:W3CDTF">2010-02-25T22:09:01Z</dcterms:created>
  <dcterms:modified xsi:type="dcterms:W3CDTF">2023-04-09T13:43:51Z</dcterms:modified>
</cp:coreProperties>
</file>