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1" r:id="rId1"/>
  </p:sldMasterIdLst>
  <p:notesMasterIdLst>
    <p:notesMasterId r:id="rId21"/>
  </p:notesMasterIdLst>
  <p:sldIdLst>
    <p:sldId id="260" r:id="rId2"/>
    <p:sldId id="257" r:id="rId3"/>
    <p:sldId id="285" r:id="rId4"/>
    <p:sldId id="286" r:id="rId5"/>
    <p:sldId id="287" r:id="rId6"/>
    <p:sldId id="288" r:id="rId7"/>
    <p:sldId id="281" r:id="rId8"/>
    <p:sldId id="277" r:id="rId9"/>
    <p:sldId id="278" r:id="rId10"/>
    <p:sldId id="279" r:id="rId11"/>
    <p:sldId id="258" r:id="rId12"/>
    <p:sldId id="280" r:id="rId13"/>
    <p:sldId id="270" r:id="rId14"/>
    <p:sldId id="271" r:id="rId15"/>
    <p:sldId id="272" r:id="rId16"/>
    <p:sldId id="273" r:id="rId17"/>
    <p:sldId id="274" r:id="rId18"/>
    <p:sldId id="275" r:id="rId19"/>
    <p:sldId id="28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F4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9876" autoAdjust="0"/>
  </p:normalViewPr>
  <p:slideViewPr>
    <p:cSldViewPr>
      <p:cViewPr varScale="1">
        <p:scale>
          <a:sx n="126" d="100"/>
          <a:sy n="126" d="100"/>
        </p:scale>
        <p:origin x="200" y="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3CCAFC-6B41-DC43-A5E2-3E2B427B93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14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054225" y="919163"/>
            <a:ext cx="6575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2073275" y="969963"/>
            <a:ext cx="3871913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2813">
              <a:lnSpc>
                <a:spcPct val="90000"/>
              </a:lnSpc>
            </a:pPr>
            <a:r>
              <a:rPr lang="en-US" sz="1400" b="1" dirty="0"/>
              <a:t>Navigation and Ancillary Information Facility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2700" y="6518275"/>
            <a:ext cx="209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77800" y="182563"/>
            <a:ext cx="1820863" cy="895350"/>
            <a:chOff x="112" y="115"/>
            <a:chExt cx="1149" cy="565"/>
          </a:xfrm>
        </p:grpSpPr>
        <p:sp>
          <p:nvSpPr>
            <p:cNvPr id="8" name="Arc 8"/>
            <p:cNvSpPr>
              <a:spLocks/>
            </p:cNvSpPr>
            <p:nvPr/>
          </p:nvSpPr>
          <p:spPr bwMode="auto">
            <a:xfrm flipH="1">
              <a:off x="635" y="206"/>
              <a:ext cx="79" cy="71"/>
            </a:xfrm>
            <a:custGeom>
              <a:avLst/>
              <a:gdLst>
                <a:gd name="T0" fmla="*/ 0 w 43200"/>
                <a:gd name="T1" fmla="*/ 0 h 39403"/>
                <a:gd name="T2" fmla="*/ 0 w 43200"/>
                <a:gd name="T3" fmla="*/ 0 h 39403"/>
                <a:gd name="T4" fmla="*/ 0 w 43200"/>
                <a:gd name="T5" fmla="*/ 0 h 394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39403" fill="none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</a:path>
                <a:path w="43200" h="39403" stroke="0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  <a:lnTo>
                    <a:pt x="21600" y="21600"/>
                  </a:lnTo>
                  <a:lnTo>
                    <a:pt x="9368" y="3940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112" y="292"/>
              <a:ext cx="1149" cy="388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575" y="353"/>
              <a:ext cx="1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rot="-5400000">
              <a:off x="644" y="352"/>
              <a:ext cx="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31" y="403"/>
              <a:ext cx="462" cy="156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3" name="Arc 13"/>
            <p:cNvSpPr>
              <a:spLocks/>
            </p:cNvSpPr>
            <p:nvPr/>
          </p:nvSpPr>
          <p:spPr bwMode="auto">
            <a:xfrm flipV="1">
              <a:off x="552" y="334"/>
              <a:ext cx="696" cy="217"/>
            </a:xfrm>
            <a:custGeom>
              <a:avLst/>
              <a:gdLst>
                <a:gd name="T0" fmla="*/ 0 w 21600"/>
                <a:gd name="T1" fmla="*/ 0 h 29731"/>
                <a:gd name="T2" fmla="*/ 21 w 21600"/>
                <a:gd name="T3" fmla="*/ 2 h 29731"/>
                <a:gd name="T4" fmla="*/ 0 w 21600"/>
                <a:gd name="T5" fmla="*/ 1 h 297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97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</a:path>
                <a:path w="21600" h="297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563" y="536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1146" y="358"/>
              <a:ext cx="47" cy="39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675" y="152"/>
              <a:ext cx="0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560" y="234"/>
              <a:ext cx="233" cy="243"/>
            </a:xfrm>
            <a:custGeom>
              <a:avLst/>
              <a:gdLst>
                <a:gd name="T0" fmla="*/ 134 w 233"/>
                <a:gd name="T1" fmla="*/ 0 h 251"/>
                <a:gd name="T2" fmla="*/ 95 w 233"/>
                <a:gd name="T3" fmla="*/ 0 h 251"/>
                <a:gd name="T4" fmla="*/ 0 w 233"/>
                <a:gd name="T5" fmla="*/ 238 h 251"/>
                <a:gd name="T6" fmla="*/ 114 w 233"/>
                <a:gd name="T7" fmla="*/ 34 h 251"/>
                <a:gd name="T8" fmla="*/ 233 w 233"/>
                <a:gd name="T9" fmla="*/ 243 h 251"/>
                <a:gd name="T10" fmla="*/ 134 w 233"/>
                <a:gd name="T11" fmla="*/ 0 h 2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3" h="251">
                  <a:moveTo>
                    <a:pt x="134" y="0"/>
                  </a:moveTo>
                  <a:lnTo>
                    <a:pt x="95" y="0"/>
                  </a:lnTo>
                  <a:lnTo>
                    <a:pt x="0" y="246"/>
                  </a:lnTo>
                  <a:lnTo>
                    <a:pt x="114" y="35"/>
                  </a:lnTo>
                  <a:lnTo>
                    <a:pt x="233" y="25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30101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675" y="192"/>
              <a:ext cx="0" cy="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247" y="115"/>
              <a:ext cx="37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spAutoFit/>
            </a:bodyPr>
            <a:lstStyle>
              <a:lvl1pPr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4400" dirty="0">
                  <a:solidFill>
                    <a:srgbClr val="E30101"/>
                  </a:solidFill>
                </a:rPr>
                <a:t>N</a:t>
              </a:r>
              <a:endParaRPr lang="en-US" sz="4400" dirty="0"/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739" y="115"/>
              <a:ext cx="42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spAutoFit/>
            </a:bodyPr>
            <a:lstStyle>
              <a:lvl1pPr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4400" dirty="0">
                  <a:solidFill>
                    <a:srgbClr val="E30101"/>
                  </a:solidFill>
                </a:rPr>
                <a:t>IF</a:t>
              </a:r>
              <a:endParaRPr lang="en-US" sz="4400" dirty="0"/>
            </a:p>
          </p:txBody>
        </p:sp>
      </p:grp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3388" y="2281238"/>
            <a:ext cx="5727700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0013" y="3878263"/>
            <a:ext cx="6391275" cy="17494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214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2565-1C56-3943-B7DC-ABADD8CE6B9F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56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381000"/>
            <a:ext cx="1939925" cy="5710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63" y="381000"/>
            <a:ext cx="5670550" cy="5710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6DD7-5FD0-0542-94E0-E673D42FEDF5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9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9C6FB-B606-8249-BC1B-A386F53DBB30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4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1348E-37A6-9048-8933-DFDCFFEBAA0E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3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63" y="1984375"/>
            <a:ext cx="3805237" cy="410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4375"/>
            <a:ext cx="3805238" cy="410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EBEE4-546E-9641-8035-FC206DF4AE26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3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A1492-491C-5F4E-A73D-811171EAFC0E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4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175C-5358-E44C-A1D4-DA3C37DE5231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1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8F310-163E-4544-9646-59BA9F88C743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6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2B216-8529-C44F-9BC6-1F9D647DBC13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83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08F1E-81E0-1247-970D-9221F71220E1}" type="slidenum">
              <a:rPr lang="en-US"/>
              <a:pPr>
                <a:defRPr/>
              </a:pPr>
              <a:t>‹#›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2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9675" y="381000"/>
            <a:ext cx="5727700" cy="4746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63398" tIns="25359" rIns="63398" bIns="2535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2054225" y="919163"/>
            <a:ext cx="6575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073275" y="969963"/>
            <a:ext cx="38766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2813">
              <a:lnSpc>
                <a:spcPct val="90000"/>
              </a:lnSpc>
            </a:pPr>
            <a:r>
              <a:rPr lang="en-US" sz="1400" b="1" dirty="0"/>
              <a:t>Navigation and Ancillary Information Facility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0563" y="1984375"/>
            <a:ext cx="7762875" cy="41068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-12700" y="6518275"/>
            <a:ext cx="209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16700"/>
            <a:ext cx="2890838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42175" y="6616700"/>
            <a:ext cx="1901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fld id="{C874E46E-CEDE-2744-B1DF-76C7B3FCDA02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 New Roman" charset="0"/>
            </a:endParaRP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77800" y="182563"/>
            <a:ext cx="1820863" cy="895350"/>
            <a:chOff x="112" y="115"/>
            <a:chExt cx="1149" cy="565"/>
          </a:xfrm>
        </p:grpSpPr>
        <p:sp>
          <p:nvSpPr>
            <p:cNvPr id="1034" name="Arc 10"/>
            <p:cNvSpPr>
              <a:spLocks/>
            </p:cNvSpPr>
            <p:nvPr/>
          </p:nvSpPr>
          <p:spPr bwMode="auto">
            <a:xfrm flipH="1">
              <a:off x="635" y="206"/>
              <a:ext cx="79" cy="71"/>
            </a:xfrm>
            <a:custGeom>
              <a:avLst/>
              <a:gdLst>
                <a:gd name="T0" fmla="*/ 0 w 43200"/>
                <a:gd name="T1" fmla="*/ 0 h 39403"/>
                <a:gd name="T2" fmla="*/ 0 w 43200"/>
                <a:gd name="T3" fmla="*/ 0 h 39403"/>
                <a:gd name="T4" fmla="*/ 0 w 43200"/>
                <a:gd name="T5" fmla="*/ 0 h 394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39403" fill="none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</a:path>
                <a:path w="43200" h="39403" stroke="0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  <a:lnTo>
                    <a:pt x="21600" y="21600"/>
                  </a:lnTo>
                  <a:lnTo>
                    <a:pt x="9368" y="3940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112" y="292"/>
              <a:ext cx="1149" cy="388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575" y="353"/>
              <a:ext cx="1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rot="-5400000">
              <a:off x="644" y="352"/>
              <a:ext cx="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331" y="403"/>
              <a:ext cx="462" cy="156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39" name="Arc 15"/>
            <p:cNvSpPr>
              <a:spLocks/>
            </p:cNvSpPr>
            <p:nvPr/>
          </p:nvSpPr>
          <p:spPr bwMode="auto">
            <a:xfrm flipV="1">
              <a:off x="552" y="334"/>
              <a:ext cx="696" cy="217"/>
            </a:xfrm>
            <a:custGeom>
              <a:avLst/>
              <a:gdLst>
                <a:gd name="T0" fmla="*/ 0 w 21600"/>
                <a:gd name="T1" fmla="*/ 0 h 29731"/>
                <a:gd name="T2" fmla="*/ 21 w 21600"/>
                <a:gd name="T3" fmla="*/ 2 h 29731"/>
                <a:gd name="T4" fmla="*/ 0 w 21600"/>
                <a:gd name="T5" fmla="*/ 1 h 297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97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</a:path>
                <a:path w="21600" h="297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63" y="536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1146" y="358"/>
              <a:ext cx="47" cy="39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flipV="1">
              <a:off x="675" y="152"/>
              <a:ext cx="0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560" y="234"/>
              <a:ext cx="233" cy="243"/>
            </a:xfrm>
            <a:custGeom>
              <a:avLst/>
              <a:gdLst>
                <a:gd name="T0" fmla="*/ 134 w 233"/>
                <a:gd name="T1" fmla="*/ 0 h 251"/>
                <a:gd name="T2" fmla="*/ 95 w 233"/>
                <a:gd name="T3" fmla="*/ 0 h 251"/>
                <a:gd name="T4" fmla="*/ 0 w 233"/>
                <a:gd name="T5" fmla="*/ 238 h 251"/>
                <a:gd name="T6" fmla="*/ 114 w 233"/>
                <a:gd name="T7" fmla="*/ 34 h 251"/>
                <a:gd name="T8" fmla="*/ 233 w 233"/>
                <a:gd name="T9" fmla="*/ 243 h 251"/>
                <a:gd name="T10" fmla="*/ 134 w 233"/>
                <a:gd name="T11" fmla="*/ 0 h 2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3" h="251">
                  <a:moveTo>
                    <a:pt x="134" y="0"/>
                  </a:moveTo>
                  <a:lnTo>
                    <a:pt x="95" y="0"/>
                  </a:lnTo>
                  <a:lnTo>
                    <a:pt x="0" y="246"/>
                  </a:lnTo>
                  <a:lnTo>
                    <a:pt x="114" y="35"/>
                  </a:lnTo>
                  <a:lnTo>
                    <a:pt x="233" y="25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30101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 flipV="1">
              <a:off x="675" y="192"/>
              <a:ext cx="0" cy="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148" tIns="45574" rIns="91148" bIns="45574">
              <a:spAutoFit/>
            </a:bodyPr>
            <a:lstStyle/>
            <a:p>
              <a:endParaRPr lang="en-US" dirty="0"/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247" y="115"/>
              <a:ext cx="369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spAutoFit/>
            </a:bodyPr>
            <a:lstStyle>
              <a:lvl1pPr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4400" dirty="0">
                  <a:solidFill>
                    <a:srgbClr val="E30101"/>
                  </a:solidFill>
                </a:rPr>
                <a:t>N</a:t>
              </a:r>
              <a:endParaRPr lang="en-US" sz="4400" dirty="0"/>
            </a:p>
          </p:txBody>
        </p:sp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739" y="115"/>
              <a:ext cx="428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spAutoFit/>
            </a:bodyPr>
            <a:lstStyle>
              <a:lvl1pPr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912813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4400" dirty="0">
                  <a:solidFill>
                    <a:srgbClr val="E30101"/>
                  </a:solidFill>
                </a:rPr>
                <a:t>IF</a:t>
              </a:r>
              <a:endParaRPr lang="en-US" sz="44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hf hdr="0" dt="0"/>
  <p:txStyles>
    <p:titleStyle>
      <a:lvl1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4213" indent="-227013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charset="-128"/>
        </a:defRPr>
      </a:lvl2pPr>
      <a:lvl3pPr marL="1141413" indent="-22860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539875" indent="-169863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19970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4542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6pPr>
      <a:lvl7pPr marL="29114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7pPr>
      <a:lvl8pPr marL="33686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8pPr>
      <a:lvl9pPr marL="38258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61123" y="2438400"/>
            <a:ext cx="5483668" cy="908115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Preparing for Programming</a:t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Using the SPICE Toolkits</a:t>
            </a:r>
            <a:endParaRPr lang="en-US" dirty="0">
              <a:solidFill>
                <a:schemeClr val="accent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391275" cy="617538"/>
          </a:xfrm>
        </p:spPr>
        <p:txBody>
          <a:bodyPr/>
          <a:lstStyle/>
          <a:p>
            <a:pPr marL="285750" indent="-285750"/>
            <a:r>
              <a:rPr lang="en-US" dirty="0">
                <a:solidFill>
                  <a:schemeClr val="tx2"/>
                </a:solidFill>
              </a:rPr>
              <a:t>April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671B808-3E41-CE4E-9AC8-AD7D31C31E18}" type="slidenum">
              <a:rPr lang="en-US" sz="1200"/>
              <a:pPr/>
              <a:t>10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marL="381000" indent="-381000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Windows specific:</a:t>
            </a:r>
          </a:p>
          <a:p>
            <a:pPr marL="762000" lvl="1" indent="-304800"/>
            <a:r>
              <a:rPr lang="en-US" dirty="0">
                <a:latin typeface="Arial" charset="0"/>
                <a:ea typeface="ＭＳ Ｐゴシック" charset="0"/>
              </a:rPr>
              <a:t>Set environment variable IDL_DLM_PATH from the </a:t>
            </a:r>
            <a:r>
              <a:rPr lang="en-US" i="1" dirty="0">
                <a:latin typeface="Arial" charset="0"/>
                <a:ea typeface="ＭＳ Ｐゴシック" charset="0"/>
              </a:rPr>
              <a:t>Advanced</a:t>
            </a:r>
            <a:r>
              <a:rPr lang="en-US" dirty="0">
                <a:latin typeface="Arial" charset="0"/>
                <a:ea typeface="ＭＳ Ｐゴシック" charset="0"/>
              </a:rPr>
              <a:t> pane of the </a:t>
            </a:r>
            <a:r>
              <a:rPr lang="en-US" i="1" dirty="0">
                <a:latin typeface="Arial" charset="0"/>
                <a:ea typeface="ＭＳ Ｐゴシック" charset="0"/>
              </a:rPr>
              <a:t>System </a:t>
            </a:r>
            <a:r>
              <a:rPr lang="en-US" dirty="0">
                <a:latin typeface="Arial" charset="0"/>
                <a:ea typeface="ＭＳ Ｐゴシック" charset="0"/>
              </a:rPr>
              <a:t>Control Panel.</a:t>
            </a:r>
            <a:endParaRPr lang="en-US" sz="1600" dirty="0">
              <a:latin typeface="Arial" charset="0"/>
              <a:ea typeface="ＭＳ Ｐゴシック" charset="0"/>
            </a:endParaRPr>
          </a:p>
          <a:p>
            <a:pPr marL="381000" indent="-381000">
              <a:lnSpc>
                <a:spcPct val="80000"/>
              </a:lnSpc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Once registered as specified on earlier pages, confirm IDL recognizes and can access Icy. </a:t>
            </a:r>
          </a:p>
          <a:p>
            <a:pPr marL="762000" lvl="1" indent="-304800">
              <a:lnSpc>
                <a:spcPct val="8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Using the help command:</a:t>
            </a:r>
          </a:p>
          <a:p>
            <a:pPr marL="762000" lvl="1" indent="-304800">
              <a:lnSpc>
                <a:spcPct val="80000"/>
              </a:lnSpc>
            </a:pPr>
            <a:endParaRPr lang="en-US" sz="1600" dirty="0">
              <a:latin typeface="Arial" charset="0"/>
              <a:ea typeface="ＭＳ Ｐゴシック" charset="0"/>
            </a:endParaRPr>
          </a:p>
          <a:p>
            <a:pPr marL="762000" lvl="1" indent="-304800">
              <a:lnSpc>
                <a:spcPct val="80000"/>
              </a:lnSpc>
            </a:pPr>
            <a:endParaRPr lang="en-US" sz="1600" dirty="0">
              <a:latin typeface="Arial" charset="0"/>
              <a:ea typeface="ＭＳ Ｐゴシック" charset="0"/>
            </a:endParaRPr>
          </a:p>
          <a:p>
            <a:pPr marL="762000" lvl="1" indent="-304800">
              <a:lnSpc>
                <a:spcPct val="80000"/>
              </a:lnSpc>
            </a:pPr>
            <a:endParaRPr lang="en-US" sz="1600" dirty="0">
              <a:latin typeface="Arial" charset="0"/>
              <a:ea typeface="ＭＳ Ｐゴシック" charset="0"/>
            </a:endParaRPr>
          </a:p>
          <a:p>
            <a:pPr marL="1217613" lvl="2" indent="-304800">
              <a:lnSpc>
                <a:spcPct val="8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Appearance of the words </a:t>
            </a:r>
            <a:r>
              <a:rPr lang="ja-JP" altLang="en-US" sz="1400" dirty="0">
                <a:latin typeface="Arial" charset="0"/>
                <a:ea typeface="ＭＳ Ｐゴシック" charset="0"/>
              </a:rPr>
              <a:t>“</a:t>
            </a:r>
            <a:r>
              <a:rPr lang="en-US" altLang="ja-JP" sz="1400" dirty="0">
                <a:latin typeface="Arial" charset="0"/>
                <a:ea typeface="ＭＳ Ｐゴシック" charset="0"/>
              </a:rPr>
              <a:t>not loaded</a:t>
            </a:r>
            <a:r>
              <a:rPr lang="ja-JP" altLang="en-US" sz="1400" dirty="0">
                <a:latin typeface="Arial" charset="0"/>
                <a:ea typeface="ＭＳ Ｐゴシック" charset="0"/>
              </a:rPr>
              <a:t>”</a:t>
            </a:r>
            <a:r>
              <a:rPr lang="en-US" altLang="ja-JP" sz="1400" dirty="0">
                <a:latin typeface="Arial" charset="0"/>
                <a:ea typeface="ＭＳ Ｐゴシック" charset="0"/>
              </a:rPr>
              <a:t> might suggest something is wrong, but this is expected state until you execute an Icy command.</a:t>
            </a:r>
          </a:p>
          <a:p>
            <a:pPr marL="762000" lvl="1" indent="-304800">
              <a:lnSpc>
                <a:spcPct val="80000"/>
              </a:lnSpc>
            </a:pPr>
            <a:r>
              <a:rPr lang="en-US" sz="1600" dirty="0">
                <a:latin typeface="Arial" charset="0"/>
                <a:ea typeface="ＭＳ Ｐゴシック" charset="0"/>
              </a:rPr>
              <a:t>Execute a trivial Icy command:</a:t>
            </a:r>
          </a:p>
          <a:p>
            <a:pPr marL="1217613" lvl="2" indent="-304800">
              <a:lnSpc>
                <a:spcPct val="80000"/>
              </a:lnSpc>
            </a:pPr>
            <a:endParaRPr lang="en-US" sz="1400" b="0" dirty="0">
              <a:latin typeface="Courier New" charset="0"/>
              <a:ea typeface="ＭＳ Ｐゴシック" charset="0"/>
            </a:endParaRPr>
          </a:p>
        </p:txBody>
      </p:sp>
      <p:sp>
        <p:nvSpPr>
          <p:cNvPr id="21508" name="Rectangle 8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6934200" cy="434975"/>
          </a:xfrm>
          <a:noFill/>
        </p:spPr>
        <p:txBody>
          <a:bodyPr wrap="square"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Icy: Register the Icy DLM to IDL (3)</a:t>
            </a:r>
          </a:p>
        </p:txBody>
      </p:sp>
      <p:sp>
        <p:nvSpPr>
          <p:cNvPr id="20486" name="Rectangle 15"/>
          <p:cNvSpPr>
            <a:spLocks noChangeArrowheads="1"/>
          </p:cNvSpPr>
          <p:nvPr/>
        </p:nvSpPr>
        <p:spPr bwMode="auto">
          <a:xfrm>
            <a:off x="1371600" y="3429000"/>
            <a:ext cx="5334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Courier New" pitchFamily="-109" charset="0"/>
              </a:rPr>
              <a:t>IDL&gt; help, 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b="1" dirty="0">
                <a:solidFill>
                  <a:srgbClr val="000000"/>
                </a:solidFill>
                <a:latin typeface="Courier New" pitchFamily="-109" charset="0"/>
              </a:rPr>
              <a:t>icy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b="1" dirty="0">
                <a:solidFill>
                  <a:srgbClr val="000000"/>
                </a:solidFill>
                <a:latin typeface="Courier New" pitchFamily="-109" charset="0"/>
              </a:rPr>
              <a:t>, /DL</a:t>
            </a:r>
          </a:p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Courier New" pitchFamily="-109" charset="0"/>
              </a:rPr>
              <a:t>**ICY - IDL/CSPICE interface from JPL/NAIF (not loaded)</a:t>
            </a:r>
          </a:p>
        </p:txBody>
      </p:sp>
      <p:sp>
        <p:nvSpPr>
          <p:cNvPr id="20487" name="Rectangle 17"/>
          <p:cNvSpPr>
            <a:spLocks noChangeArrowheads="1"/>
          </p:cNvSpPr>
          <p:nvPr/>
        </p:nvSpPr>
        <p:spPr bwMode="auto">
          <a:xfrm>
            <a:off x="1371600" y="4876800"/>
            <a:ext cx="5334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IDL&gt; print, 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cspice_icy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(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version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% Loaded DLM: ICY.</a:t>
            </a:r>
          </a:p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Icy 1.4.20 25-DEC-2008 (EDW)</a:t>
            </a:r>
            <a:endParaRPr lang="en-US" sz="1600" b="1" dirty="0">
              <a:solidFill>
                <a:srgbClr val="000000"/>
              </a:solidFill>
              <a:latin typeface="Courier Ne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11" name="TextBox 8"/>
          <p:cNvSpPr txBox="1">
            <a:spLocks noChangeArrowheads="1"/>
          </p:cNvSpPr>
          <p:nvPr/>
        </p:nvSpPr>
        <p:spPr bwMode="auto">
          <a:xfrm>
            <a:off x="8866188" y="1262063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FB0476B-C137-AC4B-9319-F01246CE3B0D}" type="slidenum">
              <a:rPr lang="en-US" sz="1200"/>
              <a:pPr/>
              <a:t>11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7356" y="1981200"/>
            <a:ext cx="8224838" cy="2514600"/>
          </a:xfrm>
        </p:spPr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Use the IDL IDE</a:t>
            </a:r>
            <a:r>
              <a:rPr lang="ja-JP" altLang="en-US" sz="20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s preferences panel to set the current working directory to the location where you will be developing your code.</a:t>
            </a: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Optional: Place your </a:t>
            </a:r>
            <a:r>
              <a:rPr lang="en-US" sz="1800" dirty="0">
                <a:latin typeface="Courier New" charset="0"/>
                <a:ea typeface="ＭＳ Ｐゴシック" charset="0"/>
                <a:cs typeface="ＭＳ Ｐゴシック" charset="0"/>
              </a:rPr>
              <a:t>dlm_register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command in a start up script. Specify the script using the IDL IDE</a:t>
            </a:r>
            <a:r>
              <a:rPr lang="ja-JP" altLang="en-US" sz="20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s preferences panel.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title"/>
          </p:nvPr>
        </p:nvSpPr>
        <p:spPr>
          <a:xfrm>
            <a:off x="3441700" y="381000"/>
            <a:ext cx="3821113" cy="422275"/>
          </a:xfrm>
          <a:noFill/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Icy: Using the IDL IDE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3" name="Rectangle 9"/>
          <p:cNvSpPr>
            <a:spLocks noChangeArrowheads="1"/>
          </p:cNvSpPr>
          <p:nvPr/>
        </p:nvSpPr>
        <p:spPr bwMode="auto">
          <a:xfrm>
            <a:off x="3003550" y="1268412"/>
            <a:ext cx="309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Recommended for </a:t>
            </a:r>
            <a:r>
              <a:rPr lang="ja-JP" altLang="en-US" sz="2000" b="1" dirty="0">
                <a:solidFill>
                  <a:schemeClr val="accent1"/>
                </a:solidFill>
              </a:rPr>
              <a:t>“</a:t>
            </a:r>
            <a:r>
              <a:rPr lang="en-US" altLang="ja-JP" sz="2000" b="1" dirty="0">
                <a:solidFill>
                  <a:schemeClr val="accent1"/>
                </a:solidFill>
              </a:rPr>
              <a:t>Icy</a:t>
            </a:r>
            <a:r>
              <a:rPr lang="ja-JP" altLang="en-US" sz="2000" b="1" dirty="0">
                <a:solidFill>
                  <a:schemeClr val="accent1"/>
                </a:solidFill>
              </a:rPr>
              <a:t>”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D3AC5AF-11D8-2E4B-A430-D5AB64A09141}" type="slidenum">
              <a:rPr lang="en-US" sz="1200"/>
              <a:pPr/>
              <a:t>12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93977"/>
            <a:ext cx="8305800" cy="3657600"/>
          </a:xfrm>
        </p:spPr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Assume the Mice distribution is installed at </a:t>
            </a:r>
            <a:r>
              <a:rPr lang="en-US" sz="1600" b="0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C:\naif\mice\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on Windows, or </a:t>
            </a:r>
            <a:r>
              <a:rPr lang="en-US" sz="1600" b="0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/naif/mice/</a:t>
            </a:r>
            <a:r>
              <a:rPr lang="en-US" sz="2000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on Unix/Linux. Use of Mice from Matlab requires the Mice source and library directories exist in the Matlab search path. The easiest way to update the Matlab path is with the </a:t>
            </a:r>
            <a:r>
              <a:rPr lang="ja-JP" altLang="en-US" sz="20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addpath</a:t>
            </a:r>
            <a:r>
              <a:rPr lang="ja-JP" altLang="en-US" sz="20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command.</a:t>
            </a:r>
            <a:endParaRPr lang="en-US" altLang="ja-JP" sz="1600" b="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On Windows: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330000"/>
              </a:lnSpc>
            </a:pPr>
            <a:endParaRPr lang="en-US" sz="1200" b="0" dirty="0">
              <a:latin typeface="Courier New" charset="0"/>
              <a:ea typeface="ＭＳ Ｐゴシック" charset="0"/>
            </a:endParaRP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On Unix/Linux:</a:t>
            </a:r>
            <a:endParaRPr lang="en-US" sz="1200" b="0" dirty="0">
              <a:latin typeface="Courier New" charset="0"/>
              <a:ea typeface="ＭＳ Ｐゴシック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title"/>
          </p:nvPr>
        </p:nvSpPr>
        <p:spPr>
          <a:xfrm>
            <a:off x="4897438" y="381000"/>
            <a:ext cx="917575" cy="422275"/>
          </a:xfrm>
          <a:noFill/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Mice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276600" y="1245977"/>
            <a:ext cx="2582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Required for </a:t>
            </a:r>
            <a:r>
              <a:rPr lang="ja-JP" altLang="en-US" sz="2000" b="1" dirty="0">
                <a:solidFill>
                  <a:schemeClr val="accent1"/>
                </a:solidFill>
              </a:rPr>
              <a:t>“</a:t>
            </a:r>
            <a:r>
              <a:rPr lang="en-US" altLang="ja-JP" sz="2000" b="1" dirty="0">
                <a:solidFill>
                  <a:schemeClr val="accent1"/>
                </a:solidFill>
              </a:rPr>
              <a:t>Mice</a:t>
            </a:r>
            <a:r>
              <a:rPr lang="ja-JP" altLang="en-US" sz="2000" b="1" dirty="0">
                <a:solidFill>
                  <a:schemeClr val="accent1"/>
                </a:solidFill>
              </a:rPr>
              <a:t>”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22535" name="Rectangle 15"/>
          <p:cNvSpPr>
            <a:spLocks noChangeArrowheads="1"/>
          </p:cNvSpPr>
          <p:nvPr/>
        </p:nvSpPr>
        <p:spPr bwMode="auto">
          <a:xfrm>
            <a:off x="1295400" y="3646577"/>
            <a:ext cx="5334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1200" b="1" dirty="0">
                <a:ea typeface="ＭＳ Ｐゴシック" pitchFamily="-109" charset="-128"/>
                <a:cs typeface="ＭＳ Ｐゴシック" pitchFamily="-109" charset="-128"/>
              </a:rPr>
              <a:t>&gt;&gt; </a:t>
            </a:r>
            <a:r>
              <a:rPr lang="en-US" sz="1200" b="1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addpath('</a:t>
            </a:r>
            <a:r>
              <a:rPr lang="en-US" sz="1200" b="1" dirty="0">
                <a:solidFill>
                  <a:schemeClr val="accent2"/>
                </a:solidFill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C:\naif\mice\</a:t>
            </a:r>
            <a:r>
              <a:rPr lang="en-US" sz="1200" b="1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lib')</a:t>
            </a:r>
          </a:p>
          <a:p>
            <a:pPr>
              <a:defRPr/>
            </a:pPr>
            <a:r>
              <a:rPr lang="en-US" sz="1200" b="1" dirty="0">
                <a:ea typeface="ＭＳ Ｐゴシック" pitchFamily="-109" charset="-128"/>
                <a:cs typeface="ＭＳ Ｐゴシック" pitchFamily="-109" charset="-128"/>
              </a:rPr>
              <a:t>&gt;&gt; </a:t>
            </a:r>
            <a:r>
              <a:rPr lang="en-US" sz="1200" b="1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addpath('</a:t>
            </a:r>
            <a:r>
              <a:rPr lang="en-US" sz="1200" b="1" dirty="0">
                <a:solidFill>
                  <a:schemeClr val="accent2"/>
                </a:solidFill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C:\naif\mice\</a:t>
            </a:r>
            <a:r>
              <a:rPr lang="en-US" sz="1200" b="1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src\mice')</a:t>
            </a:r>
          </a:p>
        </p:txBody>
      </p:sp>
      <p:sp>
        <p:nvSpPr>
          <p:cNvPr id="22536" name="Rectangle 15"/>
          <p:cNvSpPr>
            <a:spLocks noChangeArrowheads="1"/>
          </p:cNvSpPr>
          <p:nvPr/>
        </p:nvSpPr>
        <p:spPr bwMode="auto">
          <a:xfrm>
            <a:off x="1295400" y="4713377"/>
            <a:ext cx="5334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&gt;&gt; 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addpath('</a:t>
            </a:r>
            <a:r>
              <a:rPr lang="en-US" sz="1200" b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/naif/mice/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lib')</a:t>
            </a:r>
          </a:p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&gt;&gt; 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addpath('</a:t>
            </a:r>
            <a:r>
              <a:rPr lang="en-US" sz="1200" b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/naif/mice/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src/mice')</a:t>
            </a:r>
            <a:endParaRPr lang="en-US" sz="1600" b="1" dirty="0">
              <a:solidFill>
                <a:srgbClr val="000000"/>
              </a:solidFill>
              <a:latin typeface="Courier New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3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371600" y="3048000"/>
            <a:ext cx="5727700" cy="474663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Backup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4038600"/>
            <a:ext cx="4953000" cy="2057400"/>
          </a:xfrm>
        </p:spPr>
        <p:txBody>
          <a:bodyPr/>
          <a:lstStyle/>
          <a:p>
            <a:r>
              <a:rPr lang="en-US" dirty="0"/>
              <a:t>Icy programming example</a:t>
            </a:r>
          </a:p>
          <a:p>
            <a:r>
              <a:rPr lang="en-US" dirty="0"/>
              <a:t>Mice programming example</a:t>
            </a:r>
          </a:p>
          <a:p>
            <a:r>
              <a:rPr lang="en-US" dirty="0"/>
              <a:t>References</a:t>
            </a:r>
          </a:p>
          <a:p>
            <a:r>
              <a:rPr lang="en-US" dirty="0"/>
              <a:t>Matlab 2016a MEX Change</a:t>
            </a:r>
          </a:p>
        </p:txBody>
      </p:sp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5531DE-E405-B847-9FC6-409F40E22976}" type="slidenum">
              <a:rPr lang="en-US" sz="1200"/>
              <a:pPr/>
              <a:t>13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422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7B61E3-0D6C-E64E-ABC4-16E6943FD667}" type="slidenum">
              <a:rPr lang="en-US" sz="1200"/>
              <a:pPr/>
              <a:t>14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203575" y="381000"/>
            <a:ext cx="3959225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398" tIns="25359" rIns="63398" bIns="25359">
            <a:spAutoFit/>
          </a:bodyPr>
          <a:lstStyle/>
          <a:p>
            <a:pPr defTabSz="911225">
              <a:lnSpc>
                <a:spcPct val="87000"/>
              </a:lnSpc>
            </a:pPr>
            <a:r>
              <a:rPr lang="en-US" sz="3200" b="1" dirty="0">
                <a:solidFill>
                  <a:schemeClr val="tx2"/>
                </a:solidFill>
              </a:rPr>
              <a:t>Simple </a:t>
            </a:r>
            <a:r>
              <a:rPr lang="en-US" sz="3200" b="1" dirty="0">
                <a:solidFill>
                  <a:srgbClr val="063DE8"/>
                </a:solidFill>
              </a:rPr>
              <a:t>Icy</a:t>
            </a:r>
            <a:r>
              <a:rPr lang="en-US" sz="3200" b="1" dirty="0">
                <a:solidFill>
                  <a:schemeClr val="tx2"/>
                </a:solidFill>
              </a:rPr>
              <a:t> Example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33400" y="1295400"/>
            <a:ext cx="80660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43" tIns="44379" rIns="90343" bIns="44379"/>
          <a:lstStyle/>
          <a:p>
            <a:pPr marL="285750" indent="-285750" defTabSz="911225">
              <a:buSzPct val="100000"/>
              <a:buFontTx/>
              <a:buChar char="•"/>
            </a:pPr>
            <a:r>
              <a:rPr lang="en-US" sz="2000" b="1" dirty="0"/>
              <a:t>As an example of Icy use with vectorization, calculate and plot the trajectory in the J2000 inertial frame of the Cassini spacecraft from June 20, 2004 to December 1, 2005.</a:t>
            </a:r>
            <a:endParaRPr lang="en-US" b="1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5800" y="2514600"/>
            <a:ext cx="78486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43" tIns="44379" rIns="90343" bIns="44379">
            <a:spAutoFit/>
          </a:bodyPr>
          <a:lstStyle/>
          <a:p>
            <a:r>
              <a:rPr lang="en-US" sz="1000" dirty="0">
                <a:latin typeface="Courier New" charset="0"/>
              </a:rPr>
              <a:t>;; Construct a meta kernel, "</a:t>
            </a:r>
            <a:r>
              <a:rPr lang="en-US" sz="1000" dirty="0" err="1">
                <a:latin typeface="Courier New" charset="0"/>
              </a:rPr>
              <a:t>standard.tm</a:t>
            </a:r>
            <a:r>
              <a:rPr lang="en-US" sz="1000" dirty="0">
                <a:latin typeface="Courier New" charset="0"/>
              </a:rPr>
              <a:t>", which will be used to load the needed</a:t>
            </a:r>
          </a:p>
          <a:p>
            <a:r>
              <a:rPr lang="en-US" sz="1000" dirty="0">
                <a:latin typeface="Courier New" charset="0"/>
              </a:rPr>
              <a:t>;; generic kernels:  "naif0009.tls", "de421.bsp", and "pck0009.tpc".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;; Load the generic kernels using the meta kernel, and a Cassini spk.</a:t>
            </a:r>
          </a:p>
          <a:p>
            <a:endParaRPr lang="en-US" sz="1000" dirty="0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cspice_furnsh, 'standard.tm'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cspice_furnsh, '</a:t>
            </a:r>
            <a:r>
              <a:rPr lang="en-US" sz="1000" dirty="0">
                <a:latin typeface="Courier New" charset="0"/>
              </a:rPr>
              <a:t>/kernels/cassini/spk/</a:t>
            </a:r>
            <a:r>
              <a:rPr lang="en-US" sz="1000" u="sng" dirty="0">
                <a:latin typeface="Courier New" charset="0"/>
                <a:cs typeface="Courier New" charset="0"/>
              </a:rPr>
              <a:t>030201AP_SK_SM546_T45.bsp</a:t>
            </a:r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'   </a:t>
            </a:r>
          </a:p>
          <a:p>
            <a:endParaRPr lang="en-US" sz="1000" dirty="0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;; Define the number of divisions of the time interval and the time interval.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STEP = 10000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utc  = [ 'Jun 20, 2004', 'Dec 1, 2005' ]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cspice_str2et, utc, et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times = dindgen(STEP)*(et[1]-et[0])/STEP + et[0]   </a:t>
            </a:r>
          </a:p>
          <a:p>
            <a:endParaRPr lang="en-US" sz="1000" dirty="0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cspice_spkpos, 'Cassini', times, 'J2000', 'NONE', 'SATURN BARYCENTER', pos, ltime   </a:t>
            </a:r>
          </a:p>
          <a:p>
            <a:endParaRPr lang="en-US" sz="1000" dirty="0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;; Plot the resulting trajectory.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x = pos[0,*]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y = pos[1,*]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z = pos[2,*]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iplot, x, y, z</a:t>
            </a:r>
          </a:p>
          <a:p>
            <a:endParaRPr lang="en-US" sz="1000" dirty="0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cspice_kclear</a:t>
            </a:r>
          </a:p>
        </p:txBody>
      </p:sp>
      <p:sp>
        <p:nvSpPr>
          <p:cNvPr id="25605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</p:spTree>
    <p:extLst>
      <p:ext uri="{BB962C8B-B14F-4D97-AF65-F5344CB8AC3E}">
        <p14:creationId xmlns:p14="http://schemas.microsoft.com/office/powerpoint/2010/main" val="1038393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03954C-A869-2046-9685-E69036605C7F}" type="slidenum">
              <a:rPr lang="en-US" sz="1200"/>
              <a:pPr/>
              <a:t>15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568700" y="381000"/>
            <a:ext cx="31369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1225">
              <a:lnSpc>
                <a:spcPct val="87000"/>
              </a:lnSpc>
            </a:pPr>
            <a:r>
              <a:rPr lang="en-US" sz="3200" b="1" dirty="0">
                <a:solidFill>
                  <a:schemeClr val="tx2"/>
                </a:solidFill>
              </a:rPr>
              <a:t>Graphic Output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26627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92225"/>
            <a:ext cx="6705600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27"/>
          <p:cNvSpPr>
            <a:spLocks noChangeArrowheads="1"/>
          </p:cNvSpPr>
          <p:nvPr/>
        </p:nvSpPr>
        <p:spPr bwMode="auto">
          <a:xfrm>
            <a:off x="5380038" y="5287963"/>
            <a:ext cx="2587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/>
          <a:p>
            <a:pPr defTabSz="912813"/>
            <a:r>
              <a:rPr lang="en-US" sz="1200" dirty="0"/>
              <a:t>x</a:t>
            </a:r>
          </a:p>
        </p:txBody>
      </p:sp>
      <p:sp>
        <p:nvSpPr>
          <p:cNvPr id="26629" name="Rectangle 28"/>
          <p:cNvSpPr>
            <a:spLocks noChangeArrowheads="1"/>
          </p:cNvSpPr>
          <p:nvPr/>
        </p:nvSpPr>
        <p:spPr bwMode="auto">
          <a:xfrm>
            <a:off x="3886200" y="3382963"/>
            <a:ext cx="258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/>
          <a:p>
            <a:pPr defTabSz="912813"/>
            <a:r>
              <a:rPr lang="en-US" sz="1200" dirty="0"/>
              <a:t>y</a:t>
            </a:r>
          </a:p>
        </p:txBody>
      </p:sp>
      <p:sp>
        <p:nvSpPr>
          <p:cNvPr id="26630" name="Rectangle 29"/>
          <p:cNvSpPr>
            <a:spLocks noChangeArrowheads="1"/>
          </p:cNvSpPr>
          <p:nvPr/>
        </p:nvSpPr>
        <p:spPr bwMode="auto">
          <a:xfrm>
            <a:off x="2438400" y="2967038"/>
            <a:ext cx="2603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/>
          <a:p>
            <a:pPr defTabSz="912813"/>
            <a:r>
              <a:rPr lang="en-US" sz="1200" dirty="0"/>
              <a:t>z</a:t>
            </a:r>
          </a:p>
        </p:txBody>
      </p:sp>
      <p:sp>
        <p:nvSpPr>
          <p:cNvPr id="26631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6632" name="Rectangle 26"/>
          <p:cNvSpPr>
            <a:spLocks noChangeArrowheads="1"/>
          </p:cNvSpPr>
          <p:nvPr/>
        </p:nvSpPr>
        <p:spPr bwMode="auto">
          <a:xfrm>
            <a:off x="949325" y="6183313"/>
            <a:ext cx="7346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/>
          <a:p>
            <a:r>
              <a:rPr lang="en-US" sz="1400" b="1" dirty="0"/>
              <a:t>Trajectory of the Cassini vehicle in the J2000 frame, for June 20, 2004 to Dec 1, 2005</a:t>
            </a:r>
          </a:p>
        </p:txBody>
      </p:sp>
    </p:spTree>
    <p:extLst>
      <p:ext uri="{BB962C8B-B14F-4D97-AF65-F5344CB8AC3E}">
        <p14:creationId xmlns:p14="http://schemas.microsoft.com/office/powerpoint/2010/main" val="3851917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DF6D8C-C19E-AD4C-BBEF-4EDEE2302C31}" type="slidenum">
              <a:rPr lang="en-US" sz="1200"/>
              <a:pPr/>
              <a:t>16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967038" y="381000"/>
            <a:ext cx="43021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398" tIns="25359" rIns="63398" bIns="25359">
            <a:spAutoFit/>
          </a:bodyPr>
          <a:lstStyle/>
          <a:p>
            <a:pPr>
              <a:lnSpc>
                <a:spcPct val="87000"/>
              </a:lnSpc>
            </a:pPr>
            <a:r>
              <a:rPr lang="en-US" sz="3200" b="1" dirty="0">
                <a:solidFill>
                  <a:schemeClr val="tx2"/>
                </a:solidFill>
              </a:rPr>
              <a:t>Simple </a:t>
            </a:r>
            <a:r>
              <a:rPr lang="en-US" sz="3200" b="1" dirty="0">
                <a:solidFill>
                  <a:schemeClr val="accent2"/>
                </a:solidFill>
              </a:rPr>
              <a:t>Mice</a:t>
            </a:r>
            <a:r>
              <a:rPr lang="en-US" sz="3200" b="1" dirty="0">
                <a:solidFill>
                  <a:schemeClr val="tx2"/>
                </a:solidFill>
              </a:rPr>
              <a:t> Example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33400" y="1295400"/>
            <a:ext cx="80660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43" tIns="44379" rIns="90343" bIns="44379"/>
          <a:lstStyle/>
          <a:p>
            <a:pPr marL="284163" indent="-284163">
              <a:buSzPct val="100000"/>
              <a:buFontTx/>
              <a:buChar char="•"/>
            </a:pPr>
            <a:r>
              <a:rPr lang="en-US" sz="2000" b="1" dirty="0"/>
              <a:t>As an example of Mice use with vectorization, calculate and plot the trajectory in the J2000 inertial frame of the Cassini spacecraft from June 20, 2004 to December 1, 2005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762000" y="2514600"/>
            <a:ext cx="7772400" cy="347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000" dirty="0">
                <a:latin typeface="Courier New" charset="0"/>
              </a:rPr>
              <a:t>% Construct a meta kernel, "</a:t>
            </a:r>
            <a:r>
              <a:rPr lang="en-US" sz="1000" dirty="0" err="1">
                <a:latin typeface="Courier New" charset="0"/>
              </a:rPr>
              <a:t>standard.tm</a:t>
            </a:r>
            <a:r>
              <a:rPr lang="en-US" sz="1000" dirty="0">
                <a:latin typeface="Courier New" charset="0"/>
              </a:rPr>
              <a:t>", which will be used to load the needed</a:t>
            </a:r>
          </a:p>
          <a:p>
            <a:r>
              <a:rPr lang="en-US" sz="1000" dirty="0">
                <a:latin typeface="Courier New" charset="0"/>
              </a:rPr>
              <a:t>% generic kernels:  "naif0009.tls", "de421.bsp", and "pck0009.tpc".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% Load the generic kernels using the meta kernel, and a Cassini spk.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cspice_furnsh( { 'standard.tm', '/kernels/cassini/spk/</a:t>
            </a:r>
            <a:r>
              <a:rPr lang="en-US" sz="1000" u="sng" dirty="0">
                <a:latin typeface="Courier New" charset="0"/>
                <a:cs typeface="Courier New" charset="0"/>
              </a:rPr>
              <a:t>030201AP_SK_SM546_T45.bsp</a:t>
            </a:r>
            <a:r>
              <a:rPr lang="en-US" sz="1000" dirty="0">
                <a:latin typeface="Courier New" charset="0"/>
              </a:rPr>
              <a:t>'} )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% </a:t>
            </a:r>
            <a:r>
              <a:rPr lang="en-US" sz="1000" dirty="0">
                <a:solidFill>
                  <a:srgbClr val="000000"/>
                </a:solidFill>
                <a:latin typeface="Courier New" charset="0"/>
              </a:rPr>
              <a:t>Define the number of divisions of the time interval and the time interval.</a:t>
            </a:r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STEP        = 1000;</a:t>
            </a:r>
          </a:p>
          <a:p>
            <a:r>
              <a:rPr lang="en-US" sz="1000" dirty="0">
                <a:latin typeface="Courier New" charset="0"/>
              </a:rPr>
              <a:t>et          = cspice_str2et( {'Jun 20, 2004', 'Dec 1, 2005'} );</a:t>
            </a:r>
          </a:p>
          <a:p>
            <a:r>
              <a:rPr lang="en-US" sz="1000" dirty="0">
                <a:latin typeface="Courier New" charset="0"/>
              </a:rPr>
              <a:t>times       = (0:STEP-1) * ( et(2) - et(1) )/STEP + et(1);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[pos, ltime]= cspice_spkpos( 'Cassini', times, 'J2000', 'NONE', 'SATURN BARYCENTER' );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% Plot the resulting trajectory.</a:t>
            </a:r>
          </a:p>
          <a:p>
            <a:r>
              <a:rPr lang="en-US" sz="1000" dirty="0">
                <a:latin typeface="Courier New" charset="0"/>
              </a:rPr>
              <a:t>x = pos(1,:);</a:t>
            </a:r>
          </a:p>
          <a:p>
            <a:r>
              <a:rPr lang="en-US" sz="1000" dirty="0">
                <a:latin typeface="Courier New" charset="0"/>
              </a:rPr>
              <a:t>y = pos(2,:);</a:t>
            </a:r>
          </a:p>
          <a:p>
            <a:r>
              <a:rPr lang="en-US" sz="1000" dirty="0">
                <a:latin typeface="Courier New" charset="0"/>
              </a:rPr>
              <a:t>z = pos(3,:);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plot3(x,y,z)</a:t>
            </a:r>
          </a:p>
          <a:p>
            <a:endParaRPr lang="en-US" sz="1000" dirty="0">
              <a:latin typeface="Courier New" charset="0"/>
            </a:endParaRPr>
          </a:p>
          <a:p>
            <a:r>
              <a:rPr lang="en-US" sz="1000" dirty="0">
                <a:latin typeface="Courier New" charset="0"/>
              </a:rPr>
              <a:t>cspice_kclear</a:t>
            </a:r>
            <a:endParaRPr lang="en-US" sz="1200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3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5F3D7E-1961-9A4D-B8E0-7BE0C59C6F1A}" type="slidenum">
              <a:rPr lang="en-US" sz="1200"/>
              <a:pPr/>
              <a:t>17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8674" name="Rectangle 26"/>
          <p:cNvSpPr>
            <a:spLocks noChangeArrowheads="1"/>
          </p:cNvSpPr>
          <p:nvPr/>
        </p:nvSpPr>
        <p:spPr bwMode="auto">
          <a:xfrm>
            <a:off x="949325" y="6183313"/>
            <a:ext cx="7346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/>
          <a:p>
            <a:r>
              <a:rPr lang="en-US" sz="1400" b="1" dirty="0"/>
              <a:t>Trajectory of the Cassini vehicle in the J2000 frame, for June 20, 2004 to Dec 1, 2005</a:t>
            </a:r>
          </a:p>
        </p:txBody>
      </p:sp>
      <p:pic>
        <p:nvPicPr>
          <p:cNvPr id="28675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688" y="1285875"/>
            <a:ext cx="6270625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3568700" y="381000"/>
            <a:ext cx="31369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1225">
              <a:lnSpc>
                <a:spcPct val="87000"/>
              </a:lnSpc>
            </a:pPr>
            <a:r>
              <a:rPr lang="en-US" sz="3200" b="1" dirty="0">
                <a:solidFill>
                  <a:schemeClr val="tx2"/>
                </a:solidFill>
              </a:rPr>
              <a:t>Graphic Output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173136" y="381000"/>
            <a:ext cx="2340779" cy="490308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References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NAIF documents providing more information concerning SPICE programing:</a:t>
            </a:r>
          </a:p>
          <a:p>
            <a:pPr lvl="1"/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icy.req,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Icy Required Reading</a:t>
            </a:r>
          </a:p>
          <a:p>
            <a:pPr lvl="2"/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icy/doc/icy.req</a:t>
            </a:r>
          </a:p>
          <a:p>
            <a:pPr lvl="2"/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icy/doc/html/req/icy.html</a:t>
            </a:r>
          </a:p>
          <a:p>
            <a:pPr lvl="1"/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mice.req,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Mice Required Reading</a:t>
            </a:r>
          </a:p>
          <a:p>
            <a:pPr lvl="2"/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mice/doc/mice.req</a:t>
            </a:r>
          </a:p>
          <a:p>
            <a:pPr lvl="2"/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mice/doc/html/req/mice.html</a:t>
            </a:r>
          </a:p>
          <a:p>
            <a:pPr lvl="1"/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“cspice.req,” CSPICE Required Reading</a:t>
            </a:r>
          </a:p>
          <a:p>
            <a:pPr lvl="2"/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cspice/doc/cspice.req</a:t>
            </a:r>
          </a:p>
          <a:p>
            <a:pPr lvl="2"/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cspice/doc/html/req/cspice.html </a:t>
            </a:r>
          </a:p>
          <a:p>
            <a:pPr lvl="1"/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Introduction to the Family of SPICE Toolkits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tutorial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4319580-9428-234E-8639-1CC8EC6CB5B7}" type="slidenum">
              <a:rPr lang="en-US" sz="1200"/>
              <a:pPr/>
              <a:t>18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27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1063" y="381000"/>
            <a:ext cx="5304932" cy="490308"/>
          </a:xfrm>
        </p:spPr>
        <p:txBody>
          <a:bodyPr/>
          <a:lstStyle/>
          <a:p>
            <a:r>
              <a:rPr lang="en-US" dirty="0"/>
              <a:t>Matlab 2016a MEX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Mathworks changed the operation of the MEX utility in the Matlab 2016a. Use of the mkprodct.csh/mkprodct.bat build script included with SPICE Toolkit N0066 or earlier will fail to build Mice against 2016a or later. The N0067 Toolkits include a modified version of the build scripts.</a:t>
            </a:r>
          </a:p>
          <a:p>
            <a:r>
              <a:rPr lang="en-US" dirty="0">
                <a:solidFill>
                  <a:schemeClr val="accent1"/>
                </a:solidFill>
              </a:rPr>
              <a:t>Most Mice users should *NOT* rebuild the Mice Toolkit.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Preparing for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59C6FB-B606-8249-BC1B-A386F53DBB30}" type="slidenum">
              <a:rPr lang="en-US" smtClean="0"/>
              <a:pPr>
                <a:defRPr/>
              </a:pPr>
              <a:t>19</a:t>
            </a:fld>
            <a:endParaRPr lang="en-US" sz="14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95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46360F-FC32-E54F-923B-B08D7F53FA3B}" type="slidenum">
              <a:rPr lang="en-US" sz="1200"/>
              <a:pPr/>
              <a:t>2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017436" y="381000"/>
            <a:ext cx="6652181" cy="435421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Setting Path to Toolkit Executables (1)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6009"/>
            <a:ext cx="8229600" cy="5029200"/>
          </a:xfrm>
        </p:spPr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Unix </a:t>
            </a:r>
            <a:r>
              <a:rPr lang="en-US" sz="2000" dirty="0"/>
              <a:t>(OS X, Linux, BSD, execute the command echo $SHELL to determine your shell name)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600" dirty="0"/>
              <a:t>csh, tcsh: Use the set command to add the location of toolkit executables to your path.</a:t>
            </a:r>
            <a:endParaRPr lang="en-US" sz="1600" dirty="0">
              <a:latin typeface="Arial" charset="0"/>
              <a:ea typeface="ＭＳ Ｐゴシック" charset="0"/>
            </a:endParaRP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set path = ($path 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/toolkit/exe)  </a:t>
            </a: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set path = ($path 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/cspice/exe)</a:t>
            </a: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set path = ($path 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/icy/exe)</a:t>
            </a: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set path = ($path 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/mice/exe)</a:t>
            </a:r>
            <a:endParaRPr lang="en-US" sz="12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1600" dirty="0"/>
              <a:t>sh, bash, zsh, dash, ksh: Assign the $PATH environment variable.</a:t>
            </a:r>
            <a:endParaRPr lang="en-US" sz="1200" dirty="0">
              <a:latin typeface="Arial" charset="0"/>
              <a:ea typeface="ＭＳ Ｐゴシック" charset="0"/>
            </a:endParaRP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PATH=$PATH:/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/toolkit/exe</a:t>
            </a: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PATH=$PATH:/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/cspice/exe</a:t>
            </a: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PATH=$PATH:/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/icy/exe</a:t>
            </a:r>
          </a:p>
          <a:p>
            <a:pPr lvl="2"/>
            <a:r>
              <a:rPr lang="en-US" sz="1200" dirty="0">
                <a:latin typeface="Courier New" charset="0"/>
                <a:ea typeface="ＭＳ Ｐゴシック" charset="0"/>
              </a:rPr>
              <a:t>PATH=$PATH:/</a:t>
            </a:r>
            <a:r>
              <a:rPr lang="en-US" sz="12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my_directory</a:t>
            </a:r>
            <a:r>
              <a:rPr lang="en-US" sz="1200" dirty="0">
                <a:latin typeface="Courier New" charset="0"/>
                <a:ea typeface="ＭＳ Ｐゴシック" charset="0"/>
              </a:rPr>
              <a:t>/mice/exe</a:t>
            </a:r>
            <a:endParaRPr lang="en-US" sz="1200" dirty="0">
              <a:latin typeface="Arial" charset="0"/>
              <a:ea typeface="ＭＳ Ｐゴシック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85800" y="601980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 dirty="0"/>
              <a:t>Replace </a:t>
            </a:r>
            <a:r>
              <a:rPr lang="en-US" sz="1400" b="1" i="1" dirty="0">
                <a:solidFill>
                  <a:schemeClr val="accent2"/>
                </a:solidFill>
                <a:latin typeface="Courier New" charset="0"/>
              </a:rPr>
              <a:t>my_directory</a:t>
            </a:r>
            <a:r>
              <a:rPr lang="en-US" sz="1400" i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en-US" sz="1400" b="1" dirty="0"/>
              <a:t>with the path in which you installed the toolkit on your computer.</a:t>
            </a:r>
            <a:endParaRPr lang="en-US" sz="1800" b="1" dirty="0">
              <a:latin typeface="Times" charset="0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2535238" y="1219200"/>
            <a:ext cx="38282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</a:rPr>
              <a:t>Recommended for all Toolkits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46360F-FC32-E54F-923B-B08D7F53FA3B}" type="slidenum">
              <a:rPr lang="en-US" sz="1200"/>
              <a:pPr/>
              <a:t>3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017436" y="381000"/>
            <a:ext cx="6652181" cy="435421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Setting Path to Toolkit Executables (2)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Windows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600" dirty="0"/>
              <a:t>DOS shell: Use the set command to add the location of toolkit executables to your path. Use setx for a persistent setting.</a:t>
            </a:r>
            <a:endParaRPr lang="en-US" sz="1600" dirty="0">
              <a:latin typeface="Arial" charset="0"/>
              <a:ea typeface="ＭＳ Ｐゴシック" charset="0"/>
            </a:endParaRPr>
          </a:p>
          <a:p>
            <a:pPr lvl="2"/>
            <a:r>
              <a:rPr lang="en-US" sz="1200" dirty="0">
                <a:latin typeface="Courier New"/>
                <a:cs typeface="Courier New"/>
              </a:rPr>
              <a:t>set PATH=</a:t>
            </a:r>
            <a:r>
              <a:rPr lang="en-US" sz="1200" i="1" dirty="0">
                <a:solidFill>
                  <a:schemeClr val="accent2"/>
                </a:solidFill>
                <a:latin typeface="Courier New"/>
                <a:ea typeface="ＭＳ Ｐゴシック" charset="0"/>
                <a:cs typeface="Courier New"/>
              </a:rPr>
              <a:t>drive:\my_directory</a:t>
            </a:r>
            <a:r>
              <a:rPr lang="en-US" sz="1200" dirty="0">
                <a:latin typeface="Courier New"/>
                <a:cs typeface="Courier New"/>
              </a:rPr>
              <a:t>\toolkit\exe;%PATH%</a:t>
            </a:r>
          </a:p>
          <a:p>
            <a:pPr lvl="2"/>
            <a:r>
              <a:rPr lang="en-US" sz="1200" dirty="0">
                <a:latin typeface="Courier New"/>
                <a:cs typeface="Courier New"/>
              </a:rPr>
              <a:t>set PATH=</a:t>
            </a:r>
            <a:r>
              <a:rPr lang="en-US" sz="1200" i="1" dirty="0">
                <a:solidFill>
                  <a:schemeClr val="accent2"/>
                </a:solidFill>
                <a:latin typeface="Courier New"/>
                <a:ea typeface="ＭＳ Ｐゴシック" charset="0"/>
                <a:cs typeface="Courier New"/>
              </a:rPr>
              <a:t>drive:\my_directory</a:t>
            </a:r>
            <a:r>
              <a:rPr lang="en-US" sz="1200" dirty="0">
                <a:latin typeface="Courier New"/>
                <a:ea typeface="ＭＳ Ｐゴシック" charset="0"/>
                <a:cs typeface="Courier New"/>
              </a:rPr>
              <a:t>\cspice\exe</a:t>
            </a:r>
            <a:r>
              <a:rPr lang="en-US" sz="1200" dirty="0">
                <a:latin typeface="Courier New"/>
                <a:cs typeface="Courier New"/>
              </a:rPr>
              <a:t>;%PATH%</a:t>
            </a:r>
            <a:endParaRPr lang="en-US" sz="1200" dirty="0">
              <a:latin typeface="Courier New"/>
              <a:ea typeface="ＭＳ Ｐゴシック" charset="0"/>
              <a:cs typeface="Courier New"/>
            </a:endParaRPr>
          </a:p>
          <a:p>
            <a:pPr lvl="2"/>
            <a:r>
              <a:rPr lang="en-US" sz="1200" dirty="0">
                <a:latin typeface="Courier New"/>
                <a:cs typeface="Courier New"/>
              </a:rPr>
              <a:t>set PATH=</a:t>
            </a:r>
            <a:r>
              <a:rPr lang="en-US" sz="1200" i="1" dirty="0">
                <a:solidFill>
                  <a:schemeClr val="accent2"/>
                </a:solidFill>
                <a:latin typeface="Courier New"/>
                <a:ea typeface="ＭＳ Ｐゴシック" charset="0"/>
                <a:cs typeface="Courier New"/>
              </a:rPr>
              <a:t>drive:\my_directory</a:t>
            </a:r>
            <a:r>
              <a:rPr lang="en-US" sz="1200" dirty="0">
                <a:latin typeface="Courier New"/>
                <a:ea typeface="ＭＳ Ｐゴシック" charset="0"/>
                <a:cs typeface="Courier New"/>
              </a:rPr>
              <a:t>\icy\exe</a:t>
            </a:r>
            <a:r>
              <a:rPr lang="en-US" sz="1200" dirty="0">
                <a:latin typeface="Courier New"/>
                <a:cs typeface="Courier New"/>
              </a:rPr>
              <a:t>;%PATH%</a:t>
            </a:r>
            <a:endParaRPr lang="en-US" sz="1200" dirty="0">
              <a:latin typeface="Courier New"/>
              <a:ea typeface="ＭＳ Ｐゴシック" charset="0"/>
              <a:cs typeface="Courier New"/>
            </a:endParaRPr>
          </a:p>
          <a:p>
            <a:pPr lvl="2"/>
            <a:r>
              <a:rPr lang="en-US" sz="1200" dirty="0">
                <a:latin typeface="Courier New"/>
                <a:cs typeface="Courier New"/>
              </a:rPr>
              <a:t>set PATH=</a:t>
            </a:r>
            <a:r>
              <a:rPr lang="en-US" sz="1200" i="1" dirty="0">
                <a:solidFill>
                  <a:schemeClr val="accent2"/>
                </a:solidFill>
                <a:latin typeface="Courier New"/>
                <a:ea typeface="ＭＳ Ｐゴシック" charset="0"/>
                <a:cs typeface="Courier New"/>
              </a:rPr>
              <a:t>drive:\my_directory</a:t>
            </a:r>
            <a:r>
              <a:rPr lang="en-US" sz="1200" dirty="0">
                <a:latin typeface="Courier New"/>
                <a:ea typeface="ＭＳ Ｐゴシック" charset="0"/>
                <a:cs typeface="Courier New"/>
              </a:rPr>
              <a:t>\mice\exe</a:t>
            </a:r>
            <a:r>
              <a:rPr lang="en-US" sz="1200" dirty="0">
                <a:latin typeface="Courier New"/>
                <a:cs typeface="Courier New"/>
              </a:rPr>
              <a:t>;%PATH%</a:t>
            </a:r>
            <a:endParaRPr lang="en-US" sz="1200" dirty="0">
              <a:latin typeface="Courier New"/>
              <a:ea typeface="ＭＳ Ｐゴシック" charset="0"/>
              <a:cs typeface="Courier New"/>
            </a:endParaRPr>
          </a:p>
          <a:p>
            <a:pPr lvl="1"/>
            <a:r>
              <a:rPr lang="en-US" sz="1600" dirty="0"/>
              <a:t>Or edit the environment variable PATH from the Advanced pane on the System Control Panel (Control Panel-&gt;System-&gt;Advanced).</a:t>
            </a:r>
            <a:endParaRPr lang="en-US" sz="1600" dirty="0">
              <a:latin typeface="Courier New" charset="0"/>
              <a:ea typeface="ＭＳ Ｐゴシック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85800" y="601980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 dirty="0"/>
              <a:t>Replace </a:t>
            </a:r>
            <a:r>
              <a:rPr lang="en-US" sz="1400" b="1" i="1" dirty="0">
                <a:solidFill>
                  <a:schemeClr val="accent2"/>
                </a:solidFill>
                <a:latin typeface="Courier New" charset="0"/>
              </a:rPr>
              <a:t>drive:\my_directory</a:t>
            </a:r>
            <a:r>
              <a:rPr lang="en-US" sz="1400" i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en-US" sz="1400" b="1" dirty="0"/>
              <a:t>with the path in which you installed the toolkit on your computer.</a:t>
            </a:r>
            <a:endParaRPr lang="en-US" sz="1800" b="1" dirty="0">
              <a:latin typeface="Times" charset="0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2535238" y="1219200"/>
            <a:ext cx="38282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</a:rPr>
              <a:t>Recommended for all Toolkits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769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C6009A-84EB-EE4F-9B50-C92305780077}" type="slidenum">
              <a:rPr lang="en-US" sz="1200"/>
              <a:pPr/>
              <a:t>4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05400"/>
          </a:xfrm>
          <a:noFill/>
        </p:spPr>
        <p:txBody>
          <a:bodyPr lIns="90488" tIns="44450" rIns="90488" bIns="44450"/>
          <a:lstStyle/>
          <a:p>
            <a:r>
              <a:rPr lang="en-US" sz="2000" dirty="0">
                <a:latin typeface="Arial" charset="0"/>
                <a:ea typeface="ＭＳ Ｐゴシック" charset="0"/>
              </a:rPr>
              <a:t>Assume your Toolkit distribution is installed at:</a:t>
            </a:r>
          </a:p>
          <a:p>
            <a:pPr marL="458787" lvl="1" indent="0" defTabSz="914400">
              <a:buNone/>
              <a:defRPr/>
            </a:pPr>
            <a:r>
              <a:rPr lang="en-US" sz="1400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/naif/cspice/</a:t>
            </a:r>
            <a:r>
              <a:rPr lang="en-US" sz="1400" b="0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    </a:t>
            </a:r>
            <a:r>
              <a:rPr lang="en-US" sz="1400" dirty="0">
                <a:ea typeface="ＭＳ Ｐゴシック" charset="0"/>
              </a:rPr>
              <a:t>for CSPICE   (C toolkits)</a:t>
            </a:r>
            <a:endParaRPr lang="en-US" sz="1400" b="0" dirty="0">
              <a:latin typeface="Courier New" charset="0"/>
              <a:ea typeface="ＭＳ Ｐゴシック" charset="0"/>
            </a:endParaRPr>
          </a:p>
          <a:p>
            <a:pPr marL="458787" lvl="1" indent="0" defTabSz="914400">
              <a:buNone/>
              <a:defRPr/>
            </a:pPr>
            <a:r>
              <a:rPr lang="en-US" sz="1400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/naif/toolkit/</a:t>
            </a:r>
            <a:r>
              <a:rPr lang="en-US" sz="1400" b="0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   </a:t>
            </a:r>
            <a:r>
              <a:rPr lang="en-US" sz="1400" dirty="0">
                <a:ea typeface="ＭＳ Ｐゴシック" charset="0"/>
              </a:rPr>
              <a:t>for SPICE      (Fortran toolkits)</a:t>
            </a:r>
            <a:endParaRPr lang="en-US" sz="1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Compile and link an application–let’s pretend it’s named </a:t>
            </a:r>
            <a:r>
              <a:rPr lang="en-US" sz="2000" i="1" dirty="0" err="1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prgrm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–against the CSPICE or SPICELIB library.</a:t>
            </a:r>
          </a:p>
          <a:p>
            <a:pPr marL="685800" lvl="1" defTabSz="914400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For C Linux/BSD/Unix:</a:t>
            </a:r>
          </a:p>
          <a:p>
            <a:pPr marL="687388" lvl="2" indent="0" defTabSz="914400">
              <a:buNone/>
              <a:defRPr/>
            </a:pPr>
            <a:r>
              <a:rPr lang="en-US" sz="1600" dirty="0">
                <a:latin typeface="Courier New" pitchFamily="-109" charset="0"/>
              </a:rPr>
              <a:t>$ </a:t>
            </a:r>
            <a:r>
              <a:rPr lang="en-US" sz="1400" dirty="0" err="1">
                <a:latin typeface="Courier New" pitchFamily="-109" charset="0"/>
              </a:rPr>
              <a:t>gcc</a:t>
            </a:r>
            <a:r>
              <a:rPr lang="en-US" sz="1400" dirty="0">
                <a:latin typeface="Courier New" pitchFamily="-109" charset="0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Courier New" pitchFamily="-109" charset="0"/>
              </a:rPr>
              <a:t>prgrm.c</a:t>
            </a:r>
            <a:r>
              <a:rPr lang="en-US" sz="1400" dirty="0">
                <a:latin typeface="Courier New" pitchFamily="-109" charset="0"/>
              </a:rPr>
              <a:t> -I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naif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cspice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>
                <a:latin typeface="Courier New" pitchFamily="-109" charset="0"/>
              </a:rPr>
              <a:t>include 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naif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cspice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>
                <a:latin typeface="Courier New" pitchFamily="-109" charset="0"/>
              </a:rPr>
              <a:t>lib/</a:t>
            </a:r>
            <a:r>
              <a:rPr lang="en-US" sz="1400" dirty="0" err="1">
                <a:latin typeface="Courier New" pitchFamily="-109" charset="0"/>
              </a:rPr>
              <a:t>cspice.a</a:t>
            </a:r>
            <a:r>
              <a:rPr lang="en-US" sz="1400" dirty="0">
                <a:latin typeface="Courier New" pitchFamily="-109" charset="0"/>
              </a:rPr>
              <a:t> –</a:t>
            </a:r>
            <a:r>
              <a:rPr lang="en-US" sz="1400" dirty="0" err="1">
                <a:latin typeface="Courier New" pitchFamily="-109" charset="0"/>
              </a:rPr>
              <a:t>lm</a:t>
            </a:r>
            <a:endParaRPr lang="en-US" sz="1200" dirty="0">
              <a:latin typeface="Courier New" pitchFamily="-109" charset="0"/>
            </a:endParaRPr>
          </a:p>
          <a:p>
            <a:pPr marL="685800" lvl="1" defTabSz="914400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For C OS X:</a:t>
            </a:r>
          </a:p>
          <a:p>
            <a:pPr marL="687388" lvl="2" indent="0" defTabSz="914400">
              <a:buNone/>
              <a:defRPr/>
            </a:pPr>
            <a:r>
              <a:rPr lang="en-US" sz="1600" dirty="0">
                <a:latin typeface="Courier New" pitchFamily="-109" charset="0"/>
              </a:rPr>
              <a:t>$ </a:t>
            </a:r>
            <a:r>
              <a:rPr lang="en-US" sz="1400" dirty="0">
                <a:latin typeface="Courier New" pitchFamily="-109" charset="0"/>
              </a:rPr>
              <a:t>clang </a:t>
            </a:r>
            <a:r>
              <a:rPr lang="en-US" sz="1400" i="1" dirty="0" err="1">
                <a:solidFill>
                  <a:schemeClr val="accent2"/>
                </a:solidFill>
                <a:latin typeface="Courier New" pitchFamily="-109" charset="0"/>
              </a:rPr>
              <a:t>prgrm.c</a:t>
            </a:r>
            <a:r>
              <a:rPr lang="en-US" sz="1400" dirty="0">
                <a:latin typeface="Courier New" pitchFamily="-109" charset="0"/>
              </a:rPr>
              <a:t> -I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naif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cspice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>
                <a:latin typeface="Courier New" pitchFamily="-109" charset="0"/>
              </a:rPr>
              <a:t>include 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naif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 err="1">
                <a:solidFill>
                  <a:schemeClr val="accent2"/>
                </a:solidFill>
                <a:latin typeface="Courier New" pitchFamily="-109" charset="0"/>
              </a:rPr>
              <a:t>cspice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</a:t>
            </a:r>
            <a:r>
              <a:rPr lang="en-US" sz="1400" dirty="0">
                <a:latin typeface="Courier New" pitchFamily="-109" charset="0"/>
              </a:rPr>
              <a:t>lib/</a:t>
            </a:r>
            <a:r>
              <a:rPr lang="en-US" sz="1400" dirty="0" err="1">
                <a:latin typeface="Courier New" pitchFamily="-109" charset="0"/>
              </a:rPr>
              <a:t>cspice.a</a:t>
            </a:r>
            <a:r>
              <a:rPr lang="en-US" sz="1400" dirty="0">
                <a:latin typeface="Courier New" pitchFamily="-109" charset="0"/>
              </a:rPr>
              <a:t> –</a:t>
            </a:r>
            <a:r>
              <a:rPr lang="en-US" sz="1400" dirty="0" err="1">
                <a:latin typeface="Courier New" pitchFamily="-109" charset="0"/>
              </a:rPr>
              <a:t>lm</a:t>
            </a:r>
            <a:endParaRPr lang="en-US" sz="1200" dirty="0">
              <a:latin typeface="Courier New" pitchFamily="-109" charset="0"/>
            </a:endParaRPr>
          </a:p>
          <a:p>
            <a:pPr marL="685800" lvl="1" defTabSz="914400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For FORTRAN:</a:t>
            </a:r>
          </a:p>
          <a:p>
            <a:pPr marL="687388" lvl="2" indent="0" defTabSz="914400">
              <a:buNone/>
              <a:defRPr/>
            </a:pPr>
            <a:r>
              <a:rPr lang="en-US" sz="1400" dirty="0">
                <a:latin typeface="Courier New" pitchFamily="-109" charset="0"/>
              </a:rPr>
              <a:t>$ </a:t>
            </a:r>
            <a:r>
              <a:rPr lang="en-US" sz="1400" dirty="0" err="1">
                <a:latin typeface="Courier New" pitchFamily="-109" charset="0"/>
              </a:rPr>
              <a:t>gfortran</a:t>
            </a:r>
            <a:r>
              <a:rPr lang="en-US" sz="1400" dirty="0">
                <a:latin typeface="Courier New" pitchFamily="-109" charset="0"/>
              </a:rPr>
              <a:t> </a:t>
            </a:r>
            <a:r>
              <a:rPr lang="en-US" sz="1400" i="1" dirty="0" err="1">
                <a:solidFill>
                  <a:schemeClr val="accent2"/>
                </a:solidFill>
                <a:latin typeface="Courier New" pitchFamily="-109" charset="0"/>
              </a:rPr>
              <a:t>prgrm.f</a:t>
            </a:r>
            <a:r>
              <a:rPr lang="en-US" sz="1400" dirty="0">
                <a:latin typeface="Courier New" pitchFamily="-109" charset="0"/>
              </a:rPr>
              <a:t> </a:t>
            </a:r>
            <a:r>
              <a:rPr lang="en-US" sz="1400" dirty="0">
                <a:solidFill>
                  <a:schemeClr val="accent2"/>
                </a:solidFill>
                <a:latin typeface="Courier New" pitchFamily="-109" charset="0"/>
              </a:rPr>
              <a:t>/naif/toolkit/</a:t>
            </a:r>
            <a:r>
              <a:rPr lang="en-US" sz="1400" dirty="0">
                <a:latin typeface="Courier New" pitchFamily="-109" charset="0"/>
              </a:rPr>
              <a:t>spicelib.a</a:t>
            </a:r>
            <a:endParaRPr lang="en-US" sz="1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The default SPICE library names do not conform to the UNIX convention 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lib</a:t>
            </a:r>
            <a:r>
              <a:rPr lang="en-US" sz="2000" i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name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.a.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So you cannot use the conventional library path/name options </a:t>
            </a:r>
            <a:r>
              <a:rPr lang="en-US" sz="2000" dirty="0">
                <a:latin typeface="Courier New" charset="0"/>
                <a:ea typeface="ＭＳ Ｐゴシック" charset="0"/>
                <a:cs typeface="Courier New" charset="0"/>
              </a:rPr>
              <a:t>–L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000" dirty="0">
                <a:latin typeface="Courier New" charset="0"/>
                <a:ea typeface="ＭＳ Ｐゴシック" charset="0"/>
                <a:cs typeface="Courier New" charset="0"/>
              </a:rPr>
              <a:t>–l, e.g.</a:t>
            </a:r>
          </a:p>
          <a:p>
            <a:pPr marL="457200" lvl="2" indent="0">
              <a:buNone/>
            </a:pPr>
            <a:r>
              <a:rPr lang="en-US" sz="1400" dirty="0">
                <a:latin typeface="Courier New" charset="0"/>
                <a:ea typeface="ＭＳ Ｐゴシック" charset="0"/>
              </a:rPr>
              <a:t>$ gcc … -L/</a:t>
            </a:r>
            <a:r>
              <a:rPr lang="en-US" sz="14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path_to_libs</a:t>
            </a:r>
            <a:r>
              <a:rPr lang="en-US" sz="1400" dirty="0">
                <a:latin typeface="Courier New" charset="0"/>
                <a:ea typeface="ＭＳ Ｐゴシック" charset="0"/>
              </a:rPr>
              <a:t>/ -l</a:t>
            </a:r>
            <a:r>
              <a:rPr lang="en-US" sz="1400" i="1" dirty="0">
                <a:solidFill>
                  <a:schemeClr val="accent2"/>
                </a:solidFill>
                <a:latin typeface="Courier New" charset="0"/>
                <a:ea typeface="ＭＳ Ｐゴシック" charset="0"/>
              </a:rPr>
              <a:t>name</a:t>
            </a:r>
            <a:r>
              <a:rPr lang="en-US" sz="1400" dirty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   unless you rename the SPICE library.</a:t>
            </a:r>
          </a:p>
          <a:p>
            <a:endParaRPr lang="en-US" sz="2000" dirty="0">
              <a:latin typeface="Courier Ne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10"/>
          <p:cNvSpPr>
            <a:spLocks noGrp="1" noChangeArrowheads="1"/>
          </p:cNvSpPr>
          <p:nvPr>
            <p:ph type="title"/>
          </p:nvPr>
        </p:nvSpPr>
        <p:spPr>
          <a:xfrm>
            <a:off x="2229728" y="381000"/>
            <a:ext cx="6262532" cy="490391"/>
          </a:xfrm>
          <a:noFill/>
        </p:spPr>
        <p:txBody>
          <a:bodyPr lIns="63500" tIns="25400" rIns="63500" bIns="25400"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Unix: Build a SPICE Executable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C6009A-84EB-EE4F-9B50-C92305780077}" type="slidenum">
              <a:rPr lang="en-US" sz="1200"/>
              <a:pPr/>
              <a:t>5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05400"/>
          </a:xfrm>
          <a:noFill/>
        </p:spPr>
        <p:txBody>
          <a:bodyPr lIns="90488" tIns="44450" rIns="90488" bIns="44450"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The standard installation of Microsoft Visual Studio may not update environment variables needed to use the C compiler (cl) from the standard DOS shell.</a:t>
            </a:r>
            <a:endParaRPr lang="en-US" sz="1400" dirty="0">
              <a:latin typeface="Courier New" charset="0"/>
              <a:ea typeface="ＭＳ Ｐゴシック" charset="0"/>
            </a:endParaRP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Visual Studio provides scripts to spawn a DOS shell with the needed environment. Find the scripts by navigating to the menu</a:t>
            </a:r>
          </a:p>
          <a:p>
            <a:pPr lvl="1"/>
            <a:endParaRPr lang="en-US" sz="1000" i="1" dirty="0">
              <a:latin typeface="Courier New"/>
              <a:ea typeface="ＭＳ Ｐゴシック" charset="0"/>
              <a:cs typeface="Courier New"/>
            </a:endParaRPr>
          </a:p>
          <a:p>
            <a:pPr marL="685800" lvl="2" indent="-1588">
              <a:buFontTx/>
              <a:buNone/>
            </a:pPr>
            <a:r>
              <a:rPr lang="en-US" sz="1400" i="1" dirty="0">
                <a:latin typeface="Courier New"/>
                <a:ea typeface="ＭＳ Ｐゴシック" charset="0"/>
                <a:cs typeface="Courier New"/>
              </a:rPr>
              <a:t>Programs -&gt; Visual Studio “version”</a:t>
            </a:r>
          </a:p>
          <a:p>
            <a:pPr marL="685800" lvl="2" indent="-1588">
              <a:buFontTx/>
              <a:buNone/>
            </a:pPr>
            <a:endParaRPr lang="en-US" sz="1000" dirty="0">
              <a:latin typeface="Courier New"/>
              <a:ea typeface="ＭＳ Ｐゴシック" charset="0"/>
              <a:cs typeface="Courier New"/>
            </a:endParaRPr>
          </a:p>
          <a:p>
            <a:pPr marL="912813" lvl="2">
              <a:buFontTx/>
              <a:buNone/>
            </a:pPr>
            <a:r>
              <a:rPr lang="en-US" sz="1800" dirty="0">
                <a:latin typeface="Arial" charset="0"/>
                <a:ea typeface="ＭＳ Ｐゴシック" charset="0"/>
              </a:rPr>
              <a:t>The script for a 64-bit C/C++ environment is:</a:t>
            </a:r>
          </a:p>
          <a:p>
            <a:pPr marL="912813" lvl="2">
              <a:buFontTx/>
              <a:buNone/>
            </a:pPr>
            <a:endParaRPr lang="en-US" sz="1000" dirty="0">
              <a:latin typeface="Arial" charset="0"/>
              <a:ea typeface="ＭＳ Ｐゴシック" charset="0"/>
            </a:endParaRPr>
          </a:p>
          <a:p>
            <a:pPr marL="912813" lvl="2">
              <a:buNone/>
            </a:pPr>
            <a:r>
              <a:rPr lang="en-US" sz="1400" i="1" dirty="0" err="1">
                <a:latin typeface="Arial" charset="0"/>
                <a:ea typeface="ＭＳ Ｐゴシック" charset="0"/>
              </a:rPr>
              <a:t>VSversion</a:t>
            </a:r>
            <a:r>
              <a:rPr lang="en-US" sz="1400" i="1" dirty="0">
                <a:latin typeface="Arial" charset="0"/>
                <a:ea typeface="ＭＳ Ｐゴシック" charset="0"/>
              </a:rPr>
              <a:t> x64 Native Tools Command Prompt</a:t>
            </a:r>
          </a:p>
          <a:p>
            <a:pPr marL="912813" lvl="2">
              <a:buNone/>
            </a:pPr>
            <a:endParaRPr lang="en-US" sz="1600" dirty="0">
              <a:latin typeface="Arial" charset="0"/>
              <a:ea typeface="ＭＳ Ｐゴシック" charset="0"/>
            </a:endParaRPr>
          </a:p>
          <a:p>
            <a:pPr marL="912813" lvl="2">
              <a:buFontTx/>
              <a:buNone/>
            </a:pPr>
            <a:r>
              <a:rPr lang="en-US" sz="1800" dirty="0">
                <a:latin typeface="Arial" charset="0"/>
                <a:ea typeface="ＭＳ Ｐゴシック" charset="0"/>
              </a:rPr>
              <a:t>The script for a 64-bit </a:t>
            </a:r>
            <a:r>
              <a:rPr lang="en-US" sz="1800" dirty="0" err="1">
                <a:latin typeface="Arial" charset="0"/>
                <a:ea typeface="ＭＳ Ｐゴシック" charset="0"/>
              </a:rPr>
              <a:t>ifort</a:t>
            </a:r>
            <a:r>
              <a:rPr lang="en-US" sz="1800" dirty="0">
                <a:latin typeface="Arial" charset="0"/>
                <a:ea typeface="ＭＳ Ｐゴシック" charset="0"/>
              </a:rPr>
              <a:t> environment is:</a:t>
            </a:r>
          </a:p>
          <a:p>
            <a:pPr marL="912813" lvl="2">
              <a:buFontTx/>
              <a:buNone/>
            </a:pPr>
            <a:endParaRPr lang="en-US" sz="1000" dirty="0">
              <a:latin typeface="Arial" charset="0"/>
              <a:ea typeface="ＭＳ Ｐゴシック" charset="0"/>
            </a:endParaRPr>
          </a:p>
          <a:p>
            <a:pPr marL="912813" lvl="2">
              <a:buNone/>
            </a:pPr>
            <a:r>
              <a:rPr lang="en-US" sz="1400" i="1" dirty="0" err="1">
                <a:latin typeface="Arial" charset="0"/>
                <a:ea typeface="ＭＳ Ｐゴシック" charset="0"/>
              </a:rPr>
              <a:t>VSversion</a:t>
            </a:r>
            <a:r>
              <a:rPr lang="en-US" sz="1400" i="1" dirty="0">
                <a:latin typeface="Arial" charset="0"/>
                <a:ea typeface="ＭＳ Ｐゴシック" charset="0"/>
              </a:rPr>
              <a:t> x86 Native Tools Command Prompt</a:t>
            </a:r>
          </a:p>
          <a:p>
            <a:pPr marL="912813" lvl="2">
              <a:buFontTx/>
              <a:buNone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1600" dirty="0">
                <a:latin typeface="Arial" charset="0"/>
                <a:ea typeface="ＭＳ Ｐゴシック" charset="0"/>
              </a:rPr>
              <a:t>	</a:t>
            </a:r>
          </a:p>
          <a:p>
            <a:pPr lvl="1">
              <a:buFontTx/>
              <a:buNone/>
            </a:pPr>
            <a:endParaRPr lang="en-US" sz="1600" dirty="0">
              <a:latin typeface="Arial" charset="0"/>
              <a:ea typeface="ＭＳ Ｐゴシック" charset="0"/>
            </a:endParaRPr>
          </a:p>
        </p:txBody>
      </p:sp>
      <p:sp>
        <p:nvSpPr>
          <p:cNvPr id="17412" name="Rectangle 10"/>
          <p:cNvSpPr>
            <a:spLocks noGrp="1" noChangeArrowheads="1"/>
          </p:cNvSpPr>
          <p:nvPr>
            <p:ph type="title"/>
          </p:nvPr>
        </p:nvSpPr>
        <p:spPr>
          <a:xfrm>
            <a:off x="2367080" y="381000"/>
            <a:ext cx="5987817" cy="490391"/>
          </a:xfrm>
          <a:noFill/>
        </p:spPr>
        <p:txBody>
          <a:bodyPr lIns="63500" tIns="25400" rIns="63500" bIns="25400"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Windows: C compiler settings</a:t>
            </a:r>
          </a:p>
        </p:txBody>
      </p:sp>
    </p:spTree>
    <p:extLst>
      <p:ext uri="{BB962C8B-B14F-4D97-AF65-F5344CB8AC3E}">
        <p14:creationId xmlns:p14="http://schemas.microsoft.com/office/powerpoint/2010/main" val="1791021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C6009A-84EB-EE4F-9B50-C92305780077}" type="slidenum">
              <a:rPr lang="en-US" sz="1200"/>
              <a:pPr/>
              <a:t>6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53000"/>
          </a:xfrm>
          <a:noFill/>
        </p:spPr>
        <p:txBody>
          <a:bodyPr lIns="90488" tIns="44450" rIns="90488" bIns="44450"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The standard installation of Intel ifort may not update environment variables needed to use the Fortran compiler (ifort) from the standard DOS shell.</a:t>
            </a:r>
            <a:endParaRPr lang="en-US" sz="200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Intel provides batch scripts to spawn DOS shell with the needed environment. Find the scripts by navigating to the menu</a:t>
            </a:r>
            <a:endParaRPr lang="en-US" altLang="ja-JP" sz="1600" dirty="0">
              <a:latin typeface="Arial" charset="0"/>
              <a:ea typeface="ＭＳ Ｐゴシック" charset="0"/>
            </a:endParaRPr>
          </a:p>
          <a:p>
            <a:pPr marL="912813" lvl="2">
              <a:buFontTx/>
              <a:buNone/>
            </a:pPr>
            <a:endParaRPr lang="en-US" sz="1400" i="1" dirty="0">
              <a:latin typeface="Arial" charset="0"/>
              <a:ea typeface="ＭＳ Ｐゴシック" charset="0"/>
            </a:endParaRPr>
          </a:p>
          <a:p>
            <a:pPr marL="912813" lvl="2">
              <a:buFontTx/>
              <a:buNone/>
            </a:pPr>
            <a:r>
              <a:rPr lang="en-US" sz="1400" i="1" dirty="0">
                <a:latin typeface="Courier New"/>
                <a:ea typeface="ＭＳ Ｐゴシック" charset="0"/>
                <a:cs typeface="Courier New"/>
              </a:rPr>
              <a:t>Programs -&gt; Intel </a:t>
            </a:r>
            <a:r>
              <a:rPr lang="en-US" sz="1400" i="1" dirty="0" err="1">
                <a:latin typeface="Courier New"/>
                <a:ea typeface="ＭＳ Ｐゴシック" charset="0"/>
                <a:cs typeface="Courier New"/>
              </a:rPr>
              <a:t>OneAPI</a:t>
            </a:r>
            <a:endParaRPr lang="en-US" sz="1400" i="1" dirty="0">
              <a:latin typeface="Courier New"/>
              <a:ea typeface="ＭＳ Ｐゴシック" charset="0"/>
              <a:cs typeface="Courier New"/>
            </a:endParaRPr>
          </a:p>
          <a:p>
            <a:pPr marL="912813" lvl="2">
              <a:buFontTx/>
              <a:buNone/>
            </a:pPr>
            <a:endParaRPr lang="en-US" sz="1400" i="1" dirty="0">
              <a:latin typeface="Arial" charset="0"/>
              <a:ea typeface="ＭＳ Ｐゴシック" charset="0"/>
            </a:endParaRPr>
          </a:p>
          <a:p>
            <a:pPr marL="912813" lvl="2">
              <a:buFontTx/>
              <a:buNone/>
            </a:pPr>
            <a:r>
              <a:rPr lang="en-US" sz="1600" dirty="0">
                <a:latin typeface="Arial" charset="0"/>
                <a:ea typeface="ＭＳ Ｐゴシック" charset="0"/>
              </a:rPr>
              <a:t>The script for a 32-bit ifort environment is:</a:t>
            </a:r>
          </a:p>
          <a:p>
            <a:pPr marL="912813" lvl="2">
              <a:buFontTx/>
              <a:buNone/>
            </a:pPr>
            <a:endParaRPr lang="en-US" sz="1000" dirty="0">
              <a:latin typeface="Arial" charset="0"/>
              <a:ea typeface="ＭＳ Ｐゴシック" charset="0"/>
            </a:endParaRPr>
          </a:p>
          <a:p>
            <a:pPr marL="912813" lvl="2">
              <a:buFontTx/>
              <a:buNone/>
            </a:pPr>
            <a:r>
              <a:rPr lang="en-US" sz="1400" i="1" u="none" strike="noStrike" dirty="0">
                <a:effectLst/>
              </a:rPr>
              <a:t>Intel </a:t>
            </a:r>
            <a:r>
              <a:rPr lang="en-US" sz="1400" i="1" u="none" strike="noStrike" dirty="0" err="1">
                <a:effectLst/>
              </a:rPr>
              <a:t>oneAPI</a:t>
            </a:r>
            <a:r>
              <a:rPr lang="en-US" sz="1400" i="1" u="none" strike="noStrike" dirty="0">
                <a:effectLst/>
              </a:rPr>
              <a:t> command prompt for IA32 for Visual Studio</a:t>
            </a:r>
            <a:endParaRPr lang="en-US" sz="1400" i="1" dirty="0">
              <a:ea typeface="ＭＳ Ｐゴシック" charset="0"/>
              <a:cs typeface="Courier New"/>
            </a:endParaRPr>
          </a:p>
          <a:p>
            <a:pPr marL="912813" lvl="2">
              <a:buFontTx/>
              <a:buNone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marL="912813" lvl="2">
              <a:buFontTx/>
              <a:buNone/>
            </a:pPr>
            <a:r>
              <a:rPr lang="en-US" sz="1600" dirty="0">
                <a:latin typeface="Arial" charset="0"/>
                <a:ea typeface="ＭＳ Ｐゴシック" charset="0"/>
              </a:rPr>
              <a:t>The script for a 64-bit ifort environment is:</a:t>
            </a:r>
          </a:p>
          <a:p>
            <a:pPr marL="912813" lvl="2">
              <a:buFontTx/>
              <a:buNone/>
            </a:pPr>
            <a:endParaRPr lang="en-US" sz="1000" dirty="0">
              <a:latin typeface="Arial" charset="0"/>
              <a:ea typeface="ＭＳ Ｐゴシック" charset="0"/>
            </a:endParaRPr>
          </a:p>
          <a:p>
            <a:pPr marL="912813" lvl="2">
              <a:buNone/>
            </a:pPr>
            <a:r>
              <a:rPr lang="en-US" sz="1400" i="1" u="none" strike="noStrike" dirty="0">
                <a:effectLst/>
              </a:rPr>
              <a:t>Intel </a:t>
            </a:r>
            <a:r>
              <a:rPr lang="en-US" sz="1400" i="1" u="none" strike="noStrike" dirty="0" err="1">
                <a:effectLst/>
              </a:rPr>
              <a:t>oneAPI</a:t>
            </a:r>
            <a:r>
              <a:rPr lang="en-US" sz="1400" i="1" u="none" strike="noStrike" dirty="0">
                <a:effectLst/>
              </a:rPr>
              <a:t> command prompt for Intel 64 for Visual Studio</a:t>
            </a:r>
            <a:endParaRPr lang="en-US" sz="1600" i="1" dirty="0">
              <a:ea typeface="ＭＳ Ｐゴシック" charset="0"/>
            </a:endParaRPr>
          </a:p>
        </p:txBody>
      </p:sp>
      <p:sp>
        <p:nvSpPr>
          <p:cNvPr id="17412" name="Rectangle 10"/>
          <p:cNvSpPr>
            <a:spLocks noGrp="1" noChangeArrowheads="1"/>
          </p:cNvSpPr>
          <p:nvPr>
            <p:ph type="title"/>
          </p:nvPr>
        </p:nvSpPr>
        <p:spPr>
          <a:xfrm>
            <a:off x="2116411" y="381000"/>
            <a:ext cx="6489156" cy="490391"/>
          </a:xfrm>
          <a:noFill/>
        </p:spPr>
        <p:txBody>
          <a:bodyPr lIns="63500" tIns="25400" rIns="63500" bIns="25400"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Windows: ifort compiler settings</a:t>
            </a:r>
          </a:p>
        </p:txBody>
      </p:sp>
    </p:spTree>
    <p:extLst>
      <p:ext uri="{BB962C8B-B14F-4D97-AF65-F5344CB8AC3E}">
        <p14:creationId xmlns:p14="http://schemas.microsoft.com/office/powerpoint/2010/main" val="391696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06E62D-E1D5-E446-9FC0-51EFC45171D0}" type="slidenum">
              <a:rPr lang="en-US" sz="1200"/>
              <a:pPr/>
              <a:t>7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3276600"/>
          </a:xfrm>
          <a:noFill/>
        </p:spPr>
        <p:txBody>
          <a:bodyPr lIns="90488" tIns="44450" rIns="90488" bIns="44450"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Assume the SPICE distribution is installed at:</a:t>
            </a:r>
          </a:p>
          <a:p>
            <a:pPr marL="457200" lvl="1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C:\naif\cspice\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    for C toolkits</a:t>
            </a:r>
            <a:endParaRPr lang="en-US" sz="140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C:\naif\toolkit\</a:t>
            </a:r>
            <a:r>
              <a: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  for Fortran toolkits</a:t>
            </a:r>
          </a:p>
          <a:p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Compile and link an application, say </a:t>
            </a:r>
            <a:r>
              <a:rPr lang="en-US" sz="2000" i="1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program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, against the CSPICE or SPICELIB library.</a:t>
            </a:r>
          </a:p>
          <a:p>
            <a:pPr lvl="1"/>
            <a:r>
              <a:rPr lang="en-US" sz="1400" dirty="0">
                <a:latin typeface="Arial" charset="0"/>
                <a:ea typeface="ＭＳ Ｐゴシック" charset="0"/>
              </a:rPr>
              <a:t>For C toolkits:</a:t>
            </a:r>
          </a:p>
          <a:p>
            <a:pPr lvl="1">
              <a:lnSpc>
                <a:spcPct val="230000"/>
              </a:lnSpc>
              <a:buFontTx/>
              <a:buNone/>
            </a:pPr>
            <a:endParaRPr lang="en-US" sz="1200" b="0" dirty="0">
              <a:latin typeface="Courier New" charset="0"/>
              <a:ea typeface="ＭＳ Ｐゴシック" charset="0"/>
            </a:endParaRPr>
          </a:p>
          <a:p>
            <a:pPr lvl="1"/>
            <a:r>
              <a:rPr lang="en-US" sz="1400" dirty="0">
                <a:latin typeface="Arial" charset="0"/>
                <a:ea typeface="ＭＳ Ｐゴシック" charset="0"/>
              </a:rPr>
              <a:t>For FORTRAN toolkits:</a:t>
            </a:r>
          </a:p>
          <a:p>
            <a:pPr lvl="1">
              <a:lnSpc>
                <a:spcPct val="250000"/>
              </a:lnSpc>
            </a:pPr>
            <a:endParaRPr lang="en-US" sz="1200" b="0" dirty="0">
              <a:latin typeface="Courier New" charset="0"/>
              <a:ea typeface="ＭＳ Ｐゴシック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title"/>
          </p:nvPr>
        </p:nvSpPr>
        <p:spPr>
          <a:xfrm>
            <a:off x="1893761" y="381000"/>
            <a:ext cx="7174039" cy="490391"/>
          </a:xfrm>
          <a:noFill/>
        </p:spPr>
        <p:txBody>
          <a:bodyPr lIns="63500" tIns="25400" rIns="63500" bIns="25400"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Windows: Build a SPICE Executable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6953250" y="5197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1436688" y="3633788"/>
            <a:ext cx="7478712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1400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&gt; </a:t>
            </a:r>
            <a:r>
              <a:rPr lang="en-US" sz="14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cl </a:t>
            </a:r>
            <a:r>
              <a:rPr lang="en-US" sz="1400" b="1" i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program.c</a:t>
            </a:r>
            <a:r>
              <a:rPr lang="en-US" sz="14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 -I</a:t>
            </a:r>
            <a:r>
              <a:rPr lang="en-US" sz="1400" b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C:\naif\cspice\</a:t>
            </a:r>
            <a:r>
              <a:rPr lang="en-US" sz="14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include </a:t>
            </a:r>
            <a:r>
              <a:rPr lang="en-US" sz="1400" b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C:\naif\cspice\</a:t>
            </a:r>
            <a:r>
              <a:rPr lang="en-US" sz="14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lib\cspice.lib</a:t>
            </a:r>
            <a:endParaRPr lang="en-US" sz="2800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1445419" y="4436218"/>
            <a:ext cx="5564981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1200" dirty="0">
                <a:latin typeface="Courier New" pitchFamily="-109" charset="0"/>
              </a:rPr>
              <a:t>&gt; </a:t>
            </a:r>
            <a:r>
              <a:rPr lang="en-US" sz="1400" b="1" dirty="0">
                <a:latin typeface="Courier New" pitchFamily="-109" charset="0"/>
              </a:rPr>
              <a:t>ifort </a:t>
            </a:r>
            <a:r>
              <a:rPr lang="en-US" sz="1400" b="1" i="1" dirty="0">
                <a:solidFill>
                  <a:schemeClr val="accent2"/>
                </a:solidFill>
                <a:latin typeface="Courier New" pitchFamily="-109" charset="0"/>
              </a:rPr>
              <a:t>program.f</a:t>
            </a:r>
            <a:r>
              <a:rPr lang="en-US" sz="1400" b="1" dirty="0">
                <a:latin typeface="Courier New" pitchFamily="-109" charset="0"/>
              </a:rPr>
              <a:t> </a:t>
            </a:r>
            <a:r>
              <a:rPr lang="en-US" sz="1400" b="1" dirty="0">
                <a:solidFill>
                  <a:schemeClr val="accent2"/>
                </a:solidFill>
                <a:latin typeface="Courier New" pitchFamily="-109" charset="0"/>
              </a:rPr>
              <a:t>C:\naif\toolkit\</a:t>
            </a:r>
            <a:r>
              <a:rPr lang="en-US" sz="1400" b="1" dirty="0">
                <a:latin typeface="Courier New" pitchFamily="-109" charset="0"/>
              </a:rPr>
              <a:t>lib\SPICELIB.LIB</a:t>
            </a:r>
          </a:p>
        </p:txBody>
      </p:sp>
    </p:spTree>
    <p:extLst>
      <p:ext uri="{BB962C8B-B14F-4D97-AF65-F5344CB8AC3E}">
        <p14:creationId xmlns:p14="http://schemas.microsoft.com/office/powerpoint/2010/main" val="18829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8117577-19F1-8A4A-84B8-EFE0D83BFD3C}" type="slidenum">
              <a:rPr lang="en-US" sz="1200"/>
              <a:pPr/>
              <a:t>8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4648200"/>
          </a:xfrm>
        </p:spPr>
        <p:txBody>
          <a:bodyPr/>
          <a:lstStyle/>
          <a:p>
            <a:pPr marL="381000" indent="-381000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Unix and Windows</a:t>
            </a:r>
          </a:p>
          <a:p>
            <a:pPr marL="762000" lvl="1" indent="-304800"/>
            <a:r>
              <a:rPr lang="en-US" sz="1600" dirty="0">
                <a:latin typeface="Arial" charset="0"/>
                <a:ea typeface="ＭＳ Ｐゴシック" charset="0"/>
              </a:rPr>
              <a:t>Use the IDL register command:</a:t>
            </a:r>
          </a:p>
          <a:p>
            <a:pPr marL="762000" lvl="1" indent="-304800"/>
            <a:endParaRPr lang="en-US" sz="1600" dirty="0">
              <a:latin typeface="Courier New" charset="0"/>
              <a:ea typeface="ＭＳ Ｐゴシック" charset="0"/>
            </a:endParaRPr>
          </a:p>
          <a:p>
            <a:pPr marL="762000" lvl="1" indent="-304800"/>
            <a:endParaRPr lang="en-US" sz="1600" dirty="0">
              <a:latin typeface="Courier New" charset="0"/>
              <a:ea typeface="ＭＳ Ｐゴシック" charset="0"/>
            </a:endParaRPr>
          </a:p>
          <a:p>
            <a:pPr marL="762000" lvl="1" indent="-304800">
              <a:buFontTx/>
              <a:buNone/>
            </a:pPr>
            <a:r>
              <a:rPr lang="en-US" sz="1600" dirty="0">
                <a:latin typeface="Courier New" charset="0"/>
                <a:ea typeface="ＭＳ Ｐゴシック" charset="0"/>
              </a:rPr>
              <a:t>	e.g.</a:t>
            </a:r>
          </a:p>
          <a:p>
            <a:pPr marL="762000" lvl="1" indent="-304800">
              <a:buFontTx/>
              <a:buNone/>
            </a:pPr>
            <a:endParaRPr lang="en-US" sz="1600" b="0" dirty="0">
              <a:latin typeface="Courier New" charset="0"/>
              <a:ea typeface="ＭＳ Ｐゴシック" charset="0"/>
            </a:endParaRPr>
          </a:p>
          <a:p>
            <a:pPr marL="762000" lvl="1" indent="-304800">
              <a:buFontTx/>
              <a:buNone/>
            </a:pPr>
            <a:endParaRPr lang="en-US" sz="1000" b="0" dirty="0">
              <a:latin typeface="Courier New" charset="0"/>
              <a:ea typeface="ＭＳ Ｐゴシック" charset="0"/>
            </a:endParaRPr>
          </a:p>
          <a:p>
            <a:pPr marL="762000" lvl="1" indent="-304800"/>
            <a:r>
              <a:rPr lang="en-US" sz="1600" dirty="0">
                <a:latin typeface="Arial" charset="0"/>
                <a:ea typeface="ＭＳ Ｐゴシック" charset="0"/>
              </a:rPr>
              <a:t>Or, copy icy.dlm and icy.so (or icy.dll) to IDL's binary directory located at</a:t>
            </a:r>
            <a:r>
              <a:rPr lang="en-US" sz="1200" b="0" dirty="0">
                <a:latin typeface="Courier New" charset="0"/>
                <a:ea typeface="ＭＳ Ｐゴシック" charset="0"/>
              </a:rPr>
              <a:t> </a:t>
            </a:r>
            <a:r>
              <a:rPr lang="en-US" sz="1400" b="0" i="1" dirty="0">
                <a:solidFill>
                  <a:srgbClr val="063DE8"/>
                </a:solidFill>
                <a:latin typeface="Courier New" charset="0"/>
                <a:ea typeface="ＭＳ Ｐゴシック" charset="0"/>
                <a:cs typeface="Courier New" charset="0"/>
              </a:rPr>
              <a:t>{The IDL install directory}</a:t>
            </a:r>
            <a:r>
              <a:rPr lang="en-US" sz="1400" b="0" dirty="0">
                <a:solidFill>
                  <a:srgbClr val="063DE8"/>
                </a:solidFill>
                <a:latin typeface="Courier New" charset="0"/>
                <a:ea typeface="ＭＳ Ｐゴシック" charset="0"/>
                <a:cs typeface="Courier New" charset="0"/>
              </a:rPr>
              <a:t>/bin/bin.</a:t>
            </a:r>
            <a:r>
              <a:rPr lang="en-US" sz="1400" b="0" i="1" dirty="0">
                <a:solidFill>
                  <a:srgbClr val="063DE8"/>
                </a:solidFill>
                <a:latin typeface="Courier New" charset="0"/>
                <a:ea typeface="ＭＳ Ｐゴシック" charset="0"/>
                <a:cs typeface="Courier New" charset="0"/>
              </a:rPr>
              <a:t>user_architecture</a:t>
            </a:r>
            <a:r>
              <a:rPr lang="en-US" sz="1600" dirty="0">
                <a:latin typeface="Courier New" charset="0"/>
                <a:ea typeface="ＭＳ Ｐゴシック" charset="0"/>
                <a:cs typeface="Courier New" charset="0"/>
              </a:rPr>
              <a:t>, e.g.</a:t>
            </a:r>
            <a:endParaRPr lang="en-US" sz="1600" b="0" i="1" dirty="0">
              <a:latin typeface="Courier New" charset="0"/>
              <a:ea typeface="ＭＳ Ｐゴシック" charset="0"/>
              <a:cs typeface="Courier New" charset="0"/>
            </a:endParaRPr>
          </a:p>
          <a:p>
            <a:pPr marL="1219200" lvl="2" indent="-304800"/>
            <a:r>
              <a:rPr lang="en-US" sz="1400" dirty="0">
                <a:latin typeface="Courier New" charset="0"/>
                <a:ea typeface="ＭＳ Ｐゴシック" charset="0"/>
                <a:cs typeface="Courier New" charset="0"/>
              </a:rPr>
              <a:t>For Unix, X86 architecture</a:t>
            </a:r>
          </a:p>
          <a:p>
            <a:pPr marL="1219200" lvl="2" indent="-304800"/>
            <a:endParaRPr lang="en-US" sz="1600" dirty="0">
              <a:latin typeface="Courier New" charset="0"/>
              <a:ea typeface="ＭＳ Ｐゴシック" charset="0"/>
              <a:cs typeface="Courier New" charset="0"/>
            </a:endParaRPr>
          </a:p>
          <a:p>
            <a:pPr marL="1219200" lvl="2" indent="-304800"/>
            <a:endParaRPr lang="en-US" sz="1600" dirty="0">
              <a:latin typeface="Courier New" charset="0"/>
              <a:ea typeface="ＭＳ Ｐゴシック" charset="0"/>
              <a:cs typeface="Courier New" charset="0"/>
            </a:endParaRPr>
          </a:p>
          <a:p>
            <a:pPr marL="1219200" lvl="2" indent="-304800"/>
            <a:r>
              <a:rPr lang="en-US" sz="1400" dirty="0">
                <a:latin typeface="Courier New" charset="0"/>
                <a:ea typeface="ＭＳ Ｐゴシック" charset="0"/>
                <a:cs typeface="Courier New" charset="0"/>
              </a:rPr>
              <a:t>For Windows, X86 architecture</a:t>
            </a:r>
          </a:p>
          <a:p>
            <a:pPr marL="762000" lvl="1" indent="-304800">
              <a:lnSpc>
                <a:spcPct val="120000"/>
              </a:lnSpc>
              <a:buFontTx/>
              <a:buNone/>
            </a:pPr>
            <a:endParaRPr lang="en-US" sz="1600" dirty="0">
              <a:latin typeface="Courier New" charset="0"/>
              <a:ea typeface="ＭＳ Ｐゴシック" charset="0"/>
              <a:cs typeface="Courier New" charset="0"/>
            </a:endParaRPr>
          </a:p>
          <a:p>
            <a:pPr marL="762000" lvl="1" indent="-304800">
              <a:lnSpc>
                <a:spcPct val="120000"/>
              </a:lnSpc>
              <a:buFontTx/>
              <a:buNone/>
            </a:pPr>
            <a:endParaRPr lang="en-US" sz="1600" dirty="0">
              <a:latin typeface="Courier New" charset="0"/>
              <a:ea typeface="ＭＳ Ｐゴシック" charset="0"/>
              <a:cs typeface="Courier New" charset="0"/>
            </a:endParaRPr>
          </a:p>
          <a:p>
            <a:pPr marL="762000" lvl="1" indent="-304800">
              <a:lnSpc>
                <a:spcPct val="120000"/>
              </a:lnSpc>
              <a:buFontTx/>
              <a:buNone/>
            </a:pPr>
            <a:endParaRPr lang="en-US" sz="1600" dirty="0">
              <a:latin typeface="Courier New" charset="0"/>
              <a:ea typeface="ＭＳ Ｐゴシック" charset="0"/>
              <a:cs typeface="Courier New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733800" y="1127125"/>
            <a:ext cx="2371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</a:rPr>
              <a:t>Required for </a:t>
            </a:r>
            <a:r>
              <a:rPr lang="ja-JP" altLang="en-US" sz="2000" b="1">
                <a:solidFill>
                  <a:schemeClr val="accent1"/>
                </a:solidFill>
              </a:rPr>
              <a:t>“</a:t>
            </a:r>
            <a:r>
              <a:rPr lang="en-US" altLang="ja-JP" sz="2000" b="1" dirty="0">
                <a:solidFill>
                  <a:schemeClr val="accent1"/>
                </a:solidFill>
              </a:rPr>
              <a:t>Icy</a:t>
            </a:r>
            <a:r>
              <a:rPr lang="ja-JP" altLang="en-US" sz="2000" b="1">
                <a:solidFill>
                  <a:schemeClr val="accent1"/>
                </a:solidFill>
              </a:rPr>
              <a:t>”</a:t>
            </a:r>
            <a:endParaRPr lang="en-US" sz="2000" dirty="0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447800" y="2362200"/>
            <a:ext cx="5791200" cy="304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IDL&gt; dlm_register, 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b="1" i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_</a:t>
            </a:r>
            <a:r>
              <a:rPr lang="en-US" sz="1200" b="1" i="1" dirty="0" err="1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path_to_directory_containing_icy.dlm</a:t>
            </a:r>
            <a:r>
              <a:rPr lang="en-US" sz="1200" b="1" i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ＭＳ Ｐゴシック" charset="0"/>
              </a:rPr>
              <a:t>_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endParaRPr lang="en-US" sz="1200" b="1" dirty="0">
              <a:solidFill>
                <a:srgbClr val="000000"/>
              </a:solidFill>
              <a:latin typeface="Courier Ne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7800" y="3124200"/>
            <a:ext cx="42672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lvl="2">
              <a:defRPr/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IDL &gt; dlm_register, 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/naif/icy/lib/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icy.dlm</a:t>
            </a:r>
            <a:r>
              <a:rPr lang="en-US" altLang="ja-JP" sz="12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ＭＳ Ｐゴシック" charset="0"/>
              </a:rPr>
              <a:t>'</a:t>
            </a:r>
            <a:endParaRPr lang="en-US" sz="1200" b="1" dirty="0">
              <a:solidFill>
                <a:srgbClr val="000000"/>
              </a:solidFill>
              <a:latin typeface="Courier New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447800" y="4419600"/>
            <a:ext cx="6781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282575" lvl="1" defTabSz="911225">
              <a:buSzPct val="100000"/>
            </a:pPr>
            <a:r>
              <a:rPr lang="en-US" sz="1200" b="1" dirty="0">
                <a:latin typeface="Courier New"/>
                <a:ea typeface="ＭＳ Ｐゴシック" charset="-128"/>
                <a:cs typeface="Courier New"/>
              </a:rPr>
              <a:t>cp icy.dlm icy.so   </a:t>
            </a:r>
            <a:r>
              <a:rPr lang="en-US" sz="1200" b="1" dirty="0">
                <a:latin typeface="Courier New"/>
                <a:cs typeface="Courier New"/>
              </a:rPr>
              <a:t>/Applications/exelis/idl/bin/bin.darwin.x86_64/</a:t>
            </a:r>
            <a:endParaRPr lang="en-US" sz="1200" b="1" dirty="0">
              <a:latin typeface="Courier New"/>
              <a:ea typeface="ＭＳ Ｐゴシック" charset="-128"/>
              <a:cs typeface="Courier New"/>
            </a:endParaRP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447800" y="5257800"/>
            <a:ext cx="6629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282575" lvl="1" defTabSz="911225">
              <a:buSzPct val="100000"/>
            </a:pPr>
            <a:r>
              <a:rPr lang="en-US" sz="1200" b="1" dirty="0">
                <a:latin typeface="Courier New"/>
                <a:ea typeface="ＭＳ Ｐゴシック" charset="-128"/>
                <a:cs typeface="Courier New"/>
              </a:rPr>
              <a:t>cp icy.dlm icy.dll  C:\Program Files\Exelis\idl83\bin\bin.x86_64\</a:t>
            </a:r>
            <a:endParaRPr lang="en-US" b="1" dirty="0">
              <a:latin typeface="Courier New"/>
              <a:ea typeface="ＭＳ Ｐゴシック" charset="-128"/>
              <a:cs typeface="Courier New"/>
            </a:endParaRPr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3657600" y="6400800"/>
            <a:ext cx="1784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solidFill>
                  <a:srgbClr val="000000"/>
                </a:solidFill>
              </a:rPr>
              <a:t>continued on next page</a:t>
            </a:r>
          </a:p>
        </p:txBody>
      </p:sp>
      <p:sp>
        <p:nvSpPr>
          <p:cNvPr id="19466" name="Rectangle 8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6934200" cy="434975"/>
          </a:xfrm>
          <a:noFill/>
        </p:spPr>
        <p:txBody>
          <a:bodyPr wrap="square"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Icy: Register the Icy DLM to IDL (1)</a:t>
            </a:r>
          </a:p>
        </p:txBody>
      </p:sp>
    </p:spTree>
    <p:extLst>
      <p:ext uri="{BB962C8B-B14F-4D97-AF65-F5344CB8AC3E}">
        <p14:creationId xmlns:p14="http://schemas.microsoft.com/office/powerpoint/2010/main" val="129113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dirty="0"/>
              <a:t>Preparing for Programming</a:t>
            </a:r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47C157-CEF1-6648-B70F-5419F5DDC499}" type="slidenum">
              <a:rPr lang="en-US" sz="1200"/>
              <a:pPr/>
              <a:t>9</a:t>
            </a:fld>
            <a:endParaRPr lang="en-US" sz="1400" b="0" dirty="0">
              <a:latin typeface="Times New Roman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3733800"/>
          </a:xfrm>
        </p:spPr>
        <p:txBody>
          <a:bodyPr/>
          <a:lstStyle/>
          <a:p>
            <a:pPr marL="381000" indent="-381000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Unix specific:</a:t>
            </a:r>
          </a:p>
          <a:p>
            <a:pPr marL="762000" lvl="1" indent="-304800"/>
            <a:r>
              <a:rPr lang="en-US" sz="1600" dirty="0">
                <a:latin typeface="Arial" charset="0"/>
                <a:ea typeface="ＭＳ Ｐゴシック" charset="0"/>
              </a:rPr>
              <a:t>Start the IDL application from a shell in the directory containing both icy.dlm and icy.so.</a:t>
            </a:r>
          </a:p>
          <a:p>
            <a:pPr marL="762000" lvl="1" indent="-304800"/>
            <a:r>
              <a:rPr lang="en-US" sz="1600" dirty="0">
                <a:latin typeface="Arial" charset="0"/>
                <a:ea typeface="ＭＳ Ｐゴシック" charset="0"/>
              </a:rPr>
              <a:t>Append the path to your icy.dlm to the IDL_DLM_PATH environment variable to include the directory containing icy.dlm and icy.so, e.g.:</a:t>
            </a:r>
          </a:p>
          <a:p>
            <a:pPr marL="1217613" lvl="2" indent="-304800">
              <a:lnSpc>
                <a:spcPct val="150000"/>
              </a:lnSpc>
            </a:pPr>
            <a:endParaRPr lang="en-US" sz="1600" dirty="0">
              <a:latin typeface="Arial" charset="0"/>
              <a:ea typeface="ＭＳ Ｐゴシック" charset="0"/>
            </a:endParaRPr>
          </a:p>
          <a:p>
            <a:pPr marL="762000" lvl="1" indent="-304800">
              <a:buFontTx/>
              <a:buNone/>
            </a:pPr>
            <a:endParaRPr lang="en-US" sz="1200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  <a:p>
            <a:pPr marL="762000" lvl="1" indent="-304800">
              <a:buFontTx/>
              <a:buNone/>
            </a:pPr>
            <a:r>
              <a:rPr lang="en-US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    Warning: do not invoke IDL from the Icy source directory, </a:t>
            </a:r>
            <a:r>
              <a:rPr lang="en-US" sz="1600" i="1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icy/src/icy</a:t>
            </a:r>
            <a:r>
              <a:rPr lang="en-US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, nor register that directory, and do not append that directory to IDL_DLM_PATH. This directory contains an </a:t>
            </a:r>
            <a:r>
              <a:rPr lang="ja-JP" altLang="en-US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altLang="ja-JP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icy.dlm</a:t>
            </a:r>
            <a:r>
              <a:rPr lang="ja-JP" altLang="en-US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altLang="ja-JP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but not </a:t>
            </a:r>
            <a:r>
              <a:rPr lang="ja-JP" altLang="en-US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altLang="ja-JP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icy.so.</a:t>
            </a:r>
            <a:r>
              <a:rPr lang="ja-JP" altLang="en-US" sz="16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”</a:t>
            </a:r>
            <a:endParaRPr lang="en-US" sz="1600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71600" y="3048000"/>
            <a:ext cx="7010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200" b="1" dirty="0">
                <a:latin typeface="Courier New"/>
                <a:cs typeface="Courier New"/>
              </a:rPr>
              <a:t>setenv IDL_DLM_PATH "&lt;IDL_DEFAULT&gt;:_path_to_directory_containing_icy.dlm_"</a:t>
            </a:r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3657600" y="6400800"/>
            <a:ext cx="1784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/>
              <a:t>continued on next page</a:t>
            </a:r>
          </a:p>
        </p:txBody>
      </p:sp>
      <p:sp>
        <p:nvSpPr>
          <p:cNvPr id="20486" name="Rectangle 8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6934200" cy="434975"/>
          </a:xfrm>
          <a:noFill/>
        </p:spPr>
        <p:txBody>
          <a:bodyPr wrap="square"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Icy: Register the Icy DLM to IDL (2)</a:t>
            </a:r>
          </a:p>
        </p:txBody>
      </p:sp>
    </p:spTree>
    <p:extLst>
      <p:ext uri="{BB962C8B-B14F-4D97-AF65-F5344CB8AC3E}">
        <p14:creationId xmlns:p14="http://schemas.microsoft.com/office/powerpoint/2010/main" val="2007640728"/>
      </p:ext>
    </p:extLst>
  </p:cSld>
  <p:clrMapOvr>
    <a:masterClrMapping/>
  </p:clrMapOvr>
</p:sld>
</file>

<file path=ppt/theme/theme1.xml><?xml version="1.0" encoding="utf-8"?>
<a:theme xmlns:a="http://schemas.openxmlformats.org/drawingml/2006/main" name="08_metadata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08_metada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8_metada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_metada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_metada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_metada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_metada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_metada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_metada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BigMac:Users:cacton:++Good_Stuff:+Tutorials:Tutorials_Office:08_metadata.ppt</Template>
  <TotalTime>23745</TotalTime>
  <Words>2205</Words>
  <Application>Microsoft Macintosh PowerPoint</Application>
  <PresentationFormat>On-screen Show (4:3)</PresentationFormat>
  <Paragraphs>249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Times</vt:lpstr>
      <vt:lpstr>Times New Roman</vt:lpstr>
      <vt:lpstr>08_metadata</vt:lpstr>
      <vt:lpstr>Preparing for Programming Using the SPICE Toolkits</vt:lpstr>
      <vt:lpstr>Setting Path to Toolkit Executables (1)</vt:lpstr>
      <vt:lpstr>Setting Path to Toolkit Executables (2)</vt:lpstr>
      <vt:lpstr>Unix: Build a SPICE Executable </vt:lpstr>
      <vt:lpstr>Windows: C compiler settings</vt:lpstr>
      <vt:lpstr>Windows: ifort compiler settings</vt:lpstr>
      <vt:lpstr>Windows: Build a SPICE Executable</vt:lpstr>
      <vt:lpstr>Icy: Register the Icy DLM to IDL (1)</vt:lpstr>
      <vt:lpstr>Icy: Register the Icy DLM to IDL (2)</vt:lpstr>
      <vt:lpstr>Icy: Register the Icy DLM to IDL (3)</vt:lpstr>
      <vt:lpstr>Icy: Using the IDL IDE</vt:lpstr>
      <vt:lpstr>Mice</vt:lpstr>
      <vt:lpstr>Backup</vt:lpstr>
      <vt:lpstr>PowerPoint Presentation</vt:lpstr>
      <vt:lpstr>PowerPoint Presentation</vt:lpstr>
      <vt:lpstr>PowerPoint Presentation</vt:lpstr>
      <vt:lpstr>PowerPoint Presentation</vt:lpstr>
      <vt:lpstr>References</vt:lpstr>
      <vt:lpstr>Matlab 2016a MEX Change</vt:lpstr>
    </vt:vector>
  </TitlesOfParts>
  <Company>JPL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Up Using Icy</dc:title>
  <dc:creator>Charles Acton</dc:creator>
  <cp:lastModifiedBy>Semenov, Boris V (US 392N)</cp:lastModifiedBy>
  <cp:revision>323</cp:revision>
  <cp:lastPrinted>2017-03-27T14:29:05Z</cp:lastPrinted>
  <dcterms:created xsi:type="dcterms:W3CDTF">2011-07-21T16:58:23Z</dcterms:created>
  <dcterms:modified xsi:type="dcterms:W3CDTF">2023-04-09T13:57:58Z</dcterms:modified>
</cp:coreProperties>
</file>