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9" r:id="rId1"/>
  </p:sldMasterIdLst>
  <p:notesMasterIdLst>
    <p:notesMasterId r:id="rId42"/>
  </p:notesMasterIdLst>
  <p:handoutMasterIdLst>
    <p:handoutMasterId r:id="rId43"/>
  </p:handoutMasterIdLst>
  <p:sldIdLst>
    <p:sldId id="303" r:id="rId2"/>
    <p:sldId id="329" r:id="rId3"/>
    <p:sldId id="363" r:id="rId4"/>
    <p:sldId id="353" r:id="rId5"/>
    <p:sldId id="354" r:id="rId6"/>
    <p:sldId id="355" r:id="rId7"/>
    <p:sldId id="357" r:id="rId8"/>
    <p:sldId id="358" r:id="rId9"/>
    <p:sldId id="359" r:id="rId10"/>
    <p:sldId id="360" r:id="rId11"/>
    <p:sldId id="362" r:id="rId12"/>
    <p:sldId id="361" r:id="rId13"/>
    <p:sldId id="378" r:id="rId14"/>
    <p:sldId id="335" r:id="rId15"/>
    <p:sldId id="331" r:id="rId16"/>
    <p:sldId id="330" r:id="rId17"/>
    <p:sldId id="382" r:id="rId18"/>
    <p:sldId id="374" r:id="rId19"/>
    <p:sldId id="375" r:id="rId20"/>
    <p:sldId id="384" r:id="rId21"/>
    <p:sldId id="325" r:id="rId22"/>
    <p:sldId id="383" r:id="rId23"/>
    <p:sldId id="369" r:id="rId24"/>
    <p:sldId id="377" r:id="rId25"/>
    <p:sldId id="336" r:id="rId26"/>
    <p:sldId id="327" r:id="rId27"/>
    <p:sldId id="328" r:id="rId28"/>
    <p:sldId id="352" r:id="rId29"/>
    <p:sldId id="381" r:id="rId30"/>
    <p:sldId id="365" r:id="rId31"/>
    <p:sldId id="351" r:id="rId32"/>
    <p:sldId id="346" r:id="rId33"/>
    <p:sldId id="348" r:id="rId34"/>
    <p:sldId id="347" r:id="rId35"/>
    <p:sldId id="350" r:id="rId36"/>
    <p:sldId id="380" r:id="rId37"/>
    <p:sldId id="385" r:id="rId38"/>
    <p:sldId id="386" r:id="rId39"/>
    <p:sldId id="387" r:id="rId40"/>
    <p:sldId id="388" r:id="rId41"/>
  </p:sldIdLst>
  <p:sldSz cx="9156700" cy="6870700"/>
  <p:notesSz cx="6991350" cy="9282113"/>
  <p:defaultTex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p:defaultTextStyle>
  <p:extLst>
    <p:ext uri="{EFAFB233-063F-42B5-8137-9DF3F51BA10A}">
      <p15:sldGuideLst xmlns:p15="http://schemas.microsoft.com/office/powerpoint/2012/main">
        <p15:guide id="1" orient="horz" pos="2164">
          <p15:clr>
            <a:srgbClr val="A4A3A4"/>
          </p15:clr>
        </p15:guide>
        <p15:guide id="2" pos="28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C2FF"/>
    <a:srgbClr val="8184FF"/>
    <a:srgbClr val="FF9003"/>
    <a:srgbClr val="FFD20C"/>
    <a:srgbClr val="FF1B4F"/>
    <a:srgbClr val="FE425C"/>
    <a:srgbClr val="FE0B15"/>
    <a:srgbClr val="6600CC"/>
    <a:srgbClr val="081D58"/>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48" autoAdjust="0"/>
    <p:restoredTop sz="99699" autoAdjust="0"/>
  </p:normalViewPr>
  <p:slideViewPr>
    <p:cSldViewPr snapToGrid="0">
      <p:cViewPr varScale="1">
        <p:scale>
          <a:sx n="112" d="100"/>
          <a:sy n="112" d="100"/>
        </p:scale>
        <p:origin x="192" y="648"/>
      </p:cViewPr>
      <p:guideLst>
        <p:guide orient="horz" pos="2164"/>
        <p:guide pos="2884"/>
      </p:guideLst>
    </p:cSldViewPr>
  </p:slideViewPr>
  <p:outlineViewPr>
    <p:cViewPr>
      <p:scale>
        <a:sx n="33" d="100"/>
        <a:sy n="33" d="100"/>
      </p:scale>
      <p:origin x="0" y="4280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588" y="-15875"/>
            <a:ext cx="3041651"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eaLnBrk="0" hangingPunct="0">
              <a:lnSpc>
                <a:spcPct val="90000"/>
              </a:lnSpc>
              <a:spcBef>
                <a:spcPct val="0"/>
              </a:spcBef>
              <a:defRPr b="0" i="1">
                <a:latin typeface="Times New Roman" charset="0"/>
                <a:ea typeface="+mn-ea"/>
                <a:cs typeface="+mn-cs"/>
              </a:defRPr>
            </a:lvl1pPr>
          </a:lstStyle>
          <a:p>
            <a:pPr>
              <a:defRPr/>
            </a:pPr>
            <a:endParaRPr lang="en-US"/>
          </a:p>
        </p:txBody>
      </p:sp>
      <p:sp>
        <p:nvSpPr>
          <p:cNvPr id="3075" name="Rectangle 3"/>
          <p:cNvSpPr>
            <a:spLocks noGrp="1" noChangeArrowheads="1"/>
          </p:cNvSpPr>
          <p:nvPr>
            <p:ph type="dt" sz="quarter" idx="1"/>
          </p:nvPr>
        </p:nvSpPr>
        <p:spPr bwMode="auto">
          <a:xfrm>
            <a:off x="3951288" y="-15875"/>
            <a:ext cx="304165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lnSpc>
                <a:spcPct val="90000"/>
              </a:lnSpc>
              <a:spcBef>
                <a:spcPct val="0"/>
              </a:spcBef>
              <a:defRPr b="0" i="1">
                <a:latin typeface="Times New Roman" charset="0"/>
                <a:ea typeface="+mn-ea"/>
                <a:cs typeface="+mn-cs"/>
              </a:defRPr>
            </a:lvl1pPr>
          </a:lstStyle>
          <a:p>
            <a:pPr>
              <a:defRPr/>
            </a:pPr>
            <a:endParaRPr lang="en-US"/>
          </a:p>
        </p:txBody>
      </p:sp>
      <p:sp>
        <p:nvSpPr>
          <p:cNvPr id="3076" name="Rectangle 4"/>
          <p:cNvSpPr>
            <a:spLocks noGrp="1" noChangeArrowheads="1"/>
          </p:cNvSpPr>
          <p:nvPr>
            <p:ph type="ftr" sz="quarter" idx="2"/>
          </p:nvPr>
        </p:nvSpPr>
        <p:spPr bwMode="auto">
          <a:xfrm>
            <a:off x="-1588" y="8836025"/>
            <a:ext cx="3041651"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eaLnBrk="0" hangingPunct="0">
              <a:lnSpc>
                <a:spcPct val="90000"/>
              </a:lnSpc>
              <a:spcBef>
                <a:spcPct val="0"/>
              </a:spcBef>
              <a:defRPr b="0" i="1">
                <a:latin typeface="Times New Roman" charset="0"/>
                <a:ea typeface="+mn-ea"/>
                <a:cs typeface="+mn-cs"/>
              </a:defRPr>
            </a:lvl1pPr>
          </a:lstStyle>
          <a:p>
            <a:pPr>
              <a:defRPr/>
            </a:pPr>
            <a:endParaRPr lang="en-US"/>
          </a:p>
        </p:txBody>
      </p:sp>
      <p:sp>
        <p:nvSpPr>
          <p:cNvPr id="3077" name="Rectangle 5"/>
          <p:cNvSpPr>
            <a:spLocks noGrp="1" noChangeArrowheads="1"/>
          </p:cNvSpPr>
          <p:nvPr>
            <p:ph type="sldNum" sz="quarter" idx="3"/>
          </p:nvPr>
        </p:nvSpPr>
        <p:spPr bwMode="auto">
          <a:xfrm>
            <a:off x="3951288" y="8836025"/>
            <a:ext cx="304165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lnSpc>
                <a:spcPct val="90000"/>
              </a:lnSpc>
              <a:spcBef>
                <a:spcPct val="0"/>
              </a:spcBef>
              <a:defRPr b="0" i="1">
                <a:latin typeface="Times New Roman" charset="0"/>
                <a:ea typeface="+mn-ea"/>
                <a:cs typeface="+mn-cs"/>
              </a:defRPr>
            </a:lvl1pPr>
          </a:lstStyle>
          <a:p>
            <a:pPr>
              <a:defRPr/>
            </a:pPr>
            <a:fld id="{63E5BF97-DB36-479A-94D7-103B918CB6F6}" type="slidenum">
              <a:rPr lang="en-US"/>
              <a:pPr>
                <a:defRPr/>
              </a:pPr>
              <a:t>‹#›</a:t>
            </a:fld>
            <a:endParaRPr lang="en-US"/>
          </a:p>
        </p:txBody>
      </p:sp>
    </p:spTree>
    <p:extLst>
      <p:ext uri="{BB962C8B-B14F-4D97-AF65-F5344CB8AC3E}">
        <p14:creationId xmlns:p14="http://schemas.microsoft.com/office/powerpoint/2010/main" val="18039207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480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lnSpc>
                <a:spcPct val="90000"/>
              </a:lnSpc>
              <a:spcBef>
                <a:spcPct val="0"/>
              </a:spcBef>
              <a:defRPr sz="1200" b="0">
                <a:solidFill>
                  <a:schemeClr val="tx2"/>
                </a:solidFill>
                <a:latin typeface="Arial" charset="0"/>
                <a:ea typeface="+mn-ea"/>
                <a:cs typeface="+mn-cs"/>
              </a:defRPr>
            </a:lvl1pPr>
          </a:lstStyle>
          <a:p>
            <a:pPr>
              <a:defRPr/>
            </a:pPr>
            <a:endParaRPr lang="en-US"/>
          </a:p>
        </p:txBody>
      </p:sp>
      <p:sp>
        <p:nvSpPr>
          <p:cNvPr id="57347" name="Rectangle 3"/>
          <p:cNvSpPr>
            <a:spLocks noGrp="1" noChangeArrowheads="1"/>
          </p:cNvSpPr>
          <p:nvPr>
            <p:ph type="dt" idx="1"/>
          </p:nvPr>
        </p:nvSpPr>
        <p:spPr bwMode="auto">
          <a:xfrm>
            <a:off x="3962400" y="0"/>
            <a:ext cx="30480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lnSpc>
                <a:spcPct val="90000"/>
              </a:lnSpc>
              <a:spcBef>
                <a:spcPct val="0"/>
              </a:spcBef>
              <a:defRPr sz="1200" b="0">
                <a:solidFill>
                  <a:schemeClr val="tx2"/>
                </a:solidFill>
                <a:latin typeface="Arial" charset="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31888" y="685800"/>
            <a:ext cx="4670425" cy="350520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914400" y="4419600"/>
            <a:ext cx="5181600" cy="41910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7350" name="Rectangle 6"/>
          <p:cNvSpPr>
            <a:spLocks noGrp="1" noChangeArrowheads="1"/>
          </p:cNvSpPr>
          <p:nvPr>
            <p:ph type="ftr" sz="quarter" idx="4"/>
          </p:nvPr>
        </p:nvSpPr>
        <p:spPr bwMode="auto">
          <a:xfrm>
            <a:off x="0" y="8839200"/>
            <a:ext cx="30480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lnSpc>
                <a:spcPct val="90000"/>
              </a:lnSpc>
              <a:spcBef>
                <a:spcPct val="0"/>
              </a:spcBef>
              <a:defRPr sz="1200" b="0">
                <a:solidFill>
                  <a:schemeClr val="tx2"/>
                </a:solidFill>
                <a:latin typeface="Arial" charset="0"/>
                <a:ea typeface="+mn-ea"/>
                <a:cs typeface="+mn-cs"/>
              </a:defRPr>
            </a:lvl1pPr>
          </a:lstStyle>
          <a:p>
            <a:pPr>
              <a:defRPr/>
            </a:pPr>
            <a:endParaRPr lang="en-US"/>
          </a:p>
        </p:txBody>
      </p:sp>
      <p:sp>
        <p:nvSpPr>
          <p:cNvPr id="57351" name="Rectangle 7"/>
          <p:cNvSpPr>
            <a:spLocks noGrp="1" noChangeArrowheads="1"/>
          </p:cNvSpPr>
          <p:nvPr>
            <p:ph type="sldNum" sz="quarter" idx="5"/>
          </p:nvPr>
        </p:nvSpPr>
        <p:spPr bwMode="auto">
          <a:xfrm>
            <a:off x="3962400" y="8839200"/>
            <a:ext cx="30480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lnSpc>
                <a:spcPct val="90000"/>
              </a:lnSpc>
              <a:spcBef>
                <a:spcPct val="0"/>
              </a:spcBef>
              <a:defRPr sz="1200" b="0">
                <a:solidFill>
                  <a:schemeClr val="tx2"/>
                </a:solidFill>
                <a:latin typeface="Arial" charset="0"/>
                <a:ea typeface="+mn-ea"/>
                <a:cs typeface="+mn-cs"/>
              </a:defRPr>
            </a:lvl1pPr>
          </a:lstStyle>
          <a:p>
            <a:pPr>
              <a:defRPr/>
            </a:pPr>
            <a:fld id="{669249B8-11B3-44E5-AE7D-77C53F40E911}" type="slidenum">
              <a:rPr lang="en-US"/>
              <a:pPr>
                <a:defRPr/>
              </a:pPr>
              <a:t>‹#›</a:t>
            </a:fld>
            <a:endParaRPr lang="en-US"/>
          </a:p>
        </p:txBody>
      </p:sp>
    </p:spTree>
    <p:extLst>
      <p:ext uri="{BB962C8B-B14F-4D97-AF65-F5344CB8AC3E}">
        <p14:creationId xmlns:p14="http://schemas.microsoft.com/office/powerpoint/2010/main" val="3274773038"/>
      </p:ext>
    </p:extLst>
  </p:cSld>
  <p:clrMap bg1="lt1" tx1="dk1" bg2="lt2" tx2="dk2" accent1="accent1" accent2="accent2" accent3="accent3" accent4="accent4" accent5="accent5" accent6="accent6" hlink="hlink" folHlink="folHlink"/>
  <p:hf hdr="0" ftr="0" dt="0"/>
  <p:notesStyle>
    <a:lvl1pPr algn="l" rtl="0" eaLnBrk="0" fontAlgn="base" hangingPunct="0">
      <a:lnSpc>
        <a:spcPct val="90000"/>
      </a:lnSpc>
      <a:spcBef>
        <a:spcPct val="4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2903D4A6-5E16-4B63-AAB9-25F6C6C92816}" type="slidenum">
              <a:rPr lang="en-US">
                <a:latin typeface="Arial" pitchFamily="-60" charset="0"/>
                <a:ea typeface="ＭＳ Ｐゴシック" pitchFamily="-60" charset="-128"/>
                <a:cs typeface="ＭＳ Ｐゴシック" pitchFamily="-60" charset="-128"/>
              </a:rPr>
              <a:pPr/>
              <a:t>2</a:t>
            </a:fld>
            <a:endParaRPr lang="en-US">
              <a:latin typeface="Arial" pitchFamily="-60" charset="0"/>
              <a:ea typeface="ＭＳ Ｐゴシック" pitchFamily="-60" charset="-128"/>
              <a:cs typeface="ＭＳ Ｐゴシック" pitchFamily="-60" charset="-128"/>
            </a:endParaRPr>
          </a:p>
        </p:txBody>
      </p:sp>
      <p:sp>
        <p:nvSpPr>
          <p:cNvPr id="18434" name="Rectangle 2"/>
          <p:cNvSpPr>
            <a:spLocks noGrp="1" noRot="1" noChangeAspect="1" noChangeArrowheads="1"/>
          </p:cNvSpPr>
          <p:nvPr>
            <p:ph type="sldImg"/>
          </p:nvPr>
        </p:nvSpPr>
        <p:spPr>
          <a:xfrm>
            <a:off x="1216025" y="606425"/>
            <a:ext cx="4573588" cy="3430588"/>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3"/>
          <p:cNvSpPr>
            <a:spLocks noChangeShapeType="1"/>
          </p:cNvSpPr>
          <p:nvPr/>
        </p:nvSpPr>
        <p:spPr bwMode="auto">
          <a:xfrm>
            <a:off x="2057400" y="920750"/>
            <a:ext cx="6584950" cy="0"/>
          </a:xfrm>
          <a:prstGeom prst="line">
            <a:avLst/>
          </a:prstGeom>
          <a:noFill/>
          <a:ln w="508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 name="Rectangle 4"/>
          <p:cNvSpPr>
            <a:spLocks noChangeArrowheads="1"/>
          </p:cNvSpPr>
          <p:nvPr/>
        </p:nvSpPr>
        <p:spPr bwMode="auto">
          <a:xfrm>
            <a:off x="2076450" y="971550"/>
            <a:ext cx="3876675" cy="242888"/>
          </a:xfrm>
          <a:prstGeom prst="rect">
            <a:avLst/>
          </a:prstGeom>
          <a:noFill/>
          <a:ln w="12700">
            <a:noFill/>
            <a:miter lim="800000"/>
            <a:headEnd/>
            <a:tailEnd/>
          </a:ln>
          <a:effectLst/>
        </p:spPr>
        <p:txBody>
          <a:bodyPr wrap="none" lIns="63500" tIns="25400" rIns="63500" bIns="25400">
            <a:prstTxWarp prst="textNoShape">
              <a:avLst/>
            </a:prstTxWarp>
            <a:spAutoFit/>
          </a:bodyPr>
          <a:lstStyle/>
          <a:p>
            <a:pPr eaLnBrk="0" hangingPunct="0">
              <a:lnSpc>
                <a:spcPct val="90000"/>
              </a:lnSpc>
              <a:defRPr/>
            </a:pPr>
            <a:r>
              <a:rPr lang="en-US" sz="1400">
                <a:latin typeface="Arial" charset="0"/>
                <a:ea typeface="+mn-ea"/>
                <a:cs typeface="+mn-cs"/>
              </a:rPr>
              <a:t>Navigation and Ancillary Information Facility</a:t>
            </a:r>
          </a:p>
        </p:txBody>
      </p:sp>
      <p:sp>
        <p:nvSpPr>
          <p:cNvPr id="6" name="Rectangle 6"/>
          <p:cNvSpPr>
            <a:spLocks noChangeArrowheads="1"/>
          </p:cNvSpPr>
          <p:nvPr/>
        </p:nvSpPr>
        <p:spPr bwMode="auto">
          <a:xfrm>
            <a:off x="-12700" y="6530975"/>
            <a:ext cx="209550" cy="339725"/>
          </a:xfrm>
          <a:prstGeom prst="rect">
            <a:avLst/>
          </a:prstGeom>
          <a:noFill/>
          <a:ln w="12700">
            <a:noFill/>
            <a:miter lim="800000"/>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grpSp>
        <p:nvGrpSpPr>
          <p:cNvPr id="7" name="Group 7"/>
          <p:cNvGrpSpPr>
            <a:grpSpLocks/>
          </p:cNvGrpSpPr>
          <p:nvPr/>
        </p:nvGrpSpPr>
        <p:grpSpPr bwMode="auto">
          <a:xfrm>
            <a:off x="177800" y="182563"/>
            <a:ext cx="1824038" cy="896937"/>
            <a:chOff x="112" y="115"/>
            <a:chExt cx="1149" cy="565"/>
          </a:xfrm>
        </p:grpSpPr>
        <p:sp>
          <p:nvSpPr>
            <p:cNvPr id="8" name="Arc 8"/>
            <p:cNvSpPr>
              <a:spLocks/>
            </p:cNvSpPr>
            <p:nvPr/>
          </p:nvSpPr>
          <p:spPr bwMode="auto">
            <a:xfrm flipH="1">
              <a:off x="635" y="206"/>
              <a:ext cx="79" cy="71"/>
            </a:xfrm>
            <a:custGeom>
              <a:avLst/>
              <a:gdLst>
                <a:gd name="G0" fmla="+- 21600 0 0"/>
                <a:gd name="G1" fmla="+- 21600 0 0"/>
                <a:gd name="G2" fmla="+- 21600 0 0"/>
                <a:gd name="T0" fmla="*/ 9369 w 43200"/>
                <a:gd name="T1" fmla="*/ 39403 h 39403"/>
                <a:gd name="T2" fmla="*/ 34560 w 43200"/>
                <a:gd name="T3" fmla="*/ 38880 h 39403"/>
                <a:gd name="T4" fmla="*/ 21600 w 43200"/>
                <a:gd name="T5" fmla="*/ 21600 h 39403"/>
              </a:gdLst>
              <a:ahLst/>
              <a:cxnLst>
                <a:cxn ang="0">
                  <a:pos x="T0" y="T1"/>
                </a:cxn>
                <a:cxn ang="0">
                  <a:pos x="T2" y="T3"/>
                </a:cxn>
                <a:cxn ang="0">
                  <a:pos x="T4" y="T5"/>
                </a:cxn>
              </a:cxnLst>
              <a:rect l="0" t="0" r="r" b="b"/>
              <a:pathLst>
                <a:path w="43200" h="39403" fill="none" extrusionOk="0">
                  <a:moveTo>
                    <a:pt x="9368" y="39403"/>
                  </a:moveTo>
                  <a:cubicBezTo>
                    <a:pt x="3504" y="35374"/>
                    <a:pt x="0" y="28715"/>
                    <a:pt x="0" y="21600"/>
                  </a:cubicBezTo>
                  <a:cubicBezTo>
                    <a:pt x="0" y="9670"/>
                    <a:pt x="9670" y="0"/>
                    <a:pt x="21600" y="0"/>
                  </a:cubicBezTo>
                  <a:cubicBezTo>
                    <a:pt x="33529" y="0"/>
                    <a:pt x="43200" y="9670"/>
                    <a:pt x="43200" y="21600"/>
                  </a:cubicBezTo>
                  <a:cubicBezTo>
                    <a:pt x="43199" y="28398"/>
                    <a:pt x="39999" y="34800"/>
                    <a:pt x="34560" y="38880"/>
                  </a:cubicBezTo>
                </a:path>
                <a:path w="43200" h="39403" stroke="0" extrusionOk="0">
                  <a:moveTo>
                    <a:pt x="9368" y="39403"/>
                  </a:moveTo>
                  <a:cubicBezTo>
                    <a:pt x="3504" y="35374"/>
                    <a:pt x="0" y="28715"/>
                    <a:pt x="0" y="21600"/>
                  </a:cubicBezTo>
                  <a:cubicBezTo>
                    <a:pt x="0" y="9670"/>
                    <a:pt x="9670" y="0"/>
                    <a:pt x="21600" y="0"/>
                  </a:cubicBezTo>
                  <a:cubicBezTo>
                    <a:pt x="33529" y="0"/>
                    <a:pt x="43200" y="9670"/>
                    <a:pt x="43200" y="21600"/>
                  </a:cubicBezTo>
                  <a:cubicBezTo>
                    <a:pt x="43199" y="28398"/>
                    <a:pt x="39999" y="34800"/>
                    <a:pt x="34560" y="38880"/>
                  </a:cubicBezTo>
                  <a:lnTo>
                    <a:pt x="21600" y="21600"/>
                  </a:lnTo>
                  <a:close/>
                </a:path>
              </a:pathLst>
            </a:custGeom>
            <a:noFill/>
            <a:ln w="9525">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9" name="Oval 9"/>
            <p:cNvSpPr>
              <a:spLocks noChangeArrowheads="1"/>
            </p:cNvSpPr>
            <p:nvPr/>
          </p:nvSpPr>
          <p:spPr bwMode="auto">
            <a:xfrm>
              <a:off x="112" y="292"/>
              <a:ext cx="1149" cy="388"/>
            </a:xfrm>
            <a:prstGeom prst="ellipse">
              <a:avLst/>
            </a:prstGeom>
            <a:noFill/>
            <a:ln w="12700">
              <a:solidFill>
                <a:srgbClr val="0000CC"/>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0" name="Line 10"/>
            <p:cNvSpPr>
              <a:spLocks noChangeShapeType="1"/>
            </p:cNvSpPr>
            <p:nvPr/>
          </p:nvSpPr>
          <p:spPr bwMode="auto">
            <a:xfrm>
              <a:off x="575" y="353"/>
              <a:ext cx="196" cy="0"/>
            </a:xfrm>
            <a:prstGeom prst="line">
              <a:avLst/>
            </a:prstGeom>
            <a:noFill/>
            <a:ln w="1905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1" name="Line 11"/>
            <p:cNvSpPr>
              <a:spLocks noChangeShapeType="1"/>
            </p:cNvSpPr>
            <p:nvPr/>
          </p:nvSpPr>
          <p:spPr bwMode="auto">
            <a:xfrm rot="-5400000">
              <a:off x="644" y="352"/>
              <a:ext cx="58" cy="0"/>
            </a:xfrm>
            <a:prstGeom prst="line">
              <a:avLst/>
            </a:prstGeom>
            <a:noFill/>
            <a:ln w="1905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2" name="Oval 12"/>
            <p:cNvSpPr>
              <a:spLocks noChangeArrowheads="1"/>
            </p:cNvSpPr>
            <p:nvPr/>
          </p:nvSpPr>
          <p:spPr bwMode="auto">
            <a:xfrm>
              <a:off x="331" y="403"/>
              <a:ext cx="462" cy="156"/>
            </a:xfrm>
            <a:prstGeom prst="ellipse">
              <a:avLst/>
            </a:prstGeom>
            <a:noFill/>
            <a:ln w="12700">
              <a:solidFill>
                <a:srgbClr val="0000CC"/>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3" name="Arc 13"/>
            <p:cNvSpPr>
              <a:spLocks/>
            </p:cNvSpPr>
            <p:nvPr/>
          </p:nvSpPr>
          <p:spPr bwMode="auto">
            <a:xfrm flipV="1">
              <a:off x="552" y="334"/>
              <a:ext cx="696" cy="225"/>
            </a:xfrm>
            <a:custGeom>
              <a:avLst/>
              <a:gdLst>
                <a:gd name="G0" fmla="+- 0 0 0"/>
                <a:gd name="G1" fmla="+- 21600 0 0"/>
                <a:gd name="G2" fmla="+- 21600 0 0"/>
                <a:gd name="T0" fmla="*/ 0 w 21600"/>
                <a:gd name="T1" fmla="*/ 0 h 29731"/>
                <a:gd name="T2" fmla="*/ 20011 w 21600"/>
                <a:gd name="T3" fmla="*/ 29731 h 29731"/>
                <a:gd name="T4" fmla="*/ 0 w 21600"/>
                <a:gd name="T5" fmla="*/ 21600 h 29731"/>
              </a:gdLst>
              <a:ahLst/>
              <a:cxnLst>
                <a:cxn ang="0">
                  <a:pos x="T0" y="T1"/>
                </a:cxn>
                <a:cxn ang="0">
                  <a:pos x="T2" y="T3"/>
                </a:cxn>
                <a:cxn ang="0">
                  <a:pos x="T4" y="T5"/>
                </a:cxn>
              </a:cxnLst>
              <a:rect l="0" t="0" r="r" b="b"/>
              <a:pathLst>
                <a:path w="21600" h="29731" fill="none" extrusionOk="0">
                  <a:moveTo>
                    <a:pt x="0" y="-1"/>
                  </a:moveTo>
                  <a:cubicBezTo>
                    <a:pt x="11929" y="0"/>
                    <a:pt x="21600" y="9670"/>
                    <a:pt x="21600" y="21600"/>
                  </a:cubicBezTo>
                  <a:cubicBezTo>
                    <a:pt x="21600" y="24387"/>
                    <a:pt x="21060" y="27148"/>
                    <a:pt x="20011" y="29731"/>
                  </a:cubicBezTo>
                </a:path>
                <a:path w="21600" h="29731" stroke="0" extrusionOk="0">
                  <a:moveTo>
                    <a:pt x="0" y="-1"/>
                  </a:moveTo>
                  <a:cubicBezTo>
                    <a:pt x="11929" y="0"/>
                    <a:pt x="21600" y="9670"/>
                    <a:pt x="21600" y="21600"/>
                  </a:cubicBezTo>
                  <a:cubicBezTo>
                    <a:pt x="21600" y="24387"/>
                    <a:pt x="21060" y="27148"/>
                    <a:pt x="20011" y="29731"/>
                  </a:cubicBezTo>
                  <a:lnTo>
                    <a:pt x="0" y="21600"/>
                  </a:lnTo>
                  <a:close/>
                </a:path>
              </a:pathLst>
            </a:custGeom>
            <a:noFill/>
            <a:ln w="127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4" name="Oval 14"/>
            <p:cNvSpPr>
              <a:spLocks noChangeArrowheads="1"/>
            </p:cNvSpPr>
            <p:nvPr/>
          </p:nvSpPr>
          <p:spPr bwMode="auto">
            <a:xfrm>
              <a:off x="563" y="536"/>
              <a:ext cx="47" cy="47"/>
            </a:xfrm>
            <a:prstGeom prst="ellipse">
              <a:avLst/>
            </a:prstGeom>
            <a:solidFill>
              <a:srgbClr val="E30101"/>
            </a:solidFill>
            <a:ln w="9525">
              <a:solidFill>
                <a:srgbClr val="E3010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5" name="Oval 15"/>
            <p:cNvSpPr>
              <a:spLocks noChangeArrowheads="1"/>
            </p:cNvSpPr>
            <p:nvPr/>
          </p:nvSpPr>
          <p:spPr bwMode="auto">
            <a:xfrm>
              <a:off x="1146" y="358"/>
              <a:ext cx="47" cy="47"/>
            </a:xfrm>
            <a:prstGeom prst="ellipse">
              <a:avLst/>
            </a:prstGeom>
            <a:solidFill>
              <a:srgbClr val="E30101"/>
            </a:solidFill>
            <a:ln w="9525">
              <a:solidFill>
                <a:srgbClr val="E3010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6" name="Line 16"/>
            <p:cNvSpPr>
              <a:spLocks noChangeShapeType="1"/>
            </p:cNvSpPr>
            <p:nvPr/>
          </p:nvSpPr>
          <p:spPr bwMode="auto">
            <a:xfrm flipV="1">
              <a:off x="675" y="152"/>
              <a:ext cx="0" cy="43"/>
            </a:xfrm>
            <a:prstGeom prst="line">
              <a:avLst/>
            </a:prstGeom>
            <a:noFill/>
            <a:ln w="28575">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7" name="Freeform 17"/>
            <p:cNvSpPr>
              <a:spLocks/>
            </p:cNvSpPr>
            <p:nvPr/>
          </p:nvSpPr>
          <p:spPr bwMode="auto">
            <a:xfrm>
              <a:off x="560" y="234"/>
              <a:ext cx="233" cy="251"/>
            </a:xfrm>
            <a:custGeom>
              <a:avLst/>
              <a:gdLst/>
              <a:ahLst/>
              <a:cxnLst>
                <a:cxn ang="0">
                  <a:pos x="134" y="0"/>
                </a:cxn>
                <a:cxn ang="0">
                  <a:pos x="95" y="0"/>
                </a:cxn>
                <a:cxn ang="0">
                  <a:pos x="0" y="246"/>
                </a:cxn>
                <a:cxn ang="0">
                  <a:pos x="114" y="35"/>
                </a:cxn>
                <a:cxn ang="0">
                  <a:pos x="233" y="251"/>
                </a:cxn>
                <a:cxn ang="0">
                  <a:pos x="134" y="0"/>
                </a:cxn>
              </a:cxnLst>
              <a:rect l="0" t="0" r="r" b="b"/>
              <a:pathLst>
                <a:path w="233" h="251">
                  <a:moveTo>
                    <a:pt x="134" y="0"/>
                  </a:moveTo>
                  <a:lnTo>
                    <a:pt x="95" y="0"/>
                  </a:lnTo>
                  <a:lnTo>
                    <a:pt x="0" y="246"/>
                  </a:lnTo>
                  <a:lnTo>
                    <a:pt x="114" y="35"/>
                  </a:lnTo>
                  <a:lnTo>
                    <a:pt x="233" y="251"/>
                  </a:lnTo>
                  <a:lnTo>
                    <a:pt x="134" y="0"/>
                  </a:lnTo>
                  <a:close/>
                </a:path>
              </a:pathLst>
            </a:custGeom>
            <a:solidFill>
              <a:srgbClr val="E30101"/>
            </a:solidFill>
            <a:ln w="9525" cap="flat" cmpd="sng">
              <a:solidFill>
                <a:schemeClr val="tx1"/>
              </a:solidFill>
              <a:prstDash val="solid"/>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8" name="Line 18"/>
            <p:cNvSpPr>
              <a:spLocks noChangeShapeType="1"/>
            </p:cNvSpPr>
            <p:nvPr/>
          </p:nvSpPr>
          <p:spPr bwMode="auto">
            <a:xfrm flipV="1">
              <a:off x="675" y="192"/>
              <a:ext cx="0" cy="79"/>
            </a:xfrm>
            <a:prstGeom prst="line">
              <a:avLst/>
            </a:prstGeom>
            <a:noFill/>
            <a:ln w="9525">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9" name="Text Box 19"/>
            <p:cNvSpPr txBox="1">
              <a:spLocks noChangeArrowheads="1"/>
            </p:cNvSpPr>
            <p:nvPr/>
          </p:nvSpPr>
          <p:spPr bwMode="auto">
            <a:xfrm>
              <a:off x="247" y="115"/>
              <a:ext cx="370" cy="480"/>
            </a:xfrm>
            <a:prstGeom prst="rect">
              <a:avLst/>
            </a:prstGeom>
            <a:noFill/>
            <a:ln w="9525">
              <a:noFill/>
              <a:miter lim="800000"/>
              <a:headEnd/>
              <a:tailEnd/>
            </a:ln>
            <a:effectLst/>
          </p:spPr>
          <p:txBody>
            <a:bodyPr wrap="none">
              <a:prstTxWarp prst="textNoShape">
                <a:avLst/>
              </a:prstTxWarp>
              <a:spAutoFit/>
            </a:bodyPr>
            <a:lstStyle/>
            <a:p>
              <a:pPr eaLnBrk="0" hangingPunct="0">
                <a:defRPr/>
              </a:pPr>
              <a:r>
                <a:rPr lang="en-US" sz="4400" b="0">
                  <a:solidFill>
                    <a:srgbClr val="E30101"/>
                  </a:solidFill>
                  <a:latin typeface="Arial" charset="0"/>
                  <a:ea typeface="+mn-ea"/>
                  <a:cs typeface="+mn-cs"/>
                </a:rPr>
                <a:t>N</a:t>
              </a:r>
              <a:endParaRPr lang="en-US" sz="4400" b="0">
                <a:latin typeface="Arial" charset="0"/>
                <a:ea typeface="+mn-ea"/>
                <a:cs typeface="+mn-cs"/>
              </a:endParaRPr>
            </a:p>
          </p:txBody>
        </p:sp>
        <p:sp>
          <p:nvSpPr>
            <p:cNvPr id="20" name="Text Box 20"/>
            <p:cNvSpPr txBox="1">
              <a:spLocks noChangeArrowheads="1"/>
            </p:cNvSpPr>
            <p:nvPr/>
          </p:nvSpPr>
          <p:spPr bwMode="auto">
            <a:xfrm>
              <a:off x="739" y="115"/>
              <a:ext cx="429" cy="480"/>
            </a:xfrm>
            <a:prstGeom prst="rect">
              <a:avLst/>
            </a:prstGeom>
            <a:noFill/>
            <a:ln w="9525">
              <a:noFill/>
              <a:miter lim="800000"/>
              <a:headEnd/>
              <a:tailEnd/>
            </a:ln>
            <a:effectLst/>
          </p:spPr>
          <p:txBody>
            <a:bodyPr wrap="none">
              <a:prstTxWarp prst="textNoShape">
                <a:avLst/>
              </a:prstTxWarp>
              <a:spAutoFit/>
            </a:bodyPr>
            <a:lstStyle/>
            <a:p>
              <a:pPr eaLnBrk="0" hangingPunct="0">
                <a:defRPr/>
              </a:pPr>
              <a:r>
                <a:rPr lang="en-US" sz="4400" b="0">
                  <a:solidFill>
                    <a:srgbClr val="E30101"/>
                  </a:solidFill>
                  <a:latin typeface="Arial" charset="0"/>
                  <a:ea typeface="+mn-ea"/>
                  <a:cs typeface="+mn-cs"/>
                </a:rPr>
                <a:t>IF</a:t>
              </a:r>
              <a:endParaRPr lang="en-US" sz="4400" b="0">
                <a:latin typeface="Arial" charset="0"/>
                <a:ea typeface="+mn-ea"/>
                <a:cs typeface="+mn-cs"/>
              </a:endParaRPr>
            </a:p>
          </p:txBody>
        </p:sp>
      </p:grpSp>
      <p:sp>
        <p:nvSpPr>
          <p:cNvPr id="55298" name="Rectangle 2"/>
          <p:cNvSpPr>
            <a:spLocks noGrp="1" noChangeArrowheads="1"/>
          </p:cNvSpPr>
          <p:nvPr>
            <p:ph type="ctrTitle"/>
          </p:nvPr>
        </p:nvSpPr>
        <p:spPr>
          <a:xfrm>
            <a:off x="1708150" y="2286000"/>
            <a:ext cx="5727700" cy="474663"/>
          </a:xfrm>
        </p:spPr>
        <p:txBody>
          <a:bodyPr/>
          <a:lstStyle>
            <a:lvl1pPr>
              <a:defRPr/>
            </a:lvl1pPr>
          </a:lstStyle>
          <a:p>
            <a:r>
              <a:rPr lang="en-US"/>
              <a:t>Click to edit Master title style</a:t>
            </a:r>
          </a:p>
        </p:txBody>
      </p:sp>
      <p:sp>
        <p:nvSpPr>
          <p:cNvPr id="55301"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5" name="Rectangle 8"/>
          <p:cNvSpPr>
            <a:spLocks noGrp="1" noChangeArrowheads="1"/>
          </p:cNvSpPr>
          <p:nvPr>
            <p:ph type="sldNum" sz="quarter" idx="11"/>
          </p:nvPr>
        </p:nvSpPr>
        <p:spPr>
          <a:ln/>
        </p:spPr>
        <p:txBody>
          <a:bodyPr/>
          <a:lstStyle>
            <a:lvl1pPr>
              <a:defRPr/>
            </a:lvl1pPr>
          </a:lstStyle>
          <a:p>
            <a:pPr>
              <a:defRPr/>
            </a:pPr>
            <a:fld id="{0FE89222-6633-4922-9CFB-9889D3B81A7A}" type="slidenum">
              <a:rPr lang="en-US"/>
              <a:pPr>
                <a:defRPr/>
              </a:pPr>
              <a:t>‹#›</a:t>
            </a:fld>
            <a:endParaRPr lang="en-US" sz="1400" b="0">
              <a:latin typeface="Times New Roman"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21450" y="381000"/>
            <a:ext cx="1943100" cy="5721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2150" y="381000"/>
            <a:ext cx="5676900" cy="5721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5" name="Rectangle 8"/>
          <p:cNvSpPr>
            <a:spLocks noGrp="1" noChangeArrowheads="1"/>
          </p:cNvSpPr>
          <p:nvPr>
            <p:ph type="sldNum" sz="quarter" idx="11"/>
          </p:nvPr>
        </p:nvSpPr>
        <p:spPr>
          <a:ln/>
        </p:spPr>
        <p:txBody>
          <a:bodyPr/>
          <a:lstStyle>
            <a:lvl1pPr>
              <a:defRPr/>
            </a:lvl1pPr>
          </a:lstStyle>
          <a:p>
            <a:pPr>
              <a:defRPr/>
            </a:pPr>
            <a:fld id="{D77E7DFF-948B-4549-8BEB-BDFA013EE560}" type="slidenum">
              <a:rPr lang="en-US"/>
              <a:pPr>
                <a:defRPr/>
              </a:pPr>
              <a:t>‹#›</a:t>
            </a:fld>
            <a:endParaRPr lang="en-US" sz="1400" b="0">
              <a:latin typeface="Times New Roman"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2486025" y="381000"/>
            <a:ext cx="5727700" cy="474663"/>
          </a:xfrm>
        </p:spPr>
        <p:txBody>
          <a:bodyPr/>
          <a:lstStyle/>
          <a:p>
            <a:r>
              <a:rPr lang="en-US"/>
              <a:t>Click to edit Master title style</a:t>
            </a:r>
          </a:p>
        </p:txBody>
      </p:sp>
      <p:sp>
        <p:nvSpPr>
          <p:cNvPr id="3" name="Text Placeholder 2"/>
          <p:cNvSpPr>
            <a:spLocks noGrp="1"/>
          </p:cNvSpPr>
          <p:nvPr>
            <p:ph type="body" sz="half" idx="1"/>
          </p:nvPr>
        </p:nvSpPr>
        <p:spPr>
          <a:xfrm>
            <a:off x="692150" y="19875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54550" y="1987550"/>
            <a:ext cx="3810000" cy="4114800"/>
          </a:xfrm>
        </p:spPr>
        <p:txBody>
          <a:bodyPr/>
          <a:lstStyle/>
          <a:p>
            <a:pPr lvl="0"/>
            <a:endParaRPr lang="en-US" noProof="0"/>
          </a:p>
        </p:txBody>
      </p:sp>
      <p:sp>
        <p:nvSpPr>
          <p:cNvPr id="5"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6" name="Rectangle 8"/>
          <p:cNvSpPr>
            <a:spLocks noGrp="1" noChangeArrowheads="1"/>
          </p:cNvSpPr>
          <p:nvPr>
            <p:ph type="sldNum" sz="quarter" idx="11"/>
          </p:nvPr>
        </p:nvSpPr>
        <p:spPr>
          <a:ln/>
        </p:spPr>
        <p:txBody>
          <a:bodyPr/>
          <a:lstStyle>
            <a:lvl1pPr>
              <a:defRPr/>
            </a:lvl1pPr>
          </a:lstStyle>
          <a:p>
            <a:pPr>
              <a:defRPr/>
            </a:pPr>
            <a:fld id="{DB6C5727-7EDE-4E0E-ADFD-534E1B3ECA78}" type="slidenum">
              <a:rPr lang="en-US"/>
              <a:pPr>
                <a:defRPr/>
              </a:pPr>
              <a:t>‹#›</a:t>
            </a:fld>
            <a:endParaRPr lang="en-US" sz="1400" b="0">
              <a:latin typeface="Times New Roman"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5" name="Rectangle 8"/>
          <p:cNvSpPr>
            <a:spLocks noGrp="1" noChangeArrowheads="1"/>
          </p:cNvSpPr>
          <p:nvPr>
            <p:ph type="sldNum" sz="quarter" idx="11"/>
          </p:nvPr>
        </p:nvSpPr>
        <p:spPr>
          <a:ln/>
        </p:spPr>
        <p:txBody>
          <a:bodyPr/>
          <a:lstStyle>
            <a:lvl1pPr>
              <a:defRPr/>
            </a:lvl1pPr>
          </a:lstStyle>
          <a:p>
            <a:pPr>
              <a:defRPr/>
            </a:pPr>
            <a:fld id="{9A305122-7772-411B-A390-95C6411093ED}" type="slidenum">
              <a:rPr lang="en-US"/>
              <a:pPr>
                <a:defRPr/>
              </a:pPr>
              <a:t>‹#›</a:t>
            </a:fld>
            <a:endParaRPr lang="en-US" sz="1400" b="0">
              <a:latin typeface="Times New Roman"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900" y="4414838"/>
            <a:ext cx="7781925" cy="1365250"/>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3900" y="2911475"/>
            <a:ext cx="7781925" cy="15033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5" name="Rectangle 8"/>
          <p:cNvSpPr>
            <a:spLocks noGrp="1" noChangeArrowheads="1"/>
          </p:cNvSpPr>
          <p:nvPr>
            <p:ph type="sldNum" sz="quarter" idx="11"/>
          </p:nvPr>
        </p:nvSpPr>
        <p:spPr>
          <a:ln/>
        </p:spPr>
        <p:txBody>
          <a:bodyPr/>
          <a:lstStyle>
            <a:lvl1pPr>
              <a:defRPr/>
            </a:lvl1pPr>
          </a:lstStyle>
          <a:p>
            <a:pPr>
              <a:defRPr/>
            </a:pPr>
            <a:fld id="{FEA0B938-99EB-4A3B-8A66-0F777036425A}" type="slidenum">
              <a:rPr lang="en-US"/>
              <a:pPr>
                <a:defRPr/>
              </a:pPr>
              <a:t>‹#›</a:t>
            </a:fld>
            <a:endParaRPr lang="en-US" sz="1400" b="0">
              <a:latin typeface="Times New Roman"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2150" y="19875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9875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6" name="Rectangle 8"/>
          <p:cNvSpPr>
            <a:spLocks noGrp="1" noChangeArrowheads="1"/>
          </p:cNvSpPr>
          <p:nvPr>
            <p:ph type="sldNum" sz="quarter" idx="11"/>
          </p:nvPr>
        </p:nvSpPr>
        <p:spPr>
          <a:ln/>
        </p:spPr>
        <p:txBody>
          <a:bodyPr/>
          <a:lstStyle>
            <a:lvl1pPr>
              <a:defRPr/>
            </a:lvl1pPr>
          </a:lstStyle>
          <a:p>
            <a:pPr>
              <a:defRPr/>
            </a:pPr>
            <a:fld id="{BA1BFAEB-B74D-4045-BD70-A735BB56BFEA}" type="slidenum">
              <a:rPr lang="en-US"/>
              <a:pPr>
                <a:defRPr/>
              </a:pPr>
              <a:t>‹#›</a:t>
            </a:fld>
            <a:endParaRPr lang="en-US" sz="1400" b="0">
              <a:latin typeface="Times New Roman"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42300" cy="1146175"/>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8288"/>
            <a:ext cx="4046538"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9638"/>
            <a:ext cx="4046538" cy="39576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51375" y="1538288"/>
            <a:ext cx="4048125"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51375" y="2179638"/>
            <a:ext cx="4048125" cy="39576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8" name="Rectangle 8"/>
          <p:cNvSpPr>
            <a:spLocks noGrp="1" noChangeArrowheads="1"/>
          </p:cNvSpPr>
          <p:nvPr>
            <p:ph type="sldNum" sz="quarter" idx="11"/>
          </p:nvPr>
        </p:nvSpPr>
        <p:spPr>
          <a:ln/>
        </p:spPr>
        <p:txBody>
          <a:bodyPr/>
          <a:lstStyle>
            <a:lvl1pPr>
              <a:defRPr/>
            </a:lvl1pPr>
          </a:lstStyle>
          <a:p>
            <a:pPr>
              <a:defRPr/>
            </a:pPr>
            <a:fld id="{C8355C30-FC1B-477C-A163-498E6EBEB9E1}" type="slidenum">
              <a:rPr lang="en-US"/>
              <a:pPr>
                <a:defRPr/>
              </a:pPr>
              <a:t>‹#›</a:t>
            </a:fld>
            <a:endParaRPr lang="en-US" sz="1400" b="0">
              <a:latin typeface="Times New Roman"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4" name="Rectangle 8"/>
          <p:cNvSpPr>
            <a:spLocks noGrp="1" noChangeArrowheads="1"/>
          </p:cNvSpPr>
          <p:nvPr>
            <p:ph type="sldNum" sz="quarter" idx="11"/>
          </p:nvPr>
        </p:nvSpPr>
        <p:spPr>
          <a:ln/>
        </p:spPr>
        <p:txBody>
          <a:bodyPr/>
          <a:lstStyle>
            <a:lvl1pPr>
              <a:defRPr/>
            </a:lvl1pPr>
          </a:lstStyle>
          <a:p>
            <a:pPr>
              <a:defRPr/>
            </a:pPr>
            <a:fld id="{69135083-59B4-45DE-914D-FD37D164FC92}" type="slidenum">
              <a:rPr lang="en-US"/>
              <a:pPr>
                <a:defRPr/>
              </a:pPr>
              <a:t>‹#›</a:t>
            </a:fld>
            <a:endParaRPr lang="en-US" sz="1400" b="0">
              <a:latin typeface="Times New Roman"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3" name="Rectangle 8"/>
          <p:cNvSpPr>
            <a:spLocks noGrp="1" noChangeArrowheads="1"/>
          </p:cNvSpPr>
          <p:nvPr>
            <p:ph type="sldNum" sz="quarter" idx="11"/>
          </p:nvPr>
        </p:nvSpPr>
        <p:spPr>
          <a:ln/>
        </p:spPr>
        <p:txBody>
          <a:bodyPr/>
          <a:lstStyle>
            <a:lvl1pPr>
              <a:defRPr/>
            </a:lvl1pPr>
          </a:lstStyle>
          <a:p>
            <a:pPr>
              <a:defRPr/>
            </a:pPr>
            <a:fld id="{F03A2506-5FE1-4CAD-841E-9873E785B7B1}" type="slidenum">
              <a:rPr lang="en-US"/>
              <a:pPr>
                <a:defRPr/>
              </a:pPr>
              <a:t>‹#›</a:t>
            </a:fld>
            <a:endParaRPr lang="en-US" sz="1400" b="0">
              <a:latin typeface="Times New Roman"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13075" cy="11652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9813" y="273050"/>
            <a:ext cx="5119687" cy="5864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8275"/>
            <a:ext cx="3013075" cy="469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6" name="Rectangle 8"/>
          <p:cNvSpPr>
            <a:spLocks noGrp="1" noChangeArrowheads="1"/>
          </p:cNvSpPr>
          <p:nvPr>
            <p:ph type="sldNum" sz="quarter" idx="11"/>
          </p:nvPr>
        </p:nvSpPr>
        <p:spPr>
          <a:ln/>
        </p:spPr>
        <p:txBody>
          <a:bodyPr/>
          <a:lstStyle>
            <a:lvl1pPr>
              <a:defRPr/>
            </a:lvl1pPr>
          </a:lstStyle>
          <a:p>
            <a:pPr>
              <a:defRPr/>
            </a:pPr>
            <a:fld id="{8AA9B6DF-DA65-4A03-87EE-75EBCA61472F}" type="slidenum">
              <a:rPr lang="en-US"/>
              <a:pPr>
                <a:defRPr/>
              </a:pPr>
              <a:t>‹#›</a:t>
            </a:fld>
            <a:endParaRPr lang="en-US" sz="1400" b="0">
              <a:latin typeface="Times New Roman"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5463" y="4810125"/>
            <a:ext cx="549275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5463" y="614363"/>
            <a:ext cx="5492750" cy="4122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5463" y="5376863"/>
            <a:ext cx="5492750" cy="806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r>
              <a:rPr lang="en-US"/>
              <a:t>Fundamental Concepts</a:t>
            </a:r>
          </a:p>
        </p:txBody>
      </p:sp>
      <p:sp>
        <p:nvSpPr>
          <p:cNvPr id="6" name="Rectangle 8"/>
          <p:cNvSpPr>
            <a:spLocks noGrp="1" noChangeArrowheads="1"/>
          </p:cNvSpPr>
          <p:nvPr>
            <p:ph type="sldNum" sz="quarter" idx="11"/>
          </p:nvPr>
        </p:nvSpPr>
        <p:spPr>
          <a:ln/>
        </p:spPr>
        <p:txBody>
          <a:bodyPr/>
          <a:lstStyle>
            <a:lvl1pPr>
              <a:defRPr/>
            </a:lvl1pPr>
          </a:lstStyle>
          <a:p>
            <a:pPr>
              <a:defRPr/>
            </a:pPr>
            <a:fld id="{416F27CC-33C5-4587-9DEC-844EC4D510BB}" type="slidenum">
              <a:rPr lang="en-US"/>
              <a:pPr>
                <a:defRPr/>
              </a:pPr>
              <a:t>‹#›</a:t>
            </a:fld>
            <a:endParaRPr lang="en-US" sz="1400" b="0">
              <a:latin typeface="Times New Roman"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86025" y="381000"/>
            <a:ext cx="5727700" cy="474663"/>
          </a:xfrm>
          <a:prstGeom prst="rect">
            <a:avLst/>
          </a:prstGeom>
          <a:noFill/>
          <a:ln w="12700">
            <a:noFill/>
            <a:miter lim="800000"/>
            <a:headEnd/>
            <a:tailEnd/>
          </a:ln>
        </p:spPr>
        <p:txBody>
          <a:bodyPr vert="horz" wrap="none" lIns="63500" tIns="25400" rIns="63500" bIns="25400" numCol="1" anchor="t" anchorCtr="0" compatLnSpc="1">
            <a:prstTxWarp prst="textNoShape">
              <a:avLst/>
            </a:prstTxWarp>
            <a:spAutoFit/>
          </a:bodyPr>
          <a:lstStyle/>
          <a:p>
            <a:pPr lvl="0"/>
            <a:r>
              <a:rPr lang="en-US"/>
              <a:t>Click to edit Master title style</a:t>
            </a:r>
          </a:p>
        </p:txBody>
      </p:sp>
      <p:sp>
        <p:nvSpPr>
          <p:cNvPr id="54275" name="Line 3"/>
          <p:cNvSpPr>
            <a:spLocks noChangeShapeType="1"/>
          </p:cNvSpPr>
          <p:nvPr/>
        </p:nvSpPr>
        <p:spPr bwMode="auto">
          <a:xfrm>
            <a:off x="2057400" y="920750"/>
            <a:ext cx="6584950" cy="0"/>
          </a:xfrm>
          <a:prstGeom prst="line">
            <a:avLst/>
          </a:prstGeom>
          <a:noFill/>
          <a:ln w="508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76" name="Rectangle 4"/>
          <p:cNvSpPr>
            <a:spLocks noChangeArrowheads="1"/>
          </p:cNvSpPr>
          <p:nvPr/>
        </p:nvSpPr>
        <p:spPr bwMode="auto">
          <a:xfrm>
            <a:off x="2076450" y="971550"/>
            <a:ext cx="3876675" cy="242888"/>
          </a:xfrm>
          <a:prstGeom prst="rect">
            <a:avLst/>
          </a:prstGeom>
          <a:noFill/>
          <a:ln w="12700">
            <a:noFill/>
            <a:miter lim="800000"/>
            <a:headEnd/>
            <a:tailEnd/>
          </a:ln>
          <a:effectLst/>
        </p:spPr>
        <p:txBody>
          <a:bodyPr wrap="none" lIns="63500" tIns="25400" rIns="63500" bIns="25400">
            <a:prstTxWarp prst="textNoShape">
              <a:avLst/>
            </a:prstTxWarp>
            <a:spAutoFit/>
          </a:bodyPr>
          <a:lstStyle/>
          <a:p>
            <a:pPr eaLnBrk="0" hangingPunct="0">
              <a:lnSpc>
                <a:spcPct val="90000"/>
              </a:lnSpc>
              <a:defRPr/>
            </a:pPr>
            <a:r>
              <a:rPr lang="en-US" sz="1400">
                <a:latin typeface="Arial" charset="0"/>
                <a:ea typeface="+mn-ea"/>
                <a:cs typeface="+mn-cs"/>
              </a:rPr>
              <a:t>Navigation and Ancillary Information Facility</a:t>
            </a:r>
          </a:p>
        </p:txBody>
      </p:sp>
      <p:sp>
        <p:nvSpPr>
          <p:cNvPr id="1029" name="Rectangle 5"/>
          <p:cNvSpPr>
            <a:spLocks noGrp="1" noChangeArrowheads="1"/>
          </p:cNvSpPr>
          <p:nvPr>
            <p:ph type="body" idx="1"/>
          </p:nvPr>
        </p:nvSpPr>
        <p:spPr bwMode="auto">
          <a:xfrm>
            <a:off x="692150" y="1987550"/>
            <a:ext cx="77724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278" name="Rectangle 6"/>
          <p:cNvSpPr>
            <a:spLocks noChangeArrowheads="1"/>
          </p:cNvSpPr>
          <p:nvPr/>
        </p:nvSpPr>
        <p:spPr bwMode="auto">
          <a:xfrm>
            <a:off x="-12700" y="6530975"/>
            <a:ext cx="209550" cy="339725"/>
          </a:xfrm>
          <a:prstGeom prst="rect">
            <a:avLst/>
          </a:prstGeom>
          <a:noFill/>
          <a:ln w="12700">
            <a:noFill/>
            <a:miter lim="800000"/>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79" name="Rectangle 7"/>
          <p:cNvSpPr>
            <a:spLocks noGrp="1" noChangeArrowheads="1"/>
          </p:cNvSpPr>
          <p:nvPr>
            <p:ph type="ftr" sz="quarter" idx="3"/>
          </p:nvPr>
        </p:nvSpPr>
        <p:spPr bwMode="auto">
          <a:xfrm>
            <a:off x="0" y="6629400"/>
            <a:ext cx="2895600" cy="2413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lnSpc>
                <a:spcPct val="100000"/>
              </a:lnSpc>
              <a:spcBef>
                <a:spcPct val="0"/>
              </a:spcBef>
              <a:defRPr>
                <a:latin typeface="Arial" charset="0"/>
                <a:ea typeface="+mn-ea"/>
                <a:cs typeface="+mn-cs"/>
              </a:defRPr>
            </a:lvl1pPr>
          </a:lstStyle>
          <a:p>
            <a:pPr>
              <a:defRPr/>
            </a:pPr>
            <a:r>
              <a:rPr lang="en-US"/>
              <a:t>Fundamental Concepts</a:t>
            </a:r>
          </a:p>
        </p:txBody>
      </p:sp>
      <p:sp>
        <p:nvSpPr>
          <p:cNvPr id="54280" name="Rectangle 8"/>
          <p:cNvSpPr>
            <a:spLocks noGrp="1" noChangeArrowheads="1"/>
          </p:cNvSpPr>
          <p:nvPr>
            <p:ph type="sldNum" sz="quarter" idx="4"/>
          </p:nvPr>
        </p:nvSpPr>
        <p:spPr bwMode="auto">
          <a:xfrm>
            <a:off x="7251700" y="6629400"/>
            <a:ext cx="1905000" cy="2413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100000"/>
              </a:lnSpc>
              <a:spcBef>
                <a:spcPct val="0"/>
              </a:spcBef>
              <a:defRPr sz="1200">
                <a:latin typeface="Arial" charset="0"/>
                <a:ea typeface="+mn-ea"/>
                <a:cs typeface="+mn-cs"/>
              </a:defRPr>
            </a:lvl1pPr>
          </a:lstStyle>
          <a:p>
            <a:pPr>
              <a:defRPr/>
            </a:pPr>
            <a:fld id="{DF7E9F71-B393-4217-B645-BC7147B6DCD5}" type="slidenum">
              <a:rPr lang="en-US"/>
              <a:pPr>
                <a:defRPr/>
              </a:pPr>
              <a:t>‹#›</a:t>
            </a:fld>
            <a:endParaRPr lang="en-US" sz="1400" b="0">
              <a:latin typeface="Times New Roman" charset="0"/>
            </a:endParaRPr>
          </a:p>
        </p:txBody>
      </p:sp>
      <p:grpSp>
        <p:nvGrpSpPr>
          <p:cNvPr id="1033" name="Group 9"/>
          <p:cNvGrpSpPr>
            <a:grpSpLocks/>
          </p:cNvGrpSpPr>
          <p:nvPr/>
        </p:nvGrpSpPr>
        <p:grpSpPr bwMode="auto">
          <a:xfrm>
            <a:off x="177800" y="182563"/>
            <a:ext cx="1824038" cy="896937"/>
            <a:chOff x="112" y="115"/>
            <a:chExt cx="1149" cy="565"/>
          </a:xfrm>
        </p:grpSpPr>
        <p:sp>
          <p:nvSpPr>
            <p:cNvPr id="54282" name="Arc 10"/>
            <p:cNvSpPr>
              <a:spLocks/>
            </p:cNvSpPr>
            <p:nvPr/>
          </p:nvSpPr>
          <p:spPr bwMode="auto">
            <a:xfrm flipH="1">
              <a:off x="635" y="206"/>
              <a:ext cx="79" cy="71"/>
            </a:xfrm>
            <a:custGeom>
              <a:avLst/>
              <a:gdLst>
                <a:gd name="G0" fmla="+- 21600 0 0"/>
                <a:gd name="G1" fmla="+- 21600 0 0"/>
                <a:gd name="G2" fmla="+- 21600 0 0"/>
                <a:gd name="T0" fmla="*/ 9369 w 43200"/>
                <a:gd name="T1" fmla="*/ 39403 h 39403"/>
                <a:gd name="T2" fmla="*/ 34560 w 43200"/>
                <a:gd name="T3" fmla="*/ 38880 h 39403"/>
                <a:gd name="T4" fmla="*/ 21600 w 43200"/>
                <a:gd name="T5" fmla="*/ 21600 h 39403"/>
              </a:gdLst>
              <a:ahLst/>
              <a:cxnLst>
                <a:cxn ang="0">
                  <a:pos x="T0" y="T1"/>
                </a:cxn>
                <a:cxn ang="0">
                  <a:pos x="T2" y="T3"/>
                </a:cxn>
                <a:cxn ang="0">
                  <a:pos x="T4" y="T5"/>
                </a:cxn>
              </a:cxnLst>
              <a:rect l="0" t="0" r="r" b="b"/>
              <a:pathLst>
                <a:path w="43200" h="39403" fill="none" extrusionOk="0">
                  <a:moveTo>
                    <a:pt x="9368" y="39403"/>
                  </a:moveTo>
                  <a:cubicBezTo>
                    <a:pt x="3504" y="35374"/>
                    <a:pt x="0" y="28715"/>
                    <a:pt x="0" y="21600"/>
                  </a:cubicBezTo>
                  <a:cubicBezTo>
                    <a:pt x="0" y="9670"/>
                    <a:pt x="9670" y="0"/>
                    <a:pt x="21600" y="0"/>
                  </a:cubicBezTo>
                  <a:cubicBezTo>
                    <a:pt x="33529" y="0"/>
                    <a:pt x="43200" y="9670"/>
                    <a:pt x="43200" y="21600"/>
                  </a:cubicBezTo>
                  <a:cubicBezTo>
                    <a:pt x="43199" y="28398"/>
                    <a:pt x="39999" y="34800"/>
                    <a:pt x="34560" y="38880"/>
                  </a:cubicBezTo>
                </a:path>
                <a:path w="43200" h="39403" stroke="0" extrusionOk="0">
                  <a:moveTo>
                    <a:pt x="9368" y="39403"/>
                  </a:moveTo>
                  <a:cubicBezTo>
                    <a:pt x="3504" y="35374"/>
                    <a:pt x="0" y="28715"/>
                    <a:pt x="0" y="21600"/>
                  </a:cubicBezTo>
                  <a:cubicBezTo>
                    <a:pt x="0" y="9670"/>
                    <a:pt x="9670" y="0"/>
                    <a:pt x="21600" y="0"/>
                  </a:cubicBezTo>
                  <a:cubicBezTo>
                    <a:pt x="33529" y="0"/>
                    <a:pt x="43200" y="9670"/>
                    <a:pt x="43200" y="21600"/>
                  </a:cubicBezTo>
                  <a:cubicBezTo>
                    <a:pt x="43199" y="28398"/>
                    <a:pt x="39999" y="34800"/>
                    <a:pt x="34560" y="38880"/>
                  </a:cubicBezTo>
                  <a:lnTo>
                    <a:pt x="21600" y="21600"/>
                  </a:lnTo>
                  <a:close/>
                </a:path>
              </a:pathLst>
            </a:custGeom>
            <a:noFill/>
            <a:ln w="9525">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83" name="Oval 11"/>
            <p:cNvSpPr>
              <a:spLocks noChangeArrowheads="1"/>
            </p:cNvSpPr>
            <p:nvPr/>
          </p:nvSpPr>
          <p:spPr bwMode="auto">
            <a:xfrm>
              <a:off x="112" y="292"/>
              <a:ext cx="1149" cy="388"/>
            </a:xfrm>
            <a:prstGeom prst="ellipse">
              <a:avLst/>
            </a:prstGeom>
            <a:noFill/>
            <a:ln w="12700">
              <a:solidFill>
                <a:srgbClr val="0000CC"/>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84" name="Line 12"/>
            <p:cNvSpPr>
              <a:spLocks noChangeShapeType="1"/>
            </p:cNvSpPr>
            <p:nvPr/>
          </p:nvSpPr>
          <p:spPr bwMode="auto">
            <a:xfrm>
              <a:off x="575" y="353"/>
              <a:ext cx="196" cy="0"/>
            </a:xfrm>
            <a:prstGeom prst="line">
              <a:avLst/>
            </a:prstGeom>
            <a:noFill/>
            <a:ln w="1905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85" name="Line 13"/>
            <p:cNvSpPr>
              <a:spLocks noChangeShapeType="1"/>
            </p:cNvSpPr>
            <p:nvPr/>
          </p:nvSpPr>
          <p:spPr bwMode="auto">
            <a:xfrm rot="-5400000">
              <a:off x="644" y="352"/>
              <a:ext cx="58" cy="0"/>
            </a:xfrm>
            <a:prstGeom prst="line">
              <a:avLst/>
            </a:prstGeom>
            <a:noFill/>
            <a:ln w="1905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86" name="Oval 14"/>
            <p:cNvSpPr>
              <a:spLocks noChangeArrowheads="1"/>
            </p:cNvSpPr>
            <p:nvPr/>
          </p:nvSpPr>
          <p:spPr bwMode="auto">
            <a:xfrm>
              <a:off x="331" y="403"/>
              <a:ext cx="462" cy="156"/>
            </a:xfrm>
            <a:prstGeom prst="ellipse">
              <a:avLst/>
            </a:prstGeom>
            <a:noFill/>
            <a:ln w="12700">
              <a:solidFill>
                <a:srgbClr val="0000CC"/>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87" name="Arc 15"/>
            <p:cNvSpPr>
              <a:spLocks/>
            </p:cNvSpPr>
            <p:nvPr/>
          </p:nvSpPr>
          <p:spPr bwMode="auto">
            <a:xfrm flipV="1">
              <a:off x="552" y="334"/>
              <a:ext cx="696" cy="225"/>
            </a:xfrm>
            <a:custGeom>
              <a:avLst/>
              <a:gdLst>
                <a:gd name="G0" fmla="+- 0 0 0"/>
                <a:gd name="G1" fmla="+- 21600 0 0"/>
                <a:gd name="G2" fmla="+- 21600 0 0"/>
                <a:gd name="T0" fmla="*/ 0 w 21600"/>
                <a:gd name="T1" fmla="*/ 0 h 29731"/>
                <a:gd name="T2" fmla="*/ 20011 w 21600"/>
                <a:gd name="T3" fmla="*/ 29731 h 29731"/>
                <a:gd name="T4" fmla="*/ 0 w 21600"/>
                <a:gd name="T5" fmla="*/ 21600 h 29731"/>
              </a:gdLst>
              <a:ahLst/>
              <a:cxnLst>
                <a:cxn ang="0">
                  <a:pos x="T0" y="T1"/>
                </a:cxn>
                <a:cxn ang="0">
                  <a:pos x="T2" y="T3"/>
                </a:cxn>
                <a:cxn ang="0">
                  <a:pos x="T4" y="T5"/>
                </a:cxn>
              </a:cxnLst>
              <a:rect l="0" t="0" r="r" b="b"/>
              <a:pathLst>
                <a:path w="21600" h="29731" fill="none" extrusionOk="0">
                  <a:moveTo>
                    <a:pt x="0" y="-1"/>
                  </a:moveTo>
                  <a:cubicBezTo>
                    <a:pt x="11929" y="0"/>
                    <a:pt x="21600" y="9670"/>
                    <a:pt x="21600" y="21600"/>
                  </a:cubicBezTo>
                  <a:cubicBezTo>
                    <a:pt x="21600" y="24387"/>
                    <a:pt x="21060" y="27148"/>
                    <a:pt x="20011" y="29731"/>
                  </a:cubicBezTo>
                </a:path>
                <a:path w="21600" h="29731" stroke="0" extrusionOk="0">
                  <a:moveTo>
                    <a:pt x="0" y="-1"/>
                  </a:moveTo>
                  <a:cubicBezTo>
                    <a:pt x="11929" y="0"/>
                    <a:pt x="21600" y="9670"/>
                    <a:pt x="21600" y="21600"/>
                  </a:cubicBezTo>
                  <a:cubicBezTo>
                    <a:pt x="21600" y="24387"/>
                    <a:pt x="21060" y="27148"/>
                    <a:pt x="20011" y="29731"/>
                  </a:cubicBezTo>
                  <a:lnTo>
                    <a:pt x="0" y="21600"/>
                  </a:lnTo>
                  <a:close/>
                </a:path>
              </a:pathLst>
            </a:custGeom>
            <a:noFill/>
            <a:ln w="127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88" name="Oval 16"/>
            <p:cNvSpPr>
              <a:spLocks noChangeArrowheads="1"/>
            </p:cNvSpPr>
            <p:nvPr/>
          </p:nvSpPr>
          <p:spPr bwMode="auto">
            <a:xfrm>
              <a:off x="563" y="536"/>
              <a:ext cx="47" cy="47"/>
            </a:xfrm>
            <a:prstGeom prst="ellipse">
              <a:avLst/>
            </a:prstGeom>
            <a:solidFill>
              <a:srgbClr val="E30101"/>
            </a:solidFill>
            <a:ln w="9525">
              <a:solidFill>
                <a:srgbClr val="E3010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89" name="Oval 17"/>
            <p:cNvSpPr>
              <a:spLocks noChangeArrowheads="1"/>
            </p:cNvSpPr>
            <p:nvPr/>
          </p:nvSpPr>
          <p:spPr bwMode="auto">
            <a:xfrm>
              <a:off x="1146" y="358"/>
              <a:ext cx="47" cy="47"/>
            </a:xfrm>
            <a:prstGeom prst="ellipse">
              <a:avLst/>
            </a:prstGeom>
            <a:solidFill>
              <a:srgbClr val="E30101"/>
            </a:solidFill>
            <a:ln w="9525">
              <a:solidFill>
                <a:srgbClr val="E3010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90" name="Line 18"/>
            <p:cNvSpPr>
              <a:spLocks noChangeShapeType="1"/>
            </p:cNvSpPr>
            <p:nvPr/>
          </p:nvSpPr>
          <p:spPr bwMode="auto">
            <a:xfrm flipV="1">
              <a:off x="675" y="152"/>
              <a:ext cx="0" cy="43"/>
            </a:xfrm>
            <a:prstGeom prst="line">
              <a:avLst/>
            </a:prstGeom>
            <a:noFill/>
            <a:ln w="28575">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91" name="Freeform 19"/>
            <p:cNvSpPr>
              <a:spLocks/>
            </p:cNvSpPr>
            <p:nvPr/>
          </p:nvSpPr>
          <p:spPr bwMode="auto">
            <a:xfrm>
              <a:off x="560" y="234"/>
              <a:ext cx="233" cy="251"/>
            </a:xfrm>
            <a:custGeom>
              <a:avLst/>
              <a:gdLst/>
              <a:ahLst/>
              <a:cxnLst>
                <a:cxn ang="0">
                  <a:pos x="134" y="0"/>
                </a:cxn>
                <a:cxn ang="0">
                  <a:pos x="95" y="0"/>
                </a:cxn>
                <a:cxn ang="0">
                  <a:pos x="0" y="246"/>
                </a:cxn>
                <a:cxn ang="0">
                  <a:pos x="114" y="35"/>
                </a:cxn>
                <a:cxn ang="0">
                  <a:pos x="233" y="251"/>
                </a:cxn>
                <a:cxn ang="0">
                  <a:pos x="134" y="0"/>
                </a:cxn>
              </a:cxnLst>
              <a:rect l="0" t="0" r="r" b="b"/>
              <a:pathLst>
                <a:path w="233" h="251">
                  <a:moveTo>
                    <a:pt x="134" y="0"/>
                  </a:moveTo>
                  <a:lnTo>
                    <a:pt x="95" y="0"/>
                  </a:lnTo>
                  <a:lnTo>
                    <a:pt x="0" y="246"/>
                  </a:lnTo>
                  <a:lnTo>
                    <a:pt x="114" y="35"/>
                  </a:lnTo>
                  <a:lnTo>
                    <a:pt x="233" y="251"/>
                  </a:lnTo>
                  <a:lnTo>
                    <a:pt x="134" y="0"/>
                  </a:lnTo>
                  <a:close/>
                </a:path>
              </a:pathLst>
            </a:custGeom>
            <a:solidFill>
              <a:srgbClr val="E30101"/>
            </a:solidFill>
            <a:ln w="9525" cap="flat" cmpd="sng">
              <a:solidFill>
                <a:schemeClr val="tx1"/>
              </a:solidFill>
              <a:prstDash val="solid"/>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92" name="Line 20"/>
            <p:cNvSpPr>
              <a:spLocks noChangeShapeType="1"/>
            </p:cNvSpPr>
            <p:nvPr/>
          </p:nvSpPr>
          <p:spPr bwMode="auto">
            <a:xfrm flipV="1">
              <a:off x="675" y="192"/>
              <a:ext cx="0" cy="79"/>
            </a:xfrm>
            <a:prstGeom prst="line">
              <a:avLst/>
            </a:prstGeom>
            <a:noFill/>
            <a:ln w="9525">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54293" name="Text Box 21"/>
            <p:cNvSpPr txBox="1">
              <a:spLocks noChangeArrowheads="1"/>
            </p:cNvSpPr>
            <p:nvPr/>
          </p:nvSpPr>
          <p:spPr bwMode="auto">
            <a:xfrm>
              <a:off x="247" y="115"/>
              <a:ext cx="370" cy="480"/>
            </a:xfrm>
            <a:prstGeom prst="rect">
              <a:avLst/>
            </a:prstGeom>
            <a:noFill/>
            <a:ln w="9525">
              <a:noFill/>
              <a:miter lim="800000"/>
              <a:headEnd/>
              <a:tailEnd/>
            </a:ln>
            <a:effectLst/>
          </p:spPr>
          <p:txBody>
            <a:bodyPr wrap="none">
              <a:prstTxWarp prst="textNoShape">
                <a:avLst/>
              </a:prstTxWarp>
              <a:spAutoFit/>
            </a:bodyPr>
            <a:lstStyle/>
            <a:p>
              <a:pPr eaLnBrk="0" hangingPunct="0">
                <a:defRPr/>
              </a:pPr>
              <a:r>
                <a:rPr lang="en-US" sz="4400" b="0">
                  <a:solidFill>
                    <a:srgbClr val="E30101"/>
                  </a:solidFill>
                  <a:latin typeface="Arial" charset="0"/>
                  <a:ea typeface="+mn-ea"/>
                  <a:cs typeface="+mn-cs"/>
                </a:rPr>
                <a:t>N</a:t>
              </a:r>
              <a:endParaRPr lang="en-US" sz="4400" b="0">
                <a:latin typeface="Arial" charset="0"/>
                <a:ea typeface="+mn-ea"/>
                <a:cs typeface="+mn-cs"/>
              </a:endParaRPr>
            </a:p>
          </p:txBody>
        </p:sp>
        <p:sp>
          <p:nvSpPr>
            <p:cNvPr id="54294" name="Text Box 22"/>
            <p:cNvSpPr txBox="1">
              <a:spLocks noChangeArrowheads="1"/>
            </p:cNvSpPr>
            <p:nvPr/>
          </p:nvSpPr>
          <p:spPr bwMode="auto">
            <a:xfrm>
              <a:off x="739" y="115"/>
              <a:ext cx="429" cy="480"/>
            </a:xfrm>
            <a:prstGeom prst="rect">
              <a:avLst/>
            </a:prstGeom>
            <a:noFill/>
            <a:ln w="9525">
              <a:noFill/>
              <a:miter lim="800000"/>
              <a:headEnd/>
              <a:tailEnd/>
            </a:ln>
            <a:effectLst/>
          </p:spPr>
          <p:txBody>
            <a:bodyPr wrap="none">
              <a:prstTxWarp prst="textNoShape">
                <a:avLst/>
              </a:prstTxWarp>
              <a:spAutoFit/>
            </a:bodyPr>
            <a:lstStyle/>
            <a:p>
              <a:pPr eaLnBrk="0" hangingPunct="0">
                <a:defRPr/>
              </a:pPr>
              <a:r>
                <a:rPr lang="en-US" sz="4400" b="0">
                  <a:solidFill>
                    <a:srgbClr val="E30101"/>
                  </a:solidFill>
                  <a:latin typeface="Arial" charset="0"/>
                  <a:ea typeface="+mn-ea"/>
                  <a:cs typeface="+mn-cs"/>
                </a:rPr>
                <a:t>IF</a:t>
              </a:r>
              <a:endParaRPr lang="en-US" sz="4400" b="0">
                <a:latin typeface="Arial" charset="0"/>
                <a:ea typeface="+mn-ea"/>
                <a:cs typeface="+mn-cs"/>
              </a:endParaRPr>
            </a:p>
          </p:txBody>
        </p:sp>
      </p:gr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Lst>
  <p:hf hdr="0" dt="0"/>
  <p:txStyles>
    <p:titleStyle>
      <a:lvl1pPr algn="ctr" rtl="0" eaLnBrk="0" fontAlgn="base" hangingPunct="0">
        <a:lnSpc>
          <a:spcPct val="87000"/>
        </a:lnSpc>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lnSpc>
          <a:spcPct val="87000"/>
        </a:lnSpc>
        <a:spcBef>
          <a:spcPct val="0"/>
        </a:spcBef>
        <a:spcAft>
          <a:spcPct val="0"/>
        </a:spcAft>
        <a:defRPr sz="3200" b="1">
          <a:solidFill>
            <a:schemeClr val="tx2"/>
          </a:solidFill>
          <a:latin typeface="Arial" charset="0"/>
          <a:ea typeface="ＭＳ Ｐゴシック" charset="-128"/>
          <a:cs typeface="ＭＳ Ｐゴシック" charset="-128"/>
        </a:defRPr>
      </a:lvl2pPr>
      <a:lvl3pPr algn="ctr" rtl="0" eaLnBrk="0" fontAlgn="base" hangingPunct="0">
        <a:lnSpc>
          <a:spcPct val="87000"/>
        </a:lnSpc>
        <a:spcBef>
          <a:spcPct val="0"/>
        </a:spcBef>
        <a:spcAft>
          <a:spcPct val="0"/>
        </a:spcAft>
        <a:defRPr sz="3200" b="1">
          <a:solidFill>
            <a:schemeClr val="tx2"/>
          </a:solidFill>
          <a:latin typeface="Arial" charset="0"/>
          <a:ea typeface="ＭＳ Ｐゴシック" charset="-128"/>
          <a:cs typeface="ＭＳ Ｐゴシック" charset="-128"/>
        </a:defRPr>
      </a:lvl3pPr>
      <a:lvl4pPr algn="ctr" rtl="0" eaLnBrk="0" fontAlgn="base" hangingPunct="0">
        <a:lnSpc>
          <a:spcPct val="87000"/>
        </a:lnSpc>
        <a:spcBef>
          <a:spcPct val="0"/>
        </a:spcBef>
        <a:spcAft>
          <a:spcPct val="0"/>
        </a:spcAft>
        <a:defRPr sz="3200" b="1">
          <a:solidFill>
            <a:schemeClr val="tx2"/>
          </a:solidFill>
          <a:latin typeface="Arial" charset="0"/>
          <a:ea typeface="ＭＳ Ｐゴシック" charset="-128"/>
          <a:cs typeface="ＭＳ Ｐゴシック" charset="-128"/>
        </a:defRPr>
      </a:lvl4pPr>
      <a:lvl5pPr algn="ctr" rtl="0" eaLnBrk="0" fontAlgn="base" hangingPunct="0">
        <a:lnSpc>
          <a:spcPct val="87000"/>
        </a:lnSpc>
        <a:spcBef>
          <a:spcPct val="0"/>
        </a:spcBef>
        <a:spcAft>
          <a:spcPct val="0"/>
        </a:spcAft>
        <a:defRPr sz="3200" b="1">
          <a:solidFill>
            <a:schemeClr val="tx2"/>
          </a:solidFill>
          <a:latin typeface="Arial" charset="0"/>
          <a:ea typeface="ＭＳ Ｐゴシック" charset="-128"/>
          <a:cs typeface="ＭＳ Ｐゴシック" charset="-128"/>
        </a:defRPr>
      </a:lvl5pPr>
      <a:lvl6pPr marL="457200" algn="ctr" rtl="0" eaLnBrk="0" fontAlgn="base" hangingPunct="0">
        <a:lnSpc>
          <a:spcPct val="87000"/>
        </a:lnSpc>
        <a:spcBef>
          <a:spcPct val="0"/>
        </a:spcBef>
        <a:spcAft>
          <a:spcPct val="0"/>
        </a:spcAft>
        <a:defRPr sz="3200" b="1">
          <a:solidFill>
            <a:schemeClr val="tx2"/>
          </a:solidFill>
          <a:latin typeface="Arial" charset="0"/>
        </a:defRPr>
      </a:lvl6pPr>
      <a:lvl7pPr marL="914400" algn="ctr" rtl="0" eaLnBrk="0" fontAlgn="base" hangingPunct="0">
        <a:lnSpc>
          <a:spcPct val="87000"/>
        </a:lnSpc>
        <a:spcBef>
          <a:spcPct val="0"/>
        </a:spcBef>
        <a:spcAft>
          <a:spcPct val="0"/>
        </a:spcAft>
        <a:defRPr sz="3200" b="1">
          <a:solidFill>
            <a:schemeClr val="tx2"/>
          </a:solidFill>
          <a:latin typeface="Arial" charset="0"/>
        </a:defRPr>
      </a:lvl7pPr>
      <a:lvl8pPr marL="1371600" algn="ctr" rtl="0" eaLnBrk="0" fontAlgn="base" hangingPunct="0">
        <a:lnSpc>
          <a:spcPct val="87000"/>
        </a:lnSpc>
        <a:spcBef>
          <a:spcPct val="0"/>
        </a:spcBef>
        <a:spcAft>
          <a:spcPct val="0"/>
        </a:spcAft>
        <a:defRPr sz="3200" b="1">
          <a:solidFill>
            <a:schemeClr val="tx2"/>
          </a:solidFill>
          <a:latin typeface="Arial" charset="0"/>
        </a:defRPr>
      </a:lvl8pPr>
      <a:lvl9pPr marL="1828800" algn="ctr" rtl="0" eaLnBrk="0" fontAlgn="base" hangingPunct="0">
        <a:lnSpc>
          <a:spcPct val="87000"/>
        </a:lnSpc>
        <a:spcBef>
          <a:spcPct val="0"/>
        </a:spcBef>
        <a:spcAft>
          <a:spcPct val="0"/>
        </a:spcAft>
        <a:defRPr sz="3200" b="1">
          <a:solidFill>
            <a:schemeClr val="tx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ＭＳ Ｐゴシック" charset="-128"/>
          <a:cs typeface="ＭＳ Ｐゴシック" charset="-128"/>
        </a:defRPr>
      </a:lvl1pPr>
      <a:lvl2pPr marL="685800" indent="-228600" algn="l" rtl="0" eaLnBrk="0" fontAlgn="base" hangingPunct="0">
        <a:lnSpc>
          <a:spcPct val="90000"/>
        </a:lnSpc>
        <a:spcBef>
          <a:spcPct val="30000"/>
        </a:spcBef>
        <a:spcAft>
          <a:spcPct val="0"/>
        </a:spcAft>
        <a:buSzPct val="100000"/>
        <a:buChar char="–"/>
        <a:defRPr b="1">
          <a:solidFill>
            <a:schemeClr val="tx1"/>
          </a:solidFill>
          <a:latin typeface="+mn-lt"/>
          <a:ea typeface="ＭＳ Ｐゴシック" charset="-128"/>
        </a:defRPr>
      </a:lvl2pPr>
      <a:lvl3pPr marL="1143000" indent="-228600" algn="l" rtl="0" eaLnBrk="0" fontAlgn="base" hangingPunct="0">
        <a:lnSpc>
          <a:spcPct val="90000"/>
        </a:lnSpc>
        <a:spcBef>
          <a:spcPct val="30000"/>
        </a:spcBef>
        <a:spcAft>
          <a:spcPct val="0"/>
        </a:spcAft>
        <a:buSzPct val="100000"/>
        <a:buChar char="»"/>
        <a:defRPr b="1">
          <a:solidFill>
            <a:schemeClr val="tx1"/>
          </a:solidFill>
          <a:latin typeface="+mn-lt"/>
          <a:ea typeface="ＭＳ Ｐゴシック" charset="-128"/>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1985963" y="2273300"/>
            <a:ext cx="5181600" cy="528638"/>
          </a:xfrm>
        </p:spPr>
        <p:txBody>
          <a:bodyPr/>
          <a:lstStyle/>
          <a:p>
            <a:r>
              <a:rPr lang="en-US" sz="3600" dirty="0">
                <a:ea typeface="ＭＳ Ｐゴシック" pitchFamily="-60" charset="-128"/>
                <a:cs typeface="ＭＳ Ｐゴシック" pitchFamily="-60" charset="-128"/>
              </a:rPr>
              <a:t>Fundamental Concepts</a:t>
            </a:r>
            <a:endParaRPr lang="en-US" sz="4000" dirty="0">
              <a:ea typeface="ＭＳ Ｐゴシック" pitchFamily="-60" charset="-128"/>
              <a:cs typeface="ＭＳ Ｐゴシック" pitchFamily="-60" charset="-128"/>
            </a:endParaRPr>
          </a:p>
        </p:txBody>
      </p:sp>
      <p:sp>
        <p:nvSpPr>
          <p:cNvPr id="16386" name="Rectangle 3"/>
          <p:cNvSpPr>
            <a:spLocks noGrp="1" noChangeArrowheads="1"/>
          </p:cNvSpPr>
          <p:nvPr>
            <p:ph type="subTitle" idx="1"/>
          </p:nvPr>
        </p:nvSpPr>
        <p:spPr>
          <a:xfrm>
            <a:off x="1377950" y="3892550"/>
            <a:ext cx="6400800" cy="1752600"/>
          </a:xfrm>
        </p:spPr>
        <p:txBody>
          <a:bodyPr lIns="92075" tIns="46038" rIns="92075" bIns="46038"/>
          <a:lstStyle/>
          <a:p>
            <a:pPr marL="285750" indent="-285750"/>
            <a:r>
              <a:rPr lang="en-US" dirty="0">
                <a:solidFill>
                  <a:schemeClr val="tx2"/>
                </a:solidFill>
              </a:rPr>
              <a:t>April 2023</a:t>
            </a:r>
          </a:p>
          <a:p>
            <a:pPr marL="285750" indent="-285750"/>
            <a:endParaRPr lang="en-US" dirty="0">
              <a:solidFill>
                <a:schemeClr val="tx2"/>
              </a:solidFill>
              <a:ea typeface="ＭＳ Ｐゴシック" pitchFamily="-60" charset="-128"/>
              <a:cs typeface="ＭＳ Ｐゴシック" pitchFamily="-6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6626" name="Slide Number Placeholder 4"/>
          <p:cNvSpPr>
            <a:spLocks noGrp="1"/>
          </p:cNvSpPr>
          <p:nvPr>
            <p:ph type="sldNum" sz="quarter" idx="11"/>
          </p:nvPr>
        </p:nvSpPr>
        <p:spPr>
          <a:xfrm>
            <a:off x="7251700" y="6629400"/>
            <a:ext cx="1905000" cy="241300"/>
          </a:xfrm>
          <a:noFill/>
        </p:spPr>
        <p:txBody>
          <a:bodyPr/>
          <a:lstStyle/>
          <a:p>
            <a:fld id="{06FDDED8-66D1-4921-8908-431B40F19035}" type="slidenum">
              <a:rPr lang="en-US" smtClean="0">
                <a:latin typeface="Arial" pitchFamily="-60" charset="0"/>
                <a:ea typeface="ＭＳ Ｐゴシック" pitchFamily="-60" charset="-128"/>
                <a:cs typeface="ＭＳ Ｐゴシック" pitchFamily="-60" charset="-128"/>
              </a:rPr>
              <a:pPr/>
              <a:t>10</a:t>
            </a:fld>
            <a:endParaRPr lang="en-US" sz="1400" b="0" dirty="0">
              <a:latin typeface="Times New Roman" pitchFamily="-60" charset="0"/>
              <a:ea typeface="ＭＳ Ｐゴシック" pitchFamily="-60" charset="-128"/>
              <a:cs typeface="ＭＳ Ｐゴシック" pitchFamily="-60" charset="-128"/>
            </a:endParaRPr>
          </a:p>
        </p:txBody>
      </p:sp>
      <p:sp>
        <p:nvSpPr>
          <p:cNvPr id="26627" name="Rectangle 2"/>
          <p:cNvSpPr>
            <a:spLocks noGrp="1" noChangeArrowheads="1"/>
          </p:cNvSpPr>
          <p:nvPr>
            <p:ph type="body" idx="1"/>
          </p:nvPr>
        </p:nvSpPr>
        <p:spPr>
          <a:xfrm>
            <a:off x="692150" y="1230313"/>
            <a:ext cx="7772400" cy="5543550"/>
          </a:xfrm>
        </p:spPr>
        <p:txBody>
          <a:bodyPr lIns="92075" tIns="46038" rIns="92075" bIns="46038"/>
          <a:lstStyle/>
          <a:p>
            <a:pPr>
              <a:lnSpc>
                <a:spcPct val="80000"/>
              </a:lnSpc>
            </a:pPr>
            <a:r>
              <a:rPr lang="en-US" dirty="0">
                <a:ea typeface="ＭＳ Ｐゴシック" pitchFamily="-60" charset="-128"/>
                <a:cs typeface="ＭＳ Ｐゴシック" pitchFamily="-60" charset="-128"/>
              </a:rPr>
              <a:t>Terrestrial Dynamical Time (TDT)</a:t>
            </a:r>
          </a:p>
          <a:p>
            <a:pPr lvl="1">
              <a:lnSpc>
                <a:spcPct val="80000"/>
              </a:lnSpc>
            </a:pPr>
            <a:r>
              <a:rPr lang="en-US" dirty="0"/>
              <a:t>TDT is the Ideal Time (proper time) on Earth at sea level</a:t>
            </a:r>
          </a:p>
          <a:p>
            <a:pPr lvl="1">
              <a:lnSpc>
                <a:spcPct val="80000"/>
              </a:lnSpc>
            </a:pPr>
            <a:r>
              <a:rPr lang="en-US" dirty="0"/>
              <a:t>TDT = TAI + 32.184 seconds</a:t>
            </a:r>
          </a:p>
          <a:p>
            <a:pPr lvl="1">
              <a:lnSpc>
                <a:spcPct val="80000"/>
              </a:lnSpc>
            </a:pPr>
            <a:r>
              <a:rPr lang="en-US" dirty="0"/>
              <a:t>The IAU has adopted the name “Terrestrial Time” (TT)</a:t>
            </a:r>
          </a:p>
          <a:p>
            <a:pPr lvl="2">
              <a:lnSpc>
                <a:spcPct val="80000"/>
              </a:lnSpc>
            </a:pPr>
            <a:r>
              <a:rPr lang="en-US" dirty="0">
                <a:ea typeface="ＭＳ Ｐゴシック" pitchFamily="-60" charset="-128"/>
              </a:rPr>
              <a:t>But this is called TDT throughout SPICE documentation</a:t>
            </a:r>
          </a:p>
          <a:p>
            <a:pPr>
              <a:lnSpc>
                <a:spcPct val="80000"/>
              </a:lnSpc>
            </a:pPr>
            <a:r>
              <a:rPr lang="en-US" dirty="0">
                <a:ea typeface="ＭＳ Ｐゴシック" pitchFamily="-60" charset="-128"/>
                <a:cs typeface="ＭＳ Ｐゴシック" pitchFamily="-60" charset="-128"/>
              </a:rPr>
              <a:t>TDB and TDT have nearly the same reference epoch (approximately 1 Jan 2000, 12:00:00 at Greenwich England),  called “J2000.”</a:t>
            </a:r>
          </a:p>
          <a:p>
            <a:pPr>
              <a:lnSpc>
                <a:spcPct val="80000"/>
              </a:lnSpc>
            </a:pPr>
            <a:r>
              <a:rPr lang="en-US" dirty="0">
                <a:ea typeface="ＭＳ Ｐゴシック" pitchFamily="-60" charset="-128"/>
                <a:cs typeface="ＭＳ Ｐゴシック" pitchFamily="-60" charset="-128"/>
              </a:rPr>
              <a:t>TDB and TDT advance at different rates.</a:t>
            </a:r>
          </a:p>
          <a:p>
            <a:pPr lvl="1">
              <a:lnSpc>
                <a:spcPct val="80000"/>
              </a:lnSpc>
            </a:pPr>
            <a:r>
              <a:rPr lang="en-US" dirty="0"/>
              <a:t>Variations are small:   ~ 1.6 milliseconds</a:t>
            </a:r>
          </a:p>
          <a:p>
            <a:pPr lvl="1">
              <a:lnSpc>
                <a:spcPct val="80000"/>
              </a:lnSpc>
            </a:pPr>
            <a:r>
              <a:rPr lang="en-US" dirty="0"/>
              <a:t>Variations are almost periodic with a period of 1 sidereal year (to first order)</a:t>
            </a:r>
          </a:p>
          <a:p>
            <a:pPr lvl="1">
              <a:lnSpc>
                <a:spcPct val="80000"/>
              </a:lnSpc>
            </a:pPr>
            <a:r>
              <a:rPr lang="en-US" dirty="0"/>
              <a:t>Variations are due to relativistic effects</a:t>
            </a:r>
          </a:p>
          <a:p>
            <a:pPr lvl="2">
              <a:lnSpc>
                <a:spcPct val="80000"/>
              </a:lnSpc>
            </a:pPr>
            <a:r>
              <a:rPr lang="en-US" dirty="0">
                <a:ea typeface="ＭＳ Ｐゴシック" pitchFamily="-60" charset="-128"/>
              </a:rPr>
              <a:t>TDB = TDT + 0.001657 sin( E + 0.01671sin(E) )</a:t>
            </a:r>
          </a:p>
          <a:p>
            <a:pPr>
              <a:lnSpc>
                <a:spcPct val="80000"/>
              </a:lnSpc>
            </a:pPr>
            <a:r>
              <a:rPr lang="en-US" dirty="0">
                <a:ea typeface="ＭＳ Ｐゴシック" pitchFamily="-60" charset="-128"/>
                <a:cs typeface="ＭＳ Ｐゴシック" pitchFamily="-60" charset="-128"/>
              </a:rPr>
              <a:t>Use of TDT in the SPICE system is quite limited.</a:t>
            </a:r>
          </a:p>
          <a:p>
            <a:pPr lvl="1">
              <a:lnSpc>
                <a:spcPct val="80000"/>
              </a:lnSpc>
            </a:pPr>
            <a:r>
              <a:rPr lang="en-US" dirty="0"/>
              <a:t>SCLK kernels</a:t>
            </a:r>
          </a:p>
          <a:p>
            <a:pPr lvl="1">
              <a:lnSpc>
                <a:spcPct val="80000"/>
              </a:lnSpc>
            </a:pPr>
            <a:r>
              <a:rPr lang="en-US" dirty="0"/>
              <a:t>Duration computations involving UTC</a:t>
            </a:r>
          </a:p>
        </p:txBody>
      </p:sp>
      <p:sp>
        <p:nvSpPr>
          <p:cNvPr id="26628" name="Rectangle 3"/>
          <p:cNvSpPr>
            <a:spLocks noGrp="1" noChangeArrowheads="1"/>
          </p:cNvSpPr>
          <p:nvPr>
            <p:ph type="title"/>
          </p:nvPr>
        </p:nvSpPr>
        <p:spPr>
          <a:xfrm>
            <a:off x="2803525" y="381000"/>
            <a:ext cx="5316538" cy="474663"/>
          </a:xfrm>
        </p:spPr>
        <p:txBody>
          <a:bodyPr/>
          <a:lstStyle/>
          <a:p>
            <a:r>
              <a:rPr lang="en-US">
                <a:ea typeface="ＭＳ Ｐゴシック" pitchFamily="-60" charset="-128"/>
                <a:cs typeface="ＭＳ Ｐゴシック" pitchFamily="-60" charset="-128"/>
              </a:rPr>
              <a:t>Terrestrial Dynamical Time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oter Placeholder 3"/>
          <p:cNvSpPr>
            <a:spLocks noGrp="1"/>
          </p:cNvSpPr>
          <p:nvPr>
            <p:ph type="ftr" sz="quarter" idx="10"/>
          </p:nvPr>
        </p:nvSpPr>
        <p:spPr>
          <a:noFill/>
        </p:spPr>
        <p:txBody>
          <a:bodyPr/>
          <a:lstStyle/>
          <a:p>
            <a:r>
              <a:rPr lang="en-US" dirty="0">
                <a:latin typeface="Arial" pitchFamily="-60" charset="0"/>
                <a:ea typeface="ＭＳ Ｐゴシック" pitchFamily="-60" charset="-128"/>
                <a:cs typeface="ＭＳ Ｐゴシック" pitchFamily="-60" charset="-128"/>
              </a:rPr>
              <a:t>Fundamental Concepts</a:t>
            </a:r>
          </a:p>
        </p:txBody>
      </p:sp>
      <p:sp>
        <p:nvSpPr>
          <p:cNvPr id="28675" name="Rectangle 2"/>
          <p:cNvSpPr>
            <a:spLocks noGrp="1" noChangeArrowheads="1"/>
          </p:cNvSpPr>
          <p:nvPr>
            <p:ph type="body" idx="1"/>
          </p:nvPr>
        </p:nvSpPr>
        <p:spPr>
          <a:xfrm>
            <a:off x="709613" y="1423988"/>
            <a:ext cx="7772400" cy="4745037"/>
          </a:xfrm>
        </p:spPr>
        <p:txBody>
          <a:bodyPr lIns="92075" tIns="46038" rIns="92075" bIns="46038"/>
          <a:lstStyle/>
          <a:p>
            <a:pPr marL="0" indent="0">
              <a:buNone/>
            </a:pPr>
            <a:r>
              <a:rPr lang="en-US" sz="2000" dirty="0">
                <a:ea typeface="ＭＳ Ｐゴシック" pitchFamily="-60" charset="-128"/>
                <a:cs typeface="ＭＳ Ｐゴシック" pitchFamily="-60" charset="-128"/>
              </a:rPr>
              <a:t>Difference between seconds past J2000 in a given time system and TDB seconds past J2000 TDB. Systems used for comparison are TDT, TAI, and UTC:</a:t>
            </a:r>
          </a:p>
        </p:txBody>
      </p:sp>
      <p:sp>
        <p:nvSpPr>
          <p:cNvPr id="28676" name="Rectangle 3"/>
          <p:cNvSpPr>
            <a:spLocks noGrp="1" noChangeArrowheads="1"/>
          </p:cNvSpPr>
          <p:nvPr>
            <p:ph type="title"/>
          </p:nvPr>
        </p:nvSpPr>
        <p:spPr>
          <a:xfrm>
            <a:off x="2641634" y="381000"/>
            <a:ext cx="5416497" cy="435504"/>
          </a:xfrm>
        </p:spPr>
        <p:txBody>
          <a:bodyPr/>
          <a:lstStyle/>
          <a:p>
            <a:r>
              <a:rPr lang="en-US" sz="2800" dirty="0">
                <a:ea typeface="ＭＳ Ｐゴシック" pitchFamily="-60" charset="-128"/>
                <a:cs typeface="ＭＳ Ｐゴシック" pitchFamily="-60" charset="-128"/>
              </a:rPr>
              <a:t>Offsets between Time Systems</a:t>
            </a:r>
          </a:p>
        </p:txBody>
      </p:sp>
      <p:sp>
        <p:nvSpPr>
          <p:cNvPr id="4" name="Right Arrow 3"/>
          <p:cNvSpPr/>
          <p:nvPr/>
        </p:nvSpPr>
        <p:spPr bwMode="auto">
          <a:xfrm>
            <a:off x="950159" y="4312461"/>
            <a:ext cx="978408" cy="484632"/>
          </a:xfrm>
          <a:prstGeom prst="rightArrow">
            <a:avLst/>
          </a:prstGeom>
          <a:no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pic>
        <p:nvPicPr>
          <p:cNvPr id="14" name="Picture 13" descr="time_delta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5600" y="2308225"/>
            <a:ext cx="5829300" cy="4371975"/>
          </a:xfrm>
          <a:prstGeom prst="rect">
            <a:avLst/>
          </a:prstGeom>
        </p:spPr>
      </p:pic>
      <p:sp>
        <p:nvSpPr>
          <p:cNvPr id="26" name="Rectangle 25"/>
          <p:cNvSpPr/>
          <p:nvPr/>
        </p:nvSpPr>
        <p:spPr bwMode="auto">
          <a:xfrm>
            <a:off x="4377267" y="2980271"/>
            <a:ext cx="228602" cy="203196"/>
          </a:xfrm>
          <a:prstGeom prst="rect">
            <a:avLst/>
          </a:prstGeom>
          <a:noFill/>
          <a:ln w="25400" cap="flat" cmpd="sng" algn="ctr">
            <a:solidFill>
              <a:srgbClr val="081D58"/>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
        <p:nvSpPr>
          <p:cNvPr id="27" name="TextBox 26"/>
          <p:cNvSpPr txBox="1"/>
          <p:nvPr/>
        </p:nvSpPr>
        <p:spPr>
          <a:xfrm>
            <a:off x="178511" y="4586946"/>
            <a:ext cx="1370889" cy="553998"/>
          </a:xfrm>
          <a:prstGeom prst="rect">
            <a:avLst/>
          </a:prstGeom>
          <a:solidFill>
            <a:srgbClr val="CAD6FE"/>
          </a:solidFill>
        </p:spPr>
        <p:txBody>
          <a:bodyPr wrap="square" rtlCol="0">
            <a:spAutoFit/>
          </a:bodyPr>
          <a:lstStyle/>
          <a:p>
            <a:r>
              <a:rPr lang="en-US" dirty="0"/>
              <a:t>Actual amplitude of </a:t>
            </a:r>
          </a:p>
          <a:p>
            <a:r>
              <a:rPr lang="en-US" dirty="0"/>
              <a:t>periodic term =</a:t>
            </a:r>
          </a:p>
          <a:p>
            <a:r>
              <a:rPr lang="en-US" dirty="0"/>
              <a:t> ~1.6e-3 seconds</a:t>
            </a:r>
          </a:p>
        </p:txBody>
      </p:sp>
      <p:sp>
        <p:nvSpPr>
          <p:cNvPr id="28" name="TextBox 27"/>
          <p:cNvSpPr txBox="1"/>
          <p:nvPr/>
        </p:nvSpPr>
        <p:spPr>
          <a:xfrm>
            <a:off x="3861509" y="3198407"/>
            <a:ext cx="1289298" cy="246221"/>
          </a:xfrm>
          <a:prstGeom prst="rect">
            <a:avLst/>
          </a:prstGeom>
          <a:solidFill>
            <a:srgbClr val="CAD6FE"/>
          </a:solidFill>
        </p:spPr>
        <p:txBody>
          <a:bodyPr wrap="none" rtlCol="0">
            <a:spAutoFit/>
          </a:bodyPr>
          <a:lstStyle/>
          <a:p>
            <a:r>
              <a:rPr lang="en-US" dirty="0"/>
              <a:t>Magnified by 1000</a:t>
            </a:r>
          </a:p>
        </p:txBody>
      </p:sp>
      <p:cxnSp>
        <p:nvCxnSpPr>
          <p:cNvPr id="7" name="Straight Arrow Connector 6"/>
          <p:cNvCxnSpPr>
            <a:stCxn id="27" idx="3"/>
          </p:cNvCxnSpPr>
          <p:nvPr/>
        </p:nvCxnSpPr>
        <p:spPr bwMode="auto">
          <a:xfrm flipV="1">
            <a:off x="1549400" y="3098800"/>
            <a:ext cx="1054100" cy="1765145"/>
          </a:xfrm>
          <a:prstGeom prst="straightConnector1">
            <a:avLst/>
          </a:prstGeom>
          <a:noFill/>
          <a:ln w="25400" cap="flat" cmpd="sng" algn="ctr">
            <a:solidFill>
              <a:schemeClr val="tx2"/>
            </a:solidFill>
            <a:prstDash val="solid"/>
            <a:round/>
            <a:headEnd type="none" w="med" len="med"/>
            <a:tailEnd type="arrow"/>
          </a:ln>
          <a:effectLst/>
        </p:spPr>
      </p:cxnSp>
      <p:cxnSp>
        <p:nvCxnSpPr>
          <p:cNvPr id="13" name="Straight Arrow Connector 12"/>
          <p:cNvCxnSpPr>
            <a:stCxn id="27" idx="3"/>
          </p:cNvCxnSpPr>
          <p:nvPr/>
        </p:nvCxnSpPr>
        <p:spPr bwMode="auto">
          <a:xfrm flipV="1">
            <a:off x="1549400" y="4521200"/>
            <a:ext cx="1041400" cy="342745"/>
          </a:xfrm>
          <a:prstGeom prst="straightConnector1">
            <a:avLst/>
          </a:prstGeom>
          <a:noFill/>
          <a:ln w="25400" cap="flat" cmpd="sng" algn="ctr">
            <a:solidFill>
              <a:schemeClr val="tx2"/>
            </a:solidFill>
            <a:prstDash val="solid"/>
            <a:round/>
            <a:headEnd type="none" w="med" len="med"/>
            <a:tailEnd type="arrow"/>
          </a:ln>
          <a:effectLst/>
        </p:spPr>
      </p:cxnSp>
      <p:sp>
        <p:nvSpPr>
          <p:cNvPr id="31" name="TextBox 30"/>
          <p:cNvSpPr txBox="1"/>
          <p:nvPr/>
        </p:nvSpPr>
        <p:spPr>
          <a:xfrm>
            <a:off x="2667000" y="2844800"/>
            <a:ext cx="952517" cy="307777"/>
          </a:xfrm>
          <a:prstGeom prst="rect">
            <a:avLst/>
          </a:prstGeom>
          <a:noFill/>
        </p:spPr>
        <p:txBody>
          <a:bodyPr wrap="none" rtlCol="0">
            <a:spAutoFit/>
          </a:bodyPr>
          <a:lstStyle/>
          <a:p>
            <a:r>
              <a:rPr lang="en-US" sz="1400" dirty="0"/>
              <a:t>TDT-TDB</a:t>
            </a:r>
          </a:p>
        </p:txBody>
      </p:sp>
      <p:sp>
        <p:nvSpPr>
          <p:cNvPr id="36" name="TextBox 35"/>
          <p:cNvSpPr txBox="1"/>
          <p:nvPr/>
        </p:nvSpPr>
        <p:spPr>
          <a:xfrm>
            <a:off x="2730500" y="5092700"/>
            <a:ext cx="982410" cy="307777"/>
          </a:xfrm>
          <a:prstGeom prst="rect">
            <a:avLst/>
          </a:prstGeom>
          <a:noFill/>
        </p:spPr>
        <p:txBody>
          <a:bodyPr wrap="none" rtlCol="0">
            <a:spAutoFit/>
          </a:bodyPr>
          <a:lstStyle/>
          <a:p>
            <a:r>
              <a:rPr lang="en-US" sz="1400" dirty="0"/>
              <a:t>UTC-TDB</a:t>
            </a:r>
          </a:p>
        </p:txBody>
      </p:sp>
      <p:sp>
        <p:nvSpPr>
          <p:cNvPr id="37" name="TextBox 36"/>
          <p:cNvSpPr txBox="1"/>
          <p:nvPr/>
        </p:nvSpPr>
        <p:spPr>
          <a:xfrm>
            <a:off x="2717800" y="4279901"/>
            <a:ext cx="889311" cy="307777"/>
          </a:xfrm>
          <a:prstGeom prst="rect">
            <a:avLst/>
          </a:prstGeom>
          <a:noFill/>
        </p:spPr>
        <p:txBody>
          <a:bodyPr wrap="none" rtlCol="0">
            <a:spAutoFit/>
          </a:bodyPr>
          <a:lstStyle/>
          <a:p>
            <a:r>
              <a:rPr lang="en-US" sz="1400" dirty="0"/>
              <a:t>TAI-TDB</a:t>
            </a:r>
          </a:p>
        </p:txBody>
      </p:sp>
      <p:sp>
        <p:nvSpPr>
          <p:cNvPr id="10" name="TextBox 9"/>
          <p:cNvSpPr txBox="1"/>
          <p:nvPr/>
        </p:nvSpPr>
        <p:spPr>
          <a:xfrm>
            <a:off x="7162800" y="3206803"/>
            <a:ext cx="1854200" cy="1477328"/>
          </a:xfrm>
          <a:prstGeom prst="rect">
            <a:avLst/>
          </a:prstGeom>
          <a:solidFill>
            <a:srgbClr val="FE425C"/>
          </a:solidFill>
        </p:spPr>
        <p:txBody>
          <a:bodyPr wrap="square" rtlCol="0">
            <a:spAutoFit/>
          </a:bodyPr>
          <a:lstStyle/>
          <a:p>
            <a:r>
              <a:rPr lang="en-US" dirty="0"/>
              <a:t>As </a:t>
            </a:r>
            <a:r>
              <a:rPr lang="en-US"/>
              <a:t>magnified amplitude views </a:t>
            </a:r>
            <a:r>
              <a:rPr lang="en-US" dirty="0"/>
              <a:t>show, slopes are actually non-zero and non-constant: clocks in different time systems generally run at slightly different rates, and the differences in rates may be time-varying.</a:t>
            </a:r>
          </a:p>
        </p:txBody>
      </p:sp>
      <p:cxnSp>
        <p:nvCxnSpPr>
          <p:cNvPr id="46" name="Straight Arrow Connector 45"/>
          <p:cNvCxnSpPr>
            <a:stCxn id="27" idx="3"/>
          </p:cNvCxnSpPr>
          <p:nvPr/>
        </p:nvCxnSpPr>
        <p:spPr bwMode="auto">
          <a:xfrm>
            <a:off x="1549400" y="4863945"/>
            <a:ext cx="1168400" cy="254155"/>
          </a:xfrm>
          <a:prstGeom prst="straightConnector1">
            <a:avLst/>
          </a:prstGeom>
          <a:noFill/>
          <a:ln w="25400" cap="flat" cmpd="sng" algn="ctr">
            <a:solidFill>
              <a:schemeClr val="tx2"/>
            </a:solidFill>
            <a:prstDash val="solid"/>
            <a:round/>
            <a:headEnd type="none" w="med" len="med"/>
            <a:tailEnd type="arrow"/>
          </a:ln>
          <a:effectLst/>
        </p:spPr>
      </p:cxnSp>
      <p:sp>
        <p:nvSpPr>
          <p:cNvPr id="49" name="TextBox 48"/>
          <p:cNvSpPr txBox="1"/>
          <p:nvPr/>
        </p:nvSpPr>
        <p:spPr>
          <a:xfrm>
            <a:off x="7162800" y="4889500"/>
            <a:ext cx="1841500" cy="1015663"/>
          </a:xfrm>
          <a:prstGeom prst="rect">
            <a:avLst/>
          </a:prstGeom>
          <a:solidFill>
            <a:srgbClr val="FE425C"/>
          </a:solidFill>
        </p:spPr>
        <p:txBody>
          <a:bodyPr wrap="square" rtlCol="0">
            <a:spAutoFit/>
          </a:bodyPr>
          <a:lstStyle/>
          <a:p>
            <a:r>
              <a:rPr lang="en-US" dirty="0"/>
              <a:t>Differences at TDB = J2000 are non-zero: the epoch “J2000” = 2000 JAN 1 12:00:00 in different time systems occurs at different TDB times.</a:t>
            </a:r>
          </a:p>
        </p:txBody>
      </p:sp>
      <p:sp>
        <p:nvSpPr>
          <p:cNvPr id="51" name="TextBox 50"/>
          <p:cNvSpPr txBox="1"/>
          <p:nvPr/>
        </p:nvSpPr>
        <p:spPr>
          <a:xfrm>
            <a:off x="3844575" y="4629275"/>
            <a:ext cx="1289298" cy="246221"/>
          </a:xfrm>
          <a:prstGeom prst="rect">
            <a:avLst/>
          </a:prstGeom>
          <a:solidFill>
            <a:srgbClr val="CAD6FE"/>
          </a:solidFill>
        </p:spPr>
        <p:txBody>
          <a:bodyPr wrap="none" rtlCol="0">
            <a:spAutoFit/>
          </a:bodyPr>
          <a:lstStyle/>
          <a:p>
            <a:r>
              <a:rPr lang="en-US" dirty="0"/>
              <a:t>Magnified by 1000</a:t>
            </a:r>
          </a:p>
        </p:txBody>
      </p:sp>
      <p:sp>
        <p:nvSpPr>
          <p:cNvPr id="53" name="Rectangle 52"/>
          <p:cNvSpPr/>
          <p:nvPr/>
        </p:nvSpPr>
        <p:spPr bwMode="auto">
          <a:xfrm>
            <a:off x="4368800" y="4411137"/>
            <a:ext cx="228602" cy="203196"/>
          </a:xfrm>
          <a:prstGeom prst="rect">
            <a:avLst/>
          </a:prstGeom>
          <a:noFill/>
          <a:ln w="25400" cap="flat" cmpd="sng" algn="ctr">
            <a:solidFill>
              <a:srgbClr val="081D58"/>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
        <p:nvSpPr>
          <p:cNvPr id="55" name="Rectangle 54"/>
          <p:cNvSpPr/>
          <p:nvPr/>
        </p:nvSpPr>
        <p:spPr bwMode="auto">
          <a:xfrm>
            <a:off x="4368800" y="5842004"/>
            <a:ext cx="228602" cy="203196"/>
          </a:xfrm>
          <a:prstGeom prst="rect">
            <a:avLst/>
          </a:prstGeom>
          <a:noFill/>
          <a:ln w="25400" cap="flat" cmpd="sng" algn="ctr">
            <a:solidFill>
              <a:srgbClr val="081D58"/>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cxnSp>
        <p:nvCxnSpPr>
          <p:cNvPr id="56" name="Straight Arrow Connector 55"/>
          <p:cNvCxnSpPr/>
          <p:nvPr/>
        </p:nvCxnSpPr>
        <p:spPr bwMode="auto">
          <a:xfrm flipH="1" flipV="1">
            <a:off x="4580471" y="3098803"/>
            <a:ext cx="2582329" cy="838197"/>
          </a:xfrm>
          <a:prstGeom prst="straightConnector1">
            <a:avLst/>
          </a:prstGeom>
          <a:noFill/>
          <a:ln w="25400" cap="flat" cmpd="sng" algn="ctr">
            <a:solidFill>
              <a:schemeClr val="tx2"/>
            </a:solidFill>
            <a:prstDash val="solid"/>
            <a:round/>
            <a:headEnd type="none" w="med" len="med"/>
            <a:tailEnd type="arrow"/>
          </a:ln>
          <a:effectLst/>
        </p:spPr>
      </p:cxnSp>
      <p:cxnSp>
        <p:nvCxnSpPr>
          <p:cNvPr id="59" name="Straight Arrow Connector 58"/>
          <p:cNvCxnSpPr/>
          <p:nvPr/>
        </p:nvCxnSpPr>
        <p:spPr bwMode="auto">
          <a:xfrm flipH="1">
            <a:off x="4563538" y="3937001"/>
            <a:ext cx="2573861" cy="592670"/>
          </a:xfrm>
          <a:prstGeom prst="straightConnector1">
            <a:avLst/>
          </a:prstGeom>
          <a:noFill/>
          <a:ln w="25400" cap="flat" cmpd="sng" algn="ctr">
            <a:solidFill>
              <a:schemeClr val="tx2"/>
            </a:solidFill>
            <a:prstDash val="solid"/>
            <a:round/>
            <a:headEnd type="none" w="med" len="med"/>
            <a:tailEnd type="arrow"/>
          </a:ln>
          <a:effectLst/>
        </p:spPr>
      </p:cxnSp>
      <p:cxnSp>
        <p:nvCxnSpPr>
          <p:cNvPr id="61" name="Straight Arrow Connector 60"/>
          <p:cNvCxnSpPr/>
          <p:nvPr/>
        </p:nvCxnSpPr>
        <p:spPr bwMode="auto">
          <a:xfrm flipH="1">
            <a:off x="4588941" y="3945467"/>
            <a:ext cx="2565392" cy="2015071"/>
          </a:xfrm>
          <a:prstGeom prst="straightConnector1">
            <a:avLst/>
          </a:prstGeom>
          <a:noFill/>
          <a:ln w="25400" cap="flat" cmpd="sng" algn="ctr">
            <a:solidFill>
              <a:schemeClr val="tx2"/>
            </a:solidFill>
            <a:prstDash val="solid"/>
            <a:round/>
            <a:headEnd type="none" w="med" len="med"/>
            <a:tailEnd type="arrow"/>
          </a:ln>
          <a:effectLst/>
        </p:spPr>
      </p:cxnSp>
      <p:sp>
        <p:nvSpPr>
          <p:cNvPr id="52" name="TextBox 51"/>
          <p:cNvSpPr txBox="1"/>
          <p:nvPr/>
        </p:nvSpPr>
        <p:spPr>
          <a:xfrm>
            <a:off x="3057175" y="5823080"/>
            <a:ext cx="1289298" cy="246221"/>
          </a:xfrm>
          <a:prstGeom prst="rect">
            <a:avLst/>
          </a:prstGeom>
          <a:solidFill>
            <a:srgbClr val="CAD6FE"/>
          </a:solidFill>
        </p:spPr>
        <p:txBody>
          <a:bodyPr wrap="none" rtlCol="0">
            <a:spAutoFit/>
          </a:bodyPr>
          <a:lstStyle/>
          <a:p>
            <a:r>
              <a:rPr lang="en-US" dirty="0"/>
              <a:t>Magnified by 1000</a:t>
            </a:r>
          </a:p>
        </p:txBody>
      </p:sp>
      <p:sp>
        <p:nvSpPr>
          <p:cNvPr id="64" name="Slide Number Placeholder 4"/>
          <p:cNvSpPr>
            <a:spLocks noGrp="1"/>
          </p:cNvSpPr>
          <p:nvPr>
            <p:ph type="sldNum" sz="quarter" idx="11"/>
          </p:nvPr>
        </p:nvSpPr>
        <p:spPr>
          <a:xfrm>
            <a:off x="7251700" y="6629400"/>
            <a:ext cx="1905000" cy="241300"/>
          </a:xfrm>
          <a:noFill/>
        </p:spPr>
        <p:txBody>
          <a:bodyPr/>
          <a:lstStyle/>
          <a:p>
            <a:fld id="{06FDDED8-66D1-4921-8908-431B40F19035}" type="slidenum">
              <a:rPr lang="en-US" smtClean="0">
                <a:latin typeface="Arial" pitchFamily="-60" charset="0"/>
                <a:ea typeface="ＭＳ Ｐゴシック" pitchFamily="-60" charset="-128"/>
                <a:cs typeface="ＭＳ Ｐゴシック" pitchFamily="-60" charset="-128"/>
              </a:rPr>
              <a:pPr/>
              <a:t>11</a:t>
            </a:fld>
            <a:endParaRPr lang="en-US" sz="1400" b="0" dirty="0">
              <a:latin typeface="Times New Roman" pitchFamily="-60" charset="0"/>
              <a:ea typeface="ＭＳ Ｐゴシック" pitchFamily="-60" charset="-128"/>
              <a:cs typeface="ＭＳ Ｐゴシック" pitchFamily="-6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7650" name="Slide Number Placeholder 4"/>
          <p:cNvSpPr>
            <a:spLocks noGrp="1"/>
          </p:cNvSpPr>
          <p:nvPr>
            <p:ph type="sldNum" sz="quarter" idx="11"/>
          </p:nvPr>
        </p:nvSpPr>
        <p:spPr>
          <a:noFill/>
        </p:spPr>
        <p:txBody>
          <a:bodyPr/>
          <a:lstStyle/>
          <a:p>
            <a:fld id="{624C9638-CA37-4312-8538-FB3EE5A68D6F}" type="slidenum">
              <a:rPr lang="en-US" smtClean="0">
                <a:latin typeface="Arial" pitchFamily="-60" charset="0"/>
                <a:ea typeface="ＭＳ Ｐゴシック" pitchFamily="-60" charset="-128"/>
                <a:cs typeface="ＭＳ Ｐゴシック" pitchFamily="-60" charset="-128"/>
              </a:rPr>
              <a:pPr/>
              <a:t>12</a:t>
            </a:fld>
            <a:endParaRPr lang="en-US" sz="1400" b="0">
              <a:latin typeface="Times New Roman" pitchFamily="-60" charset="0"/>
              <a:ea typeface="ＭＳ Ｐゴシック" pitchFamily="-60" charset="-128"/>
              <a:cs typeface="ＭＳ Ｐゴシック" pitchFamily="-60" charset="-128"/>
            </a:endParaRPr>
          </a:p>
        </p:txBody>
      </p:sp>
      <p:sp>
        <p:nvSpPr>
          <p:cNvPr id="27651" name="Rectangle 2"/>
          <p:cNvSpPr>
            <a:spLocks noGrp="1" noChangeArrowheads="1"/>
          </p:cNvSpPr>
          <p:nvPr>
            <p:ph type="body" idx="1"/>
          </p:nvPr>
        </p:nvSpPr>
        <p:spPr/>
        <p:txBody>
          <a:bodyPr lIns="92075" tIns="46038" rIns="92075" bIns="46038"/>
          <a:lstStyle/>
          <a:p>
            <a:r>
              <a:rPr lang="en-US" dirty="0">
                <a:ea typeface="ＭＳ Ｐゴシック" pitchFamily="-60" charset="-128"/>
                <a:cs typeface="ＭＳ Ｐゴシック" pitchFamily="-60" charset="-128"/>
              </a:rPr>
              <a:t>Spacecraft have onboard clocks to control scheduling of observations, maneuvers, attitude adjustments, etc.</a:t>
            </a:r>
          </a:p>
          <a:p>
            <a:r>
              <a:rPr lang="en-US" dirty="0">
                <a:ea typeface="ＭＳ Ｐゴシック" pitchFamily="-60" charset="-128"/>
                <a:cs typeface="ＭＳ Ｐゴシック" pitchFamily="-60" charset="-128"/>
              </a:rPr>
              <a:t>Used to time stamp data</a:t>
            </a:r>
          </a:p>
          <a:p>
            <a:r>
              <a:rPr lang="en-US" dirty="0">
                <a:ea typeface="ＭＳ Ｐゴシック" pitchFamily="-60" charset="-128"/>
                <a:cs typeface="ＭＳ Ｐゴシック" pitchFamily="-60" charset="-128"/>
              </a:rPr>
              <a:t>Fundamental unit of time is the “tick”</a:t>
            </a:r>
          </a:p>
          <a:p>
            <a:pPr lvl="1"/>
            <a:r>
              <a:rPr lang="en-US" dirty="0"/>
              <a:t>Smallest increment possible for a spacecraft clock</a:t>
            </a:r>
          </a:p>
          <a:p>
            <a:pPr lvl="1"/>
            <a:r>
              <a:rPr lang="en-US" dirty="0"/>
              <a:t>Nominal tick duration is spacecraft clock dependent</a:t>
            </a:r>
          </a:p>
          <a:p>
            <a:r>
              <a:rPr lang="en-US" dirty="0">
                <a:ea typeface="ＭＳ Ｐゴシック" pitchFamily="-60" charset="-128"/>
                <a:cs typeface="ＭＳ Ｐゴシック" pitchFamily="-60" charset="-128"/>
              </a:rPr>
              <a:t>Spacecraft clock time is a count of ticks since some reference tick.</a:t>
            </a:r>
          </a:p>
          <a:p>
            <a:r>
              <a:rPr lang="en-US" dirty="0">
                <a:ea typeface="ＭＳ Ｐゴシック" pitchFamily="-60" charset="-128"/>
                <a:cs typeface="ＭＳ Ｐゴシック" pitchFamily="-60" charset="-128"/>
              </a:rPr>
              <a:t>The duration of the tick drifts with respect to other time systems because spacecraft clocks are not very stable</a:t>
            </a:r>
          </a:p>
        </p:txBody>
      </p:sp>
      <p:sp>
        <p:nvSpPr>
          <p:cNvPr id="27652" name="Rectangle 3"/>
          <p:cNvSpPr>
            <a:spLocks noGrp="1" noChangeArrowheads="1"/>
          </p:cNvSpPr>
          <p:nvPr>
            <p:ph type="title"/>
          </p:nvPr>
        </p:nvSpPr>
        <p:spPr>
          <a:xfrm>
            <a:off x="3524250" y="381000"/>
            <a:ext cx="3651250" cy="474663"/>
          </a:xfrm>
        </p:spPr>
        <p:txBody>
          <a:bodyPr/>
          <a:lstStyle/>
          <a:p>
            <a:r>
              <a:rPr lang="en-US">
                <a:ea typeface="ＭＳ Ｐゴシック" pitchFamily="-60" charset="-128"/>
                <a:cs typeface="ＭＳ Ｐゴシック" pitchFamily="-60" charset="-128"/>
              </a:rPr>
              <a:t>Spacecraft Clocks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8674" name="Slide Number Placeholder 4"/>
          <p:cNvSpPr>
            <a:spLocks noGrp="1"/>
          </p:cNvSpPr>
          <p:nvPr>
            <p:ph type="sldNum" sz="quarter" idx="11"/>
          </p:nvPr>
        </p:nvSpPr>
        <p:spPr>
          <a:noFill/>
        </p:spPr>
        <p:txBody>
          <a:bodyPr/>
          <a:lstStyle/>
          <a:p>
            <a:fld id="{AB8F0792-887E-4D23-A011-BF3C12E351A8}" type="slidenum">
              <a:rPr lang="en-US" smtClean="0">
                <a:latin typeface="Arial" pitchFamily="-60" charset="0"/>
                <a:ea typeface="ＭＳ Ｐゴシック" pitchFamily="-60" charset="-128"/>
                <a:cs typeface="ＭＳ Ｐゴシック" pitchFamily="-60" charset="-128"/>
              </a:rPr>
              <a:pPr/>
              <a:t>13</a:t>
            </a:fld>
            <a:endParaRPr lang="en-US" sz="1400" b="0">
              <a:latin typeface="Times New Roman" pitchFamily="-60" charset="0"/>
              <a:ea typeface="ＭＳ Ｐゴシック" pitchFamily="-60" charset="-128"/>
              <a:cs typeface="ＭＳ Ｐゴシック" pitchFamily="-60" charset="-128"/>
            </a:endParaRPr>
          </a:p>
        </p:txBody>
      </p:sp>
      <p:sp>
        <p:nvSpPr>
          <p:cNvPr id="28675" name="Rectangle 2"/>
          <p:cNvSpPr>
            <a:spLocks noGrp="1" noChangeArrowheads="1"/>
          </p:cNvSpPr>
          <p:nvPr>
            <p:ph type="body" idx="1"/>
          </p:nvPr>
        </p:nvSpPr>
        <p:spPr>
          <a:xfrm>
            <a:off x="709613" y="1614488"/>
            <a:ext cx="7772400" cy="4745037"/>
          </a:xfrm>
        </p:spPr>
        <p:txBody>
          <a:bodyPr lIns="92075" tIns="46038" rIns="92075" bIns="46038"/>
          <a:lstStyle/>
          <a:p>
            <a:r>
              <a:rPr lang="en-US" sz="2000">
                <a:ea typeface="ＭＳ Ｐゴシック" pitchFamily="-60" charset="-128"/>
                <a:cs typeface="ＭＳ Ｐゴシック" pitchFamily="-60" charset="-128"/>
              </a:rPr>
              <a:t>SCLK string formats vary from one spacecraft clock to the next.</a:t>
            </a:r>
          </a:p>
          <a:p>
            <a:pPr lvl="1"/>
            <a:r>
              <a:rPr lang="en-US" sz="1600"/>
              <a:t>Cassini:  Maximum reading for partition 1 = 1/4294967295.255</a:t>
            </a:r>
          </a:p>
          <a:p>
            <a:pPr lvl="2"/>
            <a:r>
              <a:rPr lang="en-US" sz="1600">
                <a:ea typeface="ＭＳ Ｐゴシック" pitchFamily="-60" charset="-128"/>
              </a:rPr>
              <a:t>Partition number:                                                         1</a:t>
            </a:r>
          </a:p>
          <a:p>
            <a:pPr lvl="2"/>
            <a:r>
              <a:rPr lang="en-US" sz="1600">
                <a:ea typeface="ＭＳ Ｐゴシック" pitchFamily="-60" charset="-128"/>
              </a:rPr>
              <a:t>Seconds:                                                     4294967295                      </a:t>
            </a:r>
          </a:p>
          <a:p>
            <a:pPr lvl="2"/>
            <a:r>
              <a:rPr lang="en-US" sz="1600">
                <a:ea typeface="ＭＳ Ｐゴシック" pitchFamily="-60" charset="-128"/>
              </a:rPr>
              <a:t>Ticks (for Cassini, unit = 1/256 second):                255</a:t>
            </a:r>
          </a:p>
          <a:p>
            <a:pPr lvl="1"/>
            <a:r>
              <a:rPr lang="en-US" sz="1600"/>
              <a:t>Galileo:  Maximum reading for partition 1 = 1/16777215:90:09:07</a:t>
            </a:r>
          </a:p>
          <a:p>
            <a:pPr lvl="2"/>
            <a:r>
              <a:rPr lang="en-US" sz="1600">
                <a:ea typeface="ＭＳ Ｐゴシック" pitchFamily="-60" charset="-128"/>
              </a:rPr>
              <a:t>Partition number:                                                         1</a:t>
            </a:r>
          </a:p>
          <a:p>
            <a:pPr lvl="2"/>
            <a:r>
              <a:rPr lang="en-US" sz="1600">
                <a:ea typeface="ＭＳ Ｐゴシック" pitchFamily="-60" charset="-128"/>
              </a:rPr>
              <a:t>"RIM" count (unit = 60 2/3 seconds):            16777215</a:t>
            </a:r>
          </a:p>
          <a:p>
            <a:pPr lvl="2"/>
            <a:r>
              <a:rPr lang="en-US" sz="1600">
                <a:ea typeface="ＭＳ Ｐゴシック" pitchFamily="-60" charset="-128"/>
              </a:rPr>
              <a:t>"Mod 91" count (unit = 2/3 second):                         90</a:t>
            </a:r>
          </a:p>
          <a:p>
            <a:pPr lvl="2"/>
            <a:r>
              <a:rPr lang="en-US" sz="1600">
                <a:ea typeface="ＭＳ Ｐゴシック" pitchFamily="-60" charset="-128"/>
              </a:rPr>
              <a:t>"RTI" count (unit = 1/15 second):                               9</a:t>
            </a:r>
          </a:p>
          <a:p>
            <a:pPr lvl="2"/>
            <a:r>
              <a:rPr lang="en-US" sz="1600">
                <a:ea typeface="ＭＳ Ｐゴシック" pitchFamily="-60" charset="-128"/>
              </a:rPr>
              <a:t>"Mod 8" count (unit = 1/120 second):                        7</a:t>
            </a:r>
          </a:p>
          <a:p>
            <a:r>
              <a:rPr lang="en-US" sz="2000">
                <a:ea typeface="ＭＳ Ｐゴシック" pitchFamily="-60" charset="-128"/>
                <a:cs typeface="ＭＳ Ｐゴシック" pitchFamily="-60" charset="-128"/>
              </a:rPr>
              <a:t>The format of spacecraft clock and the relationship between tick count and other time systems (usually UTC) is captured in a SPICE SCLK kernel</a:t>
            </a:r>
          </a:p>
        </p:txBody>
      </p:sp>
      <p:sp>
        <p:nvSpPr>
          <p:cNvPr id="28676" name="Rectangle 3"/>
          <p:cNvSpPr>
            <a:spLocks noGrp="1" noChangeArrowheads="1"/>
          </p:cNvSpPr>
          <p:nvPr>
            <p:ph type="title"/>
          </p:nvPr>
        </p:nvSpPr>
        <p:spPr>
          <a:xfrm>
            <a:off x="2373313" y="381000"/>
            <a:ext cx="5953125" cy="474663"/>
          </a:xfrm>
        </p:spPr>
        <p:txBody>
          <a:bodyPr/>
          <a:lstStyle/>
          <a:p>
            <a:r>
              <a:rPr lang="en-US">
                <a:ea typeface="ＭＳ Ｐゴシック" pitchFamily="-60" charset="-128"/>
                <a:cs typeface="ＭＳ Ｐゴシック" pitchFamily="-60" charset="-128"/>
              </a:rPr>
              <a:t>More about Spacecraft Clocks</a:t>
            </a:r>
          </a:p>
        </p:txBody>
      </p:sp>
    </p:spTree>
    <p:extLst>
      <p:ext uri="{BB962C8B-B14F-4D97-AF65-F5344CB8AC3E}">
        <p14:creationId xmlns:p14="http://schemas.microsoft.com/office/powerpoint/2010/main" val="4033275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9698" name="Slide Number Placeholder 4"/>
          <p:cNvSpPr>
            <a:spLocks noGrp="1"/>
          </p:cNvSpPr>
          <p:nvPr>
            <p:ph type="sldNum" sz="quarter" idx="11"/>
          </p:nvPr>
        </p:nvSpPr>
        <p:spPr>
          <a:noFill/>
        </p:spPr>
        <p:txBody>
          <a:bodyPr/>
          <a:lstStyle/>
          <a:p>
            <a:fld id="{D346F814-E0CC-474B-B390-CCCA6D3BB531}" type="slidenum">
              <a:rPr lang="en-US" smtClean="0">
                <a:latin typeface="Arial" pitchFamily="-60" charset="0"/>
                <a:ea typeface="ＭＳ Ｐゴシック" pitchFamily="-60" charset="-128"/>
                <a:cs typeface="ＭＳ Ｐゴシック" pitchFamily="-60" charset="-128"/>
              </a:rPr>
              <a:pPr/>
              <a:t>14</a:t>
            </a:fld>
            <a:endParaRPr lang="en-US" sz="1400" b="0">
              <a:latin typeface="Times New Roman" pitchFamily="-60" charset="0"/>
              <a:ea typeface="ＭＳ Ｐゴシック" pitchFamily="-60" charset="-128"/>
              <a:cs typeface="ＭＳ Ｐゴシック" pitchFamily="-60" charset="-128"/>
            </a:endParaRPr>
          </a:p>
        </p:txBody>
      </p:sp>
      <p:sp>
        <p:nvSpPr>
          <p:cNvPr id="29699" name="Rectangle 2"/>
          <p:cNvSpPr>
            <a:spLocks noGrp="1" noChangeArrowheads="1"/>
          </p:cNvSpPr>
          <p:nvPr>
            <p:ph type="body" idx="1"/>
          </p:nvPr>
        </p:nvSpPr>
        <p:spPr>
          <a:xfrm>
            <a:off x="594782" y="1335674"/>
            <a:ext cx="8102600" cy="3509963"/>
          </a:xfrm>
        </p:spPr>
        <p:txBody>
          <a:bodyPr lIns="92075" tIns="46038" rIns="92075" bIns="46038"/>
          <a:lstStyle/>
          <a:p>
            <a:r>
              <a:rPr lang="en-US" dirty="0">
                <a:ea typeface="ＭＳ Ｐゴシック" pitchFamily="-60" charset="-128"/>
                <a:cs typeface="ＭＳ Ｐゴシック" pitchFamily="-60" charset="-128"/>
              </a:rPr>
              <a:t>A </a:t>
            </a:r>
            <a:r>
              <a:rPr lang="en-US" dirty="0">
                <a:solidFill>
                  <a:schemeClr val="accent1"/>
                </a:solidFill>
                <a:ea typeface="ＭＳ Ｐゴシック" pitchFamily="-60" charset="-128"/>
                <a:cs typeface="ＭＳ Ｐゴシック" pitchFamily="-60" charset="-128"/>
              </a:rPr>
              <a:t>reference frame</a:t>
            </a:r>
            <a:r>
              <a:rPr lang="en-US" dirty="0">
                <a:ea typeface="ＭＳ Ｐゴシック" pitchFamily="-60" charset="-128"/>
                <a:cs typeface="ＭＳ Ｐゴシック" pitchFamily="-60" charset="-128"/>
              </a:rPr>
              <a:t> is an ordered set of three mutually orthogonal (possibly time dependent) unit-length direction vectors, coupled with a location called the frame’s “center” or “origin.”</a:t>
            </a:r>
          </a:p>
          <a:p>
            <a:pPr lvl="1"/>
            <a:r>
              <a:rPr lang="en-US" sz="2000" dirty="0"/>
              <a:t>SPICE documentation frequently uses the shorthand “frame” instead of “reference frame.”</a:t>
            </a:r>
          </a:p>
          <a:p>
            <a:pPr lvl="1"/>
            <a:r>
              <a:rPr lang="en-US" sz="2000" dirty="0"/>
              <a:t>The ordered set of axes of a reference frame is also called a “basis.”</a:t>
            </a:r>
          </a:p>
          <a:p>
            <a:r>
              <a:rPr lang="en-US" dirty="0"/>
              <a:t>A </a:t>
            </a:r>
            <a:r>
              <a:rPr lang="en-US" dirty="0">
                <a:solidFill>
                  <a:srgbClr val="FC0128"/>
                </a:solidFill>
              </a:rPr>
              <a:t>coordinate system</a:t>
            </a:r>
            <a:r>
              <a:rPr lang="en-US" dirty="0"/>
              <a:t> specifies the method of locating a point within a reference frame.</a:t>
            </a:r>
          </a:p>
        </p:txBody>
      </p:sp>
      <p:sp>
        <p:nvSpPr>
          <p:cNvPr id="29700" name="Rectangle 3"/>
          <p:cNvSpPr>
            <a:spLocks noGrp="1" noChangeArrowheads="1"/>
          </p:cNvSpPr>
          <p:nvPr>
            <p:ph type="title"/>
          </p:nvPr>
        </p:nvSpPr>
        <p:spPr>
          <a:xfrm>
            <a:off x="2349543" y="137602"/>
            <a:ext cx="6166401" cy="701936"/>
          </a:xfrm>
        </p:spPr>
        <p:txBody>
          <a:bodyPr/>
          <a:lstStyle/>
          <a:p>
            <a:r>
              <a:rPr lang="en-US" sz="2400" dirty="0">
                <a:ea typeface="ＭＳ Ｐゴシック" pitchFamily="-60" charset="-128"/>
                <a:cs typeface="ＭＳ Ｐゴシック" pitchFamily="-60" charset="-128"/>
              </a:rPr>
              <a:t>SPICE Definitions:</a:t>
            </a:r>
            <a:br>
              <a:rPr lang="en-US" sz="2400" dirty="0">
                <a:ea typeface="ＭＳ Ｐゴシック" pitchFamily="-60" charset="-128"/>
                <a:cs typeface="ＭＳ Ｐゴシック" pitchFamily="-60" charset="-128"/>
              </a:rPr>
            </a:br>
            <a:r>
              <a:rPr lang="en-US" sz="2400" dirty="0">
                <a:ea typeface="ＭＳ Ｐゴシック" pitchFamily="-60" charset="-128"/>
                <a:cs typeface="ＭＳ Ｐゴシック" pitchFamily="-60" charset="-128"/>
              </a:rPr>
              <a:t>Reference Frames &amp; Coordinate Systems</a:t>
            </a:r>
          </a:p>
        </p:txBody>
      </p:sp>
      <p:pic>
        <p:nvPicPr>
          <p:cNvPr id="2" name="Picture 1" descr="250px-Rectangular_coordinates.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6825" y="4793881"/>
            <a:ext cx="2093567" cy="2076819"/>
          </a:xfrm>
          <a:prstGeom prst="rect">
            <a:avLst/>
          </a:prstGeom>
        </p:spPr>
      </p:pic>
      <p:sp>
        <p:nvSpPr>
          <p:cNvPr id="4" name="TextBox 3"/>
          <p:cNvSpPr txBox="1"/>
          <p:nvPr/>
        </p:nvSpPr>
        <p:spPr>
          <a:xfrm>
            <a:off x="3026658" y="6349510"/>
            <a:ext cx="1531627" cy="246221"/>
          </a:xfrm>
          <a:prstGeom prst="rect">
            <a:avLst/>
          </a:prstGeom>
          <a:noFill/>
        </p:spPr>
        <p:txBody>
          <a:bodyPr wrap="none" rtlCol="0">
            <a:spAutoFit/>
          </a:bodyPr>
          <a:lstStyle/>
          <a:p>
            <a:r>
              <a:rPr lang="en-US" dirty="0"/>
              <a:t>Cartesian coordinates</a:t>
            </a:r>
          </a:p>
        </p:txBody>
      </p:sp>
      <p:sp>
        <p:nvSpPr>
          <p:cNvPr id="5" name="TextBox 4"/>
          <p:cNvSpPr txBox="1"/>
          <p:nvPr/>
        </p:nvSpPr>
        <p:spPr>
          <a:xfrm>
            <a:off x="7280912" y="6360095"/>
            <a:ext cx="1524488" cy="246221"/>
          </a:xfrm>
          <a:prstGeom prst="rect">
            <a:avLst/>
          </a:prstGeom>
          <a:noFill/>
        </p:spPr>
        <p:txBody>
          <a:bodyPr wrap="none" rtlCol="0">
            <a:spAutoFit/>
          </a:bodyPr>
          <a:lstStyle/>
          <a:p>
            <a:r>
              <a:rPr lang="en-US" dirty="0"/>
              <a:t>Spherical coordinates</a:t>
            </a:r>
          </a:p>
        </p:txBody>
      </p:sp>
      <p:pic>
        <p:nvPicPr>
          <p:cNvPr id="6" name="Picture 5"/>
          <p:cNvPicPr>
            <a:picLocks noChangeAspect="1"/>
          </p:cNvPicPr>
          <p:nvPr/>
        </p:nvPicPr>
        <p:blipFill>
          <a:blip r:embed="rId3"/>
          <a:stretch>
            <a:fillRect/>
          </a:stretch>
        </p:blipFill>
        <p:spPr>
          <a:xfrm>
            <a:off x="5746418" y="4825628"/>
            <a:ext cx="1960412" cy="1960412"/>
          </a:xfrm>
          <a:prstGeom prst="rect">
            <a:avLst/>
          </a:prstGeom>
        </p:spPr>
      </p:pic>
      <p:sp>
        <p:nvSpPr>
          <p:cNvPr id="10" name="TextBox 9"/>
          <p:cNvSpPr txBox="1"/>
          <p:nvPr/>
        </p:nvSpPr>
        <p:spPr>
          <a:xfrm>
            <a:off x="3242555" y="4946280"/>
            <a:ext cx="2901380" cy="276999"/>
          </a:xfrm>
          <a:prstGeom prst="rect">
            <a:avLst/>
          </a:prstGeom>
          <a:noFill/>
        </p:spPr>
        <p:txBody>
          <a:bodyPr wrap="none" rtlCol="0">
            <a:spAutoFit/>
          </a:bodyPr>
          <a:lstStyle/>
          <a:p>
            <a:r>
              <a:rPr lang="en-US" sz="1200" dirty="0"/>
              <a:t>Two examples of coordinate systems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30722" name="Slide Number Placeholder 4"/>
          <p:cNvSpPr>
            <a:spLocks noGrp="1"/>
          </p:cNvSpPr>
          <p:nvPr>
            <p:ph type="sldNum" sz="quarter" idx="11"/>
          </p:nvPr>
        </p:nvSpPr>
        <p:spPr>
          <a:noFill/>
        </p:spPr>
        <p:txBody>
          <a:bodyPr/>
          <a:lstStyle/>
          <a:p>
            <a:fld id="{F920142A-5DB6-495D-AF35-31130CFCE268}" type="slidenum">
              <a:rPr lang="en-US" smtClean="0">
                <a:latin typeface="Arial" pitchFamily="-60" charset="0"/>
                <a:ea typeface="ＭＳ Ｐゴシック" pitchFamily="-60" charset="-128"/>
                <a:cs typeface="ＭＳ Ｐゴシック" pitchFamily="-60" charset="-128"/>
              </a:rPr>
              <a:pPr/>
              <a:t>15</a:t>
            </a:fld>
            <a:endParaRPr lang="en-US" sz="1400" b="0">
              <a:latin typeface="Times New Roman" pitchFamily="-60" charset="0"/>
              <a:ea typeface="ＭＳ Ｐゴシック" pitchFamily="-60" charset="-128"/>
              <a:cs typeface="ＭＳ Ｐゴシック" pitchFamily="-60" charset="-128"/>
            </a:endParaRPr>
          </a:p>
        </p:txBody>
      </p:sp>
      <p:sp>
        <p:nvSpPr>
          <p:cNvPr id="30723" name="Rectangle 2"/>
          <p:cNvSpPr>
            <a:spLocks noGrp="1" noChangeArrowheads="1"/>
          </p:cNvSpPr>
          <p:nvPr>
            <p:ph type="body" idx="1"/>
          </p:nvPr>
        </p:nvSpPr>
        <p:spPr>
          <a:xfrm>
            <a:off x="584200" y="1341438"/>
            <a:ext cx="8102600" cy="5387975"/>
          </a:xfrm>
        </p:spPr>
        <p:txBody>
          <a:bodyPr lIns="92075" tIns="46038" rIns="92075" bIns="46038"/>
          <a:lstStyle/>
          <a:p>
            <a:r>
              <a:rPr lang="en-US" sz="2000" dirty="0">
                <a:ea typeface="ＭＳ Ｐゴシック" pitchFamily="-60" charset="-128"/>
                <a:cs typeface="ＭＳ Ｐゴシック" pitchFamily="-60" charset="-128"/>
              </a:rPr>
              <a:t>A reference frame’s center is an ephemeris object whose location is coincident with the origin (0, 0, 0) of the frame.</a:t>
            </a:r>
          </a:p>
          <a:p>
            <a:pPr lvl="1"/>
            <a:r>
              <a:rPr lang="en-US" sz="1600" dirty="0"/>
              <a:t>The center of the IAU_&lt;body&gt; frame is center of mass of &lt;body&gt;.</a:t>
            </a:r>
          </a:p>
          <a:p>
            <a:pPr lvl="1"/>
            <a:r>
              <a:rPr lang="en-US" sz="1600" dirty="0"/>
              <a:t>The center of any inertial frame is (in SPICE) the solar system barycenter.</a:t>
            </a:r>
          </a:p>
          <a:p>
            <a:pPr lvl="2"/>
            <a:r>
              <a:rPr lang="en-US" sz="1600" dirty="0">
                <a:ea typeface="ＭＳ Ｐゴシック" pitchFamily="-60" charset="-128"/>
              </a:rPr>
              <a:t>True even for frames naturally associated with accelerated bodies, such as MARSIAU.</a:t>
            </a:r>
          </a:p>
          <a:p>
            <a:r>
              <a:rPr lang="en-US" sz="2000" dirty="0">
                <a:ea typeface="ＭＳ Ｐゴシック" pitchFamily="-60" charset="-128"/>
                <a:cs typeface="ＭＳ Ｐゴシック" pitchFamily="-60" charset="-128"/>
              </a:rPr>
              <a:t>A frame’s center plays little role in specification of states</a:t>
            </a:r>
          </a:p>
          <a:p>
            <a:pPr lvl="1"/>
            <a:r>
              <a:rPr lang="en-US" sz="1600" dirty="0"/>
              <a:t>Origin cancels out when doing vector arithmetic</a:t>
            </a:r>
          </a:p>
          <a:p>
            <a:pPr lvl="2"/>
            <a:r>
              <a:rPr lang="en-US" sz="1600" dirty="0">
                <a:ea typeface="ＭＳ Ｐゴシック" pitchFamily="-60" charset="-128"/>
              </a:rPr>
              <a:t>Whether positions of objects A and B are specified relative to centers C1 or C2 makes no difference:</a:t>
            </a:r>
          </a:p>
          <a:p>
            <a:pPr lvl="2">
              <a:buFontTx/>
              <a:buNone/>
            </a:pPr>
            <a:r>
              <a:rPr lang="en-US" sz="1600" dirty="0">
                <a:ea typeface="ＭＳ Ｐゴシック" pitchFamily="-60" charset="-128"/>
              </a:rPr>
              <a:t>       (A – C1) – ( B – C1 ) = ( A – C2 ) – ( B – C2 ) = A – B</a:t>
            </a:r>
          </a:p>
          <a:p>
            <a:pPr lvl="1"/>
            <a:r>
              <a:rPr lang="en-US" sz="1600" dirty="0"/>
              <a:t>But the center *is* used in computing light time to centers of non-inertial frames</a:t>
            </a:r>
          </a:p>
          <a:p>
            <a:pPr lvl="2"/>
            <a:r>
              <a:rPr lang="en-US" sz="1600" dirty="0">
                <a:ea typeface="ＭＳ Ｐゴシック" pitchFamily="-60" charset="-128"/>
              </a:rPr>
              <a:t>When the aberration-corrected state of Titan as seen from the Cassini orbiter is computed in the body-fixed </a:t>
            </a:r>
            <a:r>
              <a:rPr lang="en-US" sz="1600" dirty="0" err="1">
                <a:ea typeface="ＭＳ Ｐゴシック" pitchFamily="-60" charset="-128"/>
              </a:rPr>
              <a:t>IAU_Titan</a:t>
            </a:r>
            <a:r>
              <a:rPr lang="en-US" sz="1600" dirty="0">
                <a:ea typeface="ＭＳ Ｐゴシック" pitchFamily="-60" charset="-128"/>
              </a:rPr>
              <a:t> frame, light time is computed from Titan’s center to the Cassini orbiter, and this light time is used to correct both the state and orientation of Titan.</a:t>
            </a:r>
          </a:p>
          <a:p>
            <a:pPr lvl="2"/>
            <a:r>
              <a:rPr lang="en-US" sz="1600" dirty="0">
                <a:ea typeface="ＭＳ Ｐゴシック" pitchFamily="-60" charset="-128"/>
              </a:rPr>
              <a:t>(Light time and aberration corrections are discussed later on.)</a:t>
            </a:r>
          </a:p>
        </p:txBody>
      </p:sp>
      <p:sp>
        <p:nvSpPr>
          <p:cNvPr id="30724" name="Rectangle 3"/>
          <p:cNvSpPr>
            <a:spLocks noGrp="1" noChangeArrowheads="1"/>
          </p:cNvSpPr>
          <p:nvPr>
            <p:ph type="title"/>
          </p:nvPr>
        </p:nvSpPr>
        <p:spPr>
          <a:xfrm>
            <a:off x="2940050" y="381000"/>
            <a:ext cx="4826000" cy="474663"/>
          </a:xfrm>
        </p:spPr>
        <p:txBody>
          <a:bodyPr/>
          <a:lstStyle/>
          <a:p>
            <a:r>
              <a:rPr lang="en-US">
                <a:ea typeface="ＭＳ Ｐゴシック" pitchFamily="-60" charset="-128"/>
                <a:cs typeface="ＭＳ Ｐゴシック" pitchFamily="-60" charset="-128"/>
              </a:rPr>
              <a:t>Reference Frame Center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31746" name="Slide Number Placeholder 4"/>
          <p:cNvSpPr>
            <a:spLocks noGrp="1"/>
          </p:cNvSpPr>
          <p:nvPr>
            <p:ph type="sldNum" sz="quarter" idx="11"/>
          </p:nvPr>
        </p:nvSpPr>
        <p:spPr>
          <a:noFill/>
        </p:spPr>
        <p:txBody>
          <a:bodyPr/>
          <a:lstStyle/>
          <a:p>
            <a:fld id="{A7E8C748-741E-46B1-BB24-0209FF60D49D}" type="slidenum">
              <a:rPr lang="en-US" smtClean="0">
                <a:latin typeface="Arial" pitchFamily="-60" charset="0"/>
                <a:ea typeface="ＭＳ Ｐゴシック" pitchFamily="-60" charset="-128"/>
                <a:cs typeface="ＭＳ Ｐゴシック" pitchFamily="-60" charset="-128"/>
              </a:rPr>
              <a:pPr/>
              <a:t>16</a:t>
            </a:fld>
            <a:endParaRPr lang="en-US" sz="1400" b="0">
              <a:latin typeface="Times New Roman" pitchFamily="-60" charset="0"/>
              <a:ea typeface="ＭＳ Ｐゴシック" pitchFamily="-60" charset="-128"/>
              <a:cs typeface="ＭＳ Ｐゴシック" pitchFamily="-60" charset="-128"/>
            </a:endParaRPr>
          </a:p>
        </p:txBody>
      </p:sp>
      <p:sp>
        <p:nvSpPr>
          <p:cNvPr id="31747" name="Rectangle 2"/>
          <p:cNvSpPr>
            <a:spLocks noGrp="1" noChangeArrowheads="1"/>
          </p:cNvSpPr>
          <p:nvPr>
            <p:ph type="body" idx="1"/>
          </p:nvPr>
        </p:nvSpPr>
        <p:spPr>
          <a:xfrm>
            <a:off x="584200" y="1473200"/>
            <a:ext cx="8102600" cy="5040313"/>
          </a:xfrm>
        </p:spPr>
        <p:txBody>
          <a:bodyPr lIns="92075" tIns="46038" rIns="92075" bIns="46038"/>
          <a:lstStyle/>
          <a:p>
            <a:pPr>
              <a:lnSpc>
                <a:spcPct val="80000"/>
              </a:lnSpc>
            </a:pPr>
            <a:r>
              <a:rPr lang="en-US">
                <a:ea typeface="ＭＳ Ｐゴシック" pitchFamily="-60" charset="-128"/>
                <a:cs typeface="ＭＳ Ｐゴシック" pitchFamily="-60" charset="-128"/>
              </a:rPr>
              <a:t>Inertial</a:t>
            </a:r>
          </a:p>
          <a:p>
            <a:pPr lvl="1">
              <a:lnSpc>
                <a:spcPct val="80000"/>
              </a:lnSpc>
            </a:pPr>
            <a:r>
              <a:rPr lang="en-US"/>
              <a:t>Non-rotating</a:t>
            </a:r>
          </a:p>
          <a:p>
            <a:pPr lvl="2">
              <a:lnSpc>
                <a:spcPct val="80000"/>
              </a:lnSpc>
            </a:pPr>
            <a:r>
              <a:rPr lang="en-US">
                <a:ea typeface="ＭＳ Ｐゴシック" pitchFamily="-60" charset="-128"/>
              </a:rPr>
              <a:t>With respect to fixed stars</a:t>
            </a:r>
          </a:p>
          <a:p>
            <a:pPr lvl="1">
              <a:lnSpc>
                <a:spcPct val="80000"/>
              </a:lnSpc>
            </a:pPr>
            <a:r>
              <a:rPr lang="en-US"/>
              <a:t>Non-accelerating origin</a:t>
            </a:r>
          </a:p>
          <a:p>
            <a:pPr lvl="2">
              <a:lnSpc>
                <a:spcPct val="80000"/>
              </a:lnSpc>
            </a:pPr>
            <a:r>
              <a:rPr lang="en-US">
                <a:ea typeface="ＭＳ Ｐゴシック" pitchFamily="-60" charset="-128"/>
              </a:rPr>
              <a:t>Velocity is typically non-zero; acceleration is negligible</a:t>
            </a:r>
          </a:p>
          <a:p>
            <a:pPr lvl="1">
              <a:lnSpc>
                <a:spcPct val="80000"/>
              </a:lnSpc>
            </a:pPr>
            <a:r>
              <a:rPr lang="en-US"/>
              <a:t>Examples:</a:t>
            </a:r>
          </a:p>
          <a:p>
            <a:pPr lvl="2">
              <a:lnSpc>
                <a:spcPct val="80000"/>
              </a:lnSpc>
            </a:pPr>
            <a:r>
              <a:rPr lang="en-US">
                <a:ea typeface="ＭＳ Ｐゴシック" pitchFamily="-60" charset="-128"/>
              </a:rPr>
              <a:t>J2000 (also called ICRF), B1950</a:t>
            </a:r>
          </a:p>
          <a:p>
            <a:pPr>
              <a:lnSpc>
                <a:spcPct val="80000"/>
              </a:lnSpc>
            </a:pPr>
            <a:r>
              <a:rPr lang="en-US">
                <a:ea typeface="ＭＳ Ｐゴシック" pitchFamily="-60" charset="-128"/>
                <a:cs typeface="ＭＳ Ｐゴシック" pitchFamily="-60" charset="-128"/>
              </a:rPr>
              <a:t>Non-Inertial</a:t>
            </a:r>
          </a:p>
          <a:p>
            <a:pPr lvl="1">
              <a:lnSpc>
                <a:spcPct val="80000"/>
              </a:lnSpc>
            </a:pPr>
            <a:r>
              <a:rPr lang="en-US"/>
              <a:t>Examples</a:t>
            </a:r>
          </a:p>
          <a:p>
            <a:pPr lvl="2">
              <a:lnSpc>
                <a:spcPct val="80000"/>
              </a:lnSpc>
            </a:pPr>
            <a:r>
              <a:rPr lang="en-US">
                <a:ea typeface="ＭＳ Ｐゴシック" pitchFamily="-60" charset="-128"/>
              </a:rPr>
              <a:t>Body-fixed</a:t>
            </a:r>
          </a:p>
          <a:p>
            <a:pPr lvl="3">
              <a:lnSpc>
                <a:spcPct val="80000"/>
              </a:lnSpc>
            </a:pPr>
            <a:r>
              <a:rPr lang="en-US" sz="1600">
                <a:ea typeface="ＭＳ Ｐゴシック" pitchFamily="-60" charset="-128"/>
              </a:rPr>
              <a:t>Centered at body center</a:t>
            </a:r>
          </a:p>
          <a:p>
            <a:pPr lvl="3">
              <a:lnSpc>
                <a:spcPct val="80000"/>
              </a:lnSpc>
            </a:pPr>
            <a:r>
              <a:rPr lang="en-US" sz="1600">
                <a:ea typeface="ＭＳ Ｐゴシック" pitchFamily="-60" charset="-128"/>
              </a:rPr>
              <a:t>Topocentric</a:t>
            </a:r>
          </a:p>
          <a:p>
            <a:pPr lvl="2">
              <a:lnSpc>
                <a:spcPct val="80000"/>
              </a:lnSpc>
            </a:pPr>
            <a:r>
              <a:rPr lang="en-US">
                <a:ea typeface="ＭＳ Ｐゴシック" pitchFamily="-60" charset="-128"/>
              </a:rPr>
              <a:t>Instrument</a:t>
            </a:r>
          </a:p>
          <a:p>
            <a:pPr lvl="2">
              <a:lnSpc>
                <a:spcPct val="80000"/>
              </a:lnSpc>
            </a:pPr>
            <a:r>
              <a:rPr lang="en-US">
                <a:ea typeface="ＭＳ Ｐゴシック" pitchFamily="-60" charset="-128"/>
              </a:rPr>
              <a:t>Dynamic frames</a:t>
            </a:r>
          </a:p>
          <a:p>
            <a:pPr lvl="3">
              <a:lnSpc>
                <a:spcPct val="80000"/>
              </a:lnSpc>
            </a:pPr>
            <a:r>
              <a:rPr lang="en-US" sz="1600">
                <a:ea typeface="ＭＳ Ｐゴシック" pitchFamily="-60" charset="-128"/>
              </a:rPr>
              <a:t>For example, frames defined by time-dependent vectors</a:t>
            </a:r>
          </a:p>
          <a:p>
            <a:pPr>
              <a:lnSpc>
                <a:spcPct val="80000"/>
              </a:lnSpc>
            </a:pPr>
            <a:endParaRPr lang="en-US">
              <a:ea typeface="ＭＳ Ｐゴシック" pitchFamily="-60" charset="-128"/>
              <a:cs typeface="ＭＳ Ｐゴシック" pitchFamily="-60" charset="-128"/>
            </a:endParaRPr>
          </a:p>
        </p:txBody>
      </p:sp>
      <p:sp>
        <p:nvSpPr>
          <p:cNvPr id="31748" name="Rectangle 3"/>
          <p:cNvSpPr>
            <a:spLocks noGrp="1" noChangeArrowheads="1"/>
          </p:cNvSpPr>
          <p:nvPr>
            <p:ph type="title"/>
          </p:nvPr>
        </p:nvSpPr>
        <p:spPr>
          <a:xfrm>
            <a:off x="2633663" y="381000"/>
            <a:ext cx="5435600" cy="474663"/>
          </a:xfrm>
        </p:spPr>
        <p:txBody>
          <a:bodyPr/>
          <a:lstStyle/>
          <a:p>
            <a:r>
              <a:rPr lang="en-US">
                <a:ea typeface="ＭＳ Ｐゴシック" pitchFamily="-60" charset="-128"/>
                <a:cs typeface="ＭＳ Ｐゴシック" pitchFamily="-60" charset="-128"/>
              </a:rPr>
              <a:t>Types of Reference Frames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5322" y="381000"/>
            <a:ext cx="2729112" cy="490391"/>
          </a:xfrm>
        </p:spPr>
        <p:txBody>
          <a:bodyPr/>
          <a:lstStyle/>
          <a:p>
            <a:r>
              <a:rPr lang="en-US" dirty="0"/>
              <a:t>J2000  Frame</a:t>
            </a:r>
          </a:p>
        </p:txBody>
      </p:sp>
      <p:sp>
        <p:nvSpPr>
          <p:cNvPr id="59" name="Content Placeholder 58"/>
          <p:cNvSpPr>
            <a:spLocks noGrp="1"/>
          </p:cNvSpPr>
          <p:nvPr>
            <p:ph idx="1"/>
          </p:nvPr>
        </p:nvSpPr>
        <p:spPr>
          <a:xfrm>
            <a:off x="716263" y="1521331"/>
            <a:ext cx="7981245" cy="1412632"/>
          </a:xfrm>
        </p:spPr>
        <p:txBody>
          <a:bodyPr/>
          <a:lstStyle/>
          <a:p>
            <a:r>
              <a:rPr lang="en-US" dirty="0"/>
              <a:t>The J2000* (aka EME2000) frame definition is based on the earth’s equator and equinox, determined from observations of planetary motions, plus other data.</a:t>
            </a:r>
          </a:p>
        </p:txBody>
      </p:sp>
      <p:sp>
        <p:nvSpPr>
          <p:cNvPr id="3" name="Footer Placeholder 2"/>
          <p:cNvSpPr>
            <a:spLocks noGrp="1"/>
          </p:cNvSpPr>
          <p:nvPr>
            <p:ph type="ftr" sz="quarter" idx="10"/>
          </p:nvPr>
        </p:nvSpPr>
        <p:spPr/>
        <p:txBody>
          <a:bodyPr/>
          <a:lstStyle/>
          <a:p>
            <a:pPr>
              <a:defRPr/>
            </a:pPr>
            <a:r>
              <a:rPr lang="en-US" dirty="0"/>
              <a:t>Fundamental Concepts</a:t>
            </a:r>
          </a:p>
        </p:txBody>
      </p:sp>
      <p:sp>
        <p:nvSpPr>
          <p:cNvPr id="4" name="Slide Number Placeholder 3"/>
          <p:cNvSpPr>
            <a:spLocks noGrp="1"/>
          </p:cNvSpPr>
          <p:nvPr>
            <p:ph type="sldNum" sz="quarter" idx="11"/>
          </p:nvPr>
        </p:nvSpPr>
        <p:spPr/>
        <p:txBody>
          <a:bodyPr/>
          <a:lstStyle/>
          <a:p>
            <a:pPr>
              <a:defRPr/>
            </a:pPr>
            <a:fld id="{69135083-59B4-45DE-914D-FD37D164FC92}" type="slidenum">
              <a:rPr lang="en-US" smtClean="0"/>
              <a:pPr>
                <a:defRPr/>
              </a:pPr>
              <a:t>17</a:t>
            </a:fld>
            <a:endParaRPr lang="en-US" sz="1400" b="0" dirty="0">
              <a:latin typeface="Times New Roman" charset="0"/>
            </a:endParaRPr>
          </a:p>
        </p:txBody>
      </p:sp>
      <p:sp>
        <p:nvSpPr>
          <p:cNvPr id="37" name="TextBox 36"/>
          <p:cNvSpPr txBox="1"/>
          <p:nvPr/>
        </p:nvSpPr>
        <p:spPr>
          <a:xfrm>
            <a:off x="6358925" y="3967824"/>
            <a:ext cx="1969399" cy="615553"/>
          </a:xfrm>
          <a:prstGeom prst="rect">
            <a:avLst/>
          </a:prstGeom>
          <a:noFill/>
        </p:spPr>
        <p:txBody>
          <a:bodyPr wrap="square" rtlCol="0">
            <a:spAutoFit/>
          </a:bodyPr>
          <a:lstStyle/>
          <a:p>
            <a:r>
              <a:rPr lang="en-US" sz="1400" b="1" dirty="0">
                <a:latin typeface="Arial"/>
                <a:cs typeface="Arial"/>
              </a:rPr>
              <a:t>Ecliptic plane</a:t>
            </a:r>
          </a:p>
          <a:p>
            <a:r>
              <a:rPr lang="en-US" sz="1000" b="1" dirty="0">
                <a:latin typeface="Arial"/>
                <a:cs typeface="Arial"/>
              </a:rPr>
              <a:t>Plane defined by movement of the earth around the sun</a:t>
            </a:r>
          </a:p>
        </p:txBody>
      </p:sp>
      <p:sp>
        <p:nvSpPr>
          <p:cNvPr id="50" name="TextBox 49"/>
          <p:cNvSpPr txBox="1"/>
          <p:nvPr/>
        </p:nvSpPr>
        <p:spPr>
          <a:xfrm>
            <a:off x="2200875" y="3558018"/>
            <a:ext cx="1969399" cy="615553"/>
          </a:xfrm>
          <a:prstGeom prst="rect">
            <a:avLst/>
          </a:prstGeom>
          <a:noFill/>
        </p:spPr>
        <p:txBody>
          <a:bodyPr wrap="square" rtlCol="0">
            <a:spAutoFit/>
          </a:bodyPr>
          <a:lstStyle/>
          <a:p>
            <a:r>
              <a:rPr lang="en-US" sz="1400" b="1" dirty="0">
                <a:latin typeface="Arial"/>
                <a:cs typeface="Arial"/>
              </a:rPr>
              <a:t>Equatorial plane</a:t>
            </a:r>
          </a:p>
          <a:p>
            <a:r>
              <a:rPr lang="en-US" sz="1000" b="1" dirty="0">
                <a:latin typeface="Arial"/>
                <a:cs typeface="Arial"/>
              </a:rPr>
              <a:t>Plane normal to the earth’s spin axis, Z</a:t>
            </a:r>
          </a:p>
        </p:txBody>
      </p:sp>
      <p:cxnSp>
        <p:nvCxnSpPr>
          <p:cNvPr id="40" name="Straight Arrow Connector 39"/>
          <p:cNvCxnSpPr/>
          <p:nvPr/>
        </p:nvCxnSpPr>
        <p:spPr bwMode="auto">
          <a:xfrm flipH="1" flipV="1">
            <a:off x="5836432" y="4128590"/>
            <a:ext cx="506417" cy="16076"/>
          </a:xfrm>
          <a:prstGeom prst="straightConnector1">
            <a:avLst/>
          </a:prstGeom>
          <a:noFill/>
          <a:ln w="25400" cap="flat" cmpd="sng" algn="ctr">
            <a:solidFill>
              <a:schemeClr val="tx1"/>
            </a:solidFill>
            <a:prstDash val="solid"/>
            <a:round/>
            <a:headEnd type="none" w="med" len="med"/>
            <a:tailEnd type="arrow"/>
          </a:ln>
          <a:effectLst/>
        </p:spPr>
      </p:cxnSp>
      <p:cxnSp>
        <p:nvCxnSpPr>
          <p:cNvPr id="54" name="Straight Arrow Connector 53"/>
          <p:cNvCxnSpPr/>
          <p:nvPr/>
        </p:nvCxnSpPr>
        <p:spPr bwMode="auto">
          <a:xfrm>
            <a:off x="3343875" y="4091418"/>
            <a:ext cx="304800" cy="303820"/>
          </a:xfrm>
          <a:prstGeom prst="straightConnector1">
            <a:avLst/>
          </a:prstGeom>
          <a:noFill/>
          <a:ln w="25400" cap="flat" cmpd="sng" algn="ctr">
            <a:solidFill>
              <a:schemeClr val="tx1"/>
            </a:solidFill>
            <a:prstDash val="solid"/>
            <a:round/>
            <a:headEnd type="none" w="med" len="med"/>
            <a:tailEnd type="arrow"/>
          </a:ln>
          <a:effectLst/>
        </p:spPr>
      </p:cxnSp>
      <p:sp>
        <p:nvSpPr>
          <p:cNvPr id="5" name="TextBox 4"/>
          <p:cNvSpPr txBox="1"/>
          <p:nvPr/>
        </p:nvSpPr>
        <p:spPr>
          <a:xfrm>
            <a:off x="4525104" y="5380836"/>
            <a:ext cx="1133998" cy="861774"/>
          </a:xfrm>
          <a:prstGeom prst="rect">
            <a:avLst/>
          </a:prstGeom>
          <a:noFill/>
        </p:spPr>
        <p:txBody>
          <a:bodyPr wrap="square" rtlCol="0">
            <a:spAutoFit/>
          </a:bodyPr>
          <a:lstStyle/>
          <a:p>
            <a:r>
              <a:rPr lang="en-US" sz="1000" b="1" dirty="0">
                <a:latin typeface="Arial"/>
                <a:cs typeface="Arial"/>
              </a:rPr>
              <a:t>Intersection of</a:t>
            </a:r>
          </a:p>
          <a:p>
            <a:r>
              <a:rPr lang="en-US" sz="1000" b="1" dirty="0">
                <a:latin typeface="Arial"/>
                <a:cs typeface="Arial"/>
              </a:rPr>
              <a:t>equatorial and </a:t>
            </a:r>
          </a:p>
          <a:p>
            <a:r>
              <a:rPr lang="en-US" sz="1000" b="1" dirty="0">
                <a:latin typeface="Arial"/>
                <a:cs typeface="Arial"/>
              </a:rPr>
              <a:t>ecliptic planes,</a:t>
            </a:r>
          </a:p>
          <a:p>
            <a:r>
              <a:rPr lang="en-US" sz="1000" b="1" dirty="0">
                <a:latin typeface="Arial"/>
                <a:cs typeface="Arial"/>
              </a:rPr>
              <a:t>called vernal</a:t>
            </a:r>
          </a:p>
          <a:p>
            <a:r>
              <a:rPr lang="en-US" sz="1000" b="1" dirty="0">
                <a:latin typeface="Arial"/>
                <a:cs typeface="Arial"/>
              </a:rPr>
              <a:t>equinox</a:t>
            </a:r>
          </a:p>
        </p:txBody>
      </p:sp>
      <p:cxnSp>
        <p:nvCxnSpPr>
          <p:cNvPr id="27" name="Straight Arrow Connector 26"/>
          <p:cNvCxnSpPr>
            <a:cxnSpLocks/>
            <a:endCxn id="10" idx="4"/>
          </p:cNvCxnSpPr>
          <p:nvPr/>
        </p:nvCxnSpPr>
        <p:spPr bwMode="auto">
          <a:xfrm flipH="1" flipV="1">
            <a:off x="4092508" y="5139810"/>
            <a:ext cx="406665" cy="286964"/>
          </a:xfrm>
          <a:prstGeom prst="straightConnector1">
            <a:avLst/>
          </a:prstGeom>
          <a:noFill/>
          <a:ln w="25400" cap="flat" cmpd="sng" algn="ctr">
            <a:solidFill>
              <a:schemeClr val="tx1"/>
            </a:solidFill>
            <a:prstDash val="solid"/>
            <a:round/>
            <a:headEnd type="none" w="med" len="med"/>
            <a:tailEnd type="arrow"/>
          </a:ln>
          <a:effectLst/>
        </p:spPr>
      </p:cxnSp>
      <p:sp>
        <p:nvSpPr>
          <p:cNvPr id="45" name="Arc 44"/>
          <p:cNvSpPr/>
          <p:nvPr/>
        </p:nvSpPr>
        <p:spPr bwMode="auto">
          <a:xfrm rot="14961359">
            <a:off x="4183236" y="3304288"/>
            <a:ext cx="624805" cy="2706189"/>
          </a:xfrm>
          <a:prstGeom prst="arc">
            <a:avLst>
              <a:gd name="adj1" fmla="val 14506919"/>
              <a:gd name="adj2" fmla="val 3882426"/>
            </a:avLst>
          </a:prstGeom>
          <a:solidFill>
            <a:schemeClr val="tx2">
              <a:lumMod val="25000"/>
              <a:lumOff val="75000"/>
            </a:schemeClr>
          </a:solidFill>
          <a:ln w="25400"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62" name="Oval 61"/>
          <p:cNvSpPr/>
          <p:nvPr/>
        </p:nvSpPr>
        <p:spPr bwMode="auto">
          <a:xfrm rot="21519383">
            <a:off x="3459984" y="4149478"/>
            <a:ext cx="2282896" cy="1028897"/>
          </a:xfrm>
          <a:prstGeom prst="ellipse">
            <a:avLst/>
          </a:prstGeom>
          <a:solidFill>
            <a:schemeClr val="bg1">
              <a:lumMod val="65000"/>
              <a:alpha val="76000"/>
            </a:schemeClr>
          </a:solidFill>
          <a:ln w="25400"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cxnSp>
        <p:nvCxnSpPr>
          <p:cNvPr id="7" name="Straight Arrow Connector 6"/>
          <p:cNvCxnSpPr/>
          <p:nvPr/>
        </p:nvCxnSpPr>
        <p:spPr bwMode="auto">
          <a:xfrm rot="21519383" flipV="1">
            <a:off x="4609428" y="3268708"/>
            <a:ext cx="0" cy="1295400"/>
          </a:xfrm>
          <a:prstGeom prst="straightConnector1">
            <a:avLst/>
          </a:prstGeom>
          <a:noFill/>
          <a:ln w="12700" cap="flat" cmpd="sng" algn="ctr">
            <a:solidFill>
              <a:srgbClr val="000000"/>
            </a:solidFill>
            <a:prstDash val="solid"/>
            <a:round/>
            <a:headEnd type="none" w="med" len="med"/>
            <a:tailEnd type="arrow"/>
          </a:ln>
          <a:effectLst/>
        </p:spPr>
      </p:cxnSp>
      <p:cxnSp>
        <p:nvCxnSpPr>
          <p:cNvPr id="8" name="Straight Arrow Connector 7"/>
          <p:cNvCxnSpPr/>
          <p:nvPr/>
        </p:nvCxnSpPr>
        <p:spPr bwMode="auto">
          <a:xfrm rot="21519383" flipH="1">
            <a:off x="3721061" y="4574525"/>
            <a:ext cx="914400" cy="914400"/>
          </a:xfrm>
          <a:prstGeom prst="straightConnector1">
            <a:avLst/>
          </a:prstGeom>
          <a:noFill/>
          <a:ln w="12700" cap="flat" cmpd="sng" algn="ctr">
            <a:solidFill>
              <a:srgbClr val="000000"/>
            </a:solidFill>
            <a:prstDash val="solid"/>
            <a:round/>
            <a:headEnd type="none" w="med" len="med"/>
            <a:tailEnd type="arrow"/>
          </a:ln>
          <a:effectLst/>
        </p:spPr>
      </p:cxnSp>
      <p:cxnSp>
        <p:nvCxnSpPr>
          <p:cNvPr id="9" name="Straight Arrow Connector 8"/>
          <p:cNvCxnSpPr/>
          <p:nvPr/>
        </p:nvCxnSpPr>
        <p:spPr bwMode="auto">
          <a:xfrm rot="21519383">
            <a:off x="4630670" y="4546882"/>
            <a:ext cx="1447800" cy="533400"/>
          </a:xfrm>
          <a:prstGeom prst="straightConnector1">
            <a:avLst/>
          </a:prstGeom>
          <a:noFill/>
          <a:ln w="12700" cap="flat" cmpd="sng" algn="ctr">
            <a:solidFill>
              <a:srgbClr val="000000"/>
            </a:solidFill>
            <a:prstDash val="solid"/>
            <a:round/>
            <a:headEnd type="none" w="med" len="med"/>
            <a:tailEnd type="arrow"/>
          </a:ln>
          <a:effectLst/>
        </p:spPr>
      </p:cxnSp>
      <p:sp>
        <p:nvSpPr>
          <p:cNvPr id="10" name="Oval 9"/>
          <p:cNvSpPr/>
          <p:nvPr/>
        </p:nvSpPr>
        <p:spPr bwMode="auto">
          <a:xfrm rot="21519383">
            <a:off x="4069112" y="5094097"/>
            <a:ext cx="45719" cy="45719"/>
          </a:xfrm>
          <a:prstGeom prst="ellipse">
            <a:avLst/>
          </a:prstGeom>
          <a:solidFill>
            <a:schemeClr val="accent4">
              <a:lumMod val="65000"/>
              <a:lumOff val="35000"/>
            </a:schemeClr>
          </a:solidFill>
          <a:ln w="12700" cap="flat" cmpd="sng" algn="ctr">
            <a:no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12" name="Oval 11"/>
          <p:cNvSpPr/>
          <p:nvPr/>
        </p:nvSpPr>
        <p:spPr bwMode="auto">
          <a:xfrm rot="21519383">
            <a:off x="5582026" y="4874411"/>
            <a:ext cx="45719" cy="45719"/>
          </a:xfrm>
          <a:prstGeom prst="ellipse">
            <a:avLst/>
          </a:prstGeom>
          <a:solidFill>
            <a:schemeClr val="accent4">
              <a:lumMod val="65000"/>
              <a:lumOff val="35000"/>
            </a:schemeClr>
          </a:solidFill>
          <a:ln w="12700" cap="flat" cmpd="sng" algn="ctr">
            <a:no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13" name="Freeform 12"/>
          <p:cNvSpPr/>
          <p:nvPr/>
        </p:nvSpPr>
        <p:spPr>
          <a:xfrm rot="21519383">
            <a:off x="4256439" y="4916326"/>
            <a:ext cx="1019187" cy="114888"/>
          </a:xfrm>
          <a:custGeom>
            <a:avLst/>
            <a:gdLst>
              <a:gd name="connsiteX0" fmla="*/ 0 w 1019187"/>
              <a:gd name="connsiteY0" fmla="*/ 34925 h 114888"/>
              <a:gd name="connsiteX1" fmla="*/ 28575 w 1019187"/>
              <a:gd name="connsiteY1" fmla="*/ 53975 h 114888"/>
              <a:gd name="connsiteX2" fmla="*/ 701675 w 1019187"/>
              <a:gd name="connsiteY2" fmla="*/ 111125 h 114888"/>
              <a:gd name="connsiteX3" fmla="*/ 762000 w 1019187"/>
              <a:gd name="connsiteY3" fmla="*/ 104775 h 114888"/>
              <a:gd name="connsiteX4" fmla="*/ 838200 w 1019187"/>
              <a:gd name="connsiteY4" fmla="*/ 95250 h 114888"/>
              <a:gd name="connsiteX5" fmla="*/ 850900 w 1019187"/>
              <a:gd name="connsiteY5" fmla="*/ 92075 h 114888"/>
              <a:gd name="connsiteX6" fmla="*/ 882650 w 1019187"/>
              <a:gd name="connsiteY6" fmla="*/ 82550 h 114888"/>
              <a:gd name="connsiteX7" fmla="*/ 898525 w 1019187"/>
              <a:gd name="connsiteY7" fmla="*/ 76200 h 114888"/>
              <a:gd name="connsiteX8" fmla="*/ 927100 w 1019187"/>
              <a:gd name="connsiteY8" fmla="*/ 69850 h 114888"/>
              <a:gd name="connsiteX9" fmla="*/ 936625 w 1019187"/>
              <a:gd name="connsiteY9" fmla="*/ 66675 h 114888"/>
              <a:gd name="connsiteX10" fmla="*/ 971550 w 1019187"/>
              <a:gd name="connsiteY10" fmla="*/ 53975 h 114888"/>
              <a:gd name="connsiteX11" fmla="*/ 981075 w 1019187"/>
              <a:gd name="connsiteY11" fmla="*/ 41275 h 114888"/>
              <a:gd name="connsiteX12" fmla="*/ 984250 w 1019187"/>
              <a:gd name="connsiteY12" fmla="*/ 28575 h 114888"/>
              <a:gd name="connsiteX13" fmla="*/ 1009650 w 1019187"/>
              <a:gd name="connsiteY13" fmla="*/ 12700 h 114888"/>
              <a:gd name="connsiteX14" fmla="*/ 1019175 w 1019187"/>
              <a:gd name="connsiteY14" fmla="*/ 0 h 11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19187" h="114888">
                <a:moveTo>
                  <a:pt x="0" y="34925"/>
                </a:moveTo>
                <a:cubicBezTo>
                  <a:pt x="9525" y="41275"/>
                  <a:pt x="17327" y="51845"/>
                  <a:pt x="28575" y="53975"/>
                </a:cubicBezTo>
                <a:cubicBezTo>
                  <a:pt x="428013" y="129626"/>
                  <a:pt x="347590" y="115103"/>
                  <a:pt x="701675" y="111125"/>
                </a:cubicBezTo>
                <a:cubicBezTo>
                  <a:pt x="772661" y="105210"/>
                  <a:pt x="712227" y="110997"/>
                  <a:pt x="762000" y="104775"/>
                </a:cubicBezTo>
                <a:cubicBezTo>
                  <a:pt x="764693" y="104438"/>
                  <a:pt x="822296" y="98142"/>
                  <a:pt x="838200" y="95250"/>
                </a:cubicBezTo>
                <a:cubicBezTo>
                  <a:pt x="842493" y="94469"/>
                  <a:pt x="846690" y="93223"/>
                  <a:pt x="850900" y="92075"/>
                </a:cubicBezTo>
                <a:cubicBezTo>
                  <a:pt x="857323" y="90323"/>
                  <a:pt x="874077" y="85765"/>
                  <a:pt x="882650" y="82550"/>
                </a:cubicBezTo>
                <a:cubicBezTo>
                  <a:pt x="887986" y="80549"/>
                  <a:pt x="893118" y="78002"/>
                  <a:pt x="898525" y="76200"/>
                </a:cubicBezTo>
                <a:cubicBezTo>
                  <a:pt x="908303" y="72941"/>
                  <a:pt x="917034" y="72366"/>
                  <a:pt x="927100" y="69850"/>
                </a:cubicBezTo>
                <a:cubicBezTo>
                  <a:pt x="930347" y="69038"/>
                  <a:pt x="933378" y="67487"/>
                  <a:pt x="936625" y="66675"/>
                </a:cubicBezTo>
                <a:cubicBezTo>
                  <a:pt x="948658" y="63667"/>
                  <a:pt x="962111" y="63414"/>
                  <a:pt x="971550" y="53975"/>
                </a:cubicBezTo>
                <a:cubicBezTo>
                  <a:pt x="975292" y="50233"/>
                  <a:pt x="977900" y="45508"/>
                  <a:pt x="981075" y="41275"/>
                </a:cubicBezTo>
                <a:cubicBezTo>
                  <a:pt x="982133" y="37042"/>
                  <a:pt x="981632" y="32066"/>
                  <a:pt x="984250" y="28575"/>
                </a:cubicBezTo>
                <a:cubicBezTo>
                  <a:pt x="992878" y="17071"/>
                  <a:pt x="998566" y="16395"/>
                  <a:pt x="1009650" y="12700"/>
                </a:cubicBezTo>
                <a:cubicBezTo>
                  <a:pt x="1019923" y="2427"/>
                  <a:pt x="1019175" y="7665"/>
                  <a:pt x="1019175" y="0"/>
                </a:cubicBezTo>
              </a:path>
            </a:pathLst>
          </a:custGeom>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16" name="TextBox 15"/>
          <p:cNvSpPr txBox="1"/>
          <p:nvPr/>
        </p:nvSpPr>
        <p:spPr>
          <a:xfrm>
            <a:off x="4429666" y="2915276"/>
            <a:ext cx="563951" cy="276999"/>
          </a:xfrm>
          <a:prstGeom prst="rect">
            <a:avLst/>
          </a:prstGeom>
          <a:noFill/>
        </p:spPr>
        <p:txBody>
          <a:bodyPr wrap="none" rtlCol="0">
            <a:spAutoFit/>
          </a:bodyPr>
          <a:lstStyle/>
          <a:p>
            <a:pPr>
              <a:buNone/>
            </a:pPr>
            <a:r>
              <a:rPr lang="en-US" sz="1200" b="1" dirty="0">
                <a:latin typeface="Arial"/>
                <a:cs typeface="Arial"/>
              </a:rPr>
              <a:t>Z</a:t>
            </a:r>
            <a:r>
              <a:rPr lang="en-US" sz="1200" b="1" baseline="-25000" dirty="0">
                <a:latin typeface="Arial"/>
                <a:cs typeface="Arial"/>
              </a:rPr>
              <a:t>J2000</a:t>
            </a:r>
          </a:p>
        </p:txBody>
      </p:sp>
      <p:sp>
        <p:nvSpPr>
          <p:cNvPr id="30" name="Arc 29"/>
          <p:cNvSpPr/>
          <p:nvPr/>
        </p:nvSpPr>
        <p:spPr bwMode="auto">
          <a:xfrm rot="4131440">
            <a:off x="4231788" y="3303476"/>
            <a:ext cx="624805" cy="2706189"/>
          </a:xfrm>
          <a:prstGeom prst="arc">
            <a:avLst>
              <a:gd name="adj1" fmla="val 14506919"/>
              <a:gd name="adj2" fmla="val 3882426"/>
            </a:avLst>
          </a:prstGeom>
          <a:solidFill>
            <a:schemeClr val="tx2">
              <a:lumMod val="25000"/>
              <a:lumOff val="75000"/>
              <a:alpha val="72000"/>
            </a:schemeClr>
          </a:solidFill>
          <a:ln w="25400"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24" name="TextBox 23"/>
          <p:cNvSpPr txBox="1"/>
          <p:nvPr/>
        </p:nvSpPr>
        <p:spPr>
          <a:xfrm>
            <a:off x="3403371" y="5487989"/>
            <a:ext cx="601038" cy="276999"/>
          </a:xfrm>
          <a:prstGeom prst="rect">
            <a:avLst/>
          </a:prstGeom>
          <a:noFill/>
        </p:spPr>
        <p:txBody>
          <a:bodyPr wrap="none" rtlCol="0">
            <a:spAutoFit/>
          </a:bodyPr>
          <a:lstStyle/>
          <a:p>
            <a:pPr>
              <a:buNone/>
            </a:pPr>
            <a:r>
              <a:rPr lang="en-US" sz="1200" b="1" dirty="0">
                <a:latin typeface="Arial"/>
                <a:cs typeface="Arial"/>
              </a:rPr>
              <a:t>X</a:t>
            </a:r>
            <a:r>
              <a:rPr lang="en-US" sz="1200" b="1" baseline="-25000" dirty="0">
                <a:latin typeface="Arial"/>
                <a:cs typeface="Arial"/>
              </a:rPr>
              <a:t>J2000</a:t>
            </a:r>
          </a:p>
        </p:txBody>
      </p:sp>
      <p:sp>
        <p:nvSpPr>
          <p:cNvPr id="25" name="TextBox 24"/>
          <p:cNvSpPr txBox="1"/>
          <p:nvPr/>
        </p:nvSpPr>
        <p:spPr>
          <a:xfrm>
            <a:off x="6069037" y="4892131"/>
            <a:ext cx="601038" cy="276999"/>
          </a:xfrm>
          <a:prstGeom prst="rect">
            <a:avLst/>
          </a:prstGeom>
          <a:noFill/>
        </p:spPr>
        <p:txBody>
          <a:bodyPr wrap="none" rtlCol="0">
            <a:spAutoFit/>
          </a:bodyPr>
          <a:lstStyle/>
          <a:p>
            <a:pPr>
              <a:buNone/>
            </a:pPr>
            <a:r>
              <a:rPr lang="en-US" sz="1200" b="1" dirty="0">
                <a:latin typeface="Arial"/>
                <a:cs typeface="Arial"/>
              </a:rPr>
              <a:t>Y</a:t>
            </a:r>
            <a:r>
              <a:rPr lang="en-US" sz="1200" b="1" baseline="-25000" dirty="0">
                <a:latin typeface="Arial"/>
                <a:cs typeface="Arial"/>
              </a:rPr>
              <a:t>J2000</a:t>
            </a:r>
          </a:p>
        </p:txBody>
      </p:sp>
      <p:sp>
        <p:nvSpPr>
          <p:cNvPr id="28" name="Arc 27"/>
          <p:cNvSpPr/>
          <p:nvPr/>
        </p:nvSpPr>
        <p:spPr bwMode="auto">
          <a:xfrm rot="3094084">
            <a:off x="4358489" y="4766185"/>
            <a:ext cx="559514" cy="375908"/>
          </a:xfrm>
          <a:prstGeom prst="arc">
            <a:avLst>
              <a:gd name="adj1" fmla="val 17355115"/>
              <a:gd name="adj2" fmla="val 20966162"/>
            </a:avLst>
          </a:prstGeom>
          <a:noFill/>
          <a:ln w="12700" cap="flat" cmpd="sng" algn="ctr">
            <a:solidFill>
              <a:schemeClr val="bg2">
                <a:lumMod val="75000"/>
              </a:schemeClr>
            </a:solidFill>
            <a:prstDash val="solid"/>
            <a:round/>
            <a:headEnd type="triangl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11" name="TextBox 10"/>
          <p:cNvSpPr txBox="1"/>
          <p:nvPr/>
        </p:nvSpPr>
        <p:spPr>
          <a:xfrm rot="20326490">
            <a:off x="4807673" y="4838072"/>
            <a:ext cx="741160" cy="230832"/>
          </a:xfrm>
          <a:prstGeom prst="rect">
            <a:avLst/>
          </a:prstGeom>
          <a:noFill/>
        </p:spPr>
        <p:txBody>
          <a:bodyPr wrap="none" rtlCol="0">
            <a:spAutoFit/>
          </a:bodyPr>
          <a:lstStyle/>
          <a:p>
            <a:r>
              <a:rPr lang="en-US" sz="900" b="1" dirty="0">
                <a:latin typeface="Arial"/>
                <a:cs typeface="Arial"/>
              </a:rPr>
              <a:t>~23.4 deg</a:t>
            </a:r>
          </a:p>
        </p:txBody>
      </p:sp>
      <p:sp>
        <p:nvSpPr>
          <p:cNvPr id="14" name="TextBox 13"/>
          <p:cNvSpPr txBox="1"/>
          <p:nvPr/>
        </p:nvSpPr>
        <p:spPr>
          <a:xfrm>
            <a:off x="6690447" y="5193941"/>
            <a:ext cx="1072730" cy="261610"/>
          </a:xfrm>
          <a:prstGeom prst="rect">
            <a:avLst/>
          </a:prstGeom>
          <a:noFill/>
        </p:spPr>
        <p:txBody>
          <a:bodyPr wrap="none" rtlCol="0">
            <a:spAutoFit/>
          </a:bodyPr>
          <a:lstStyle/>
          <a:p>
            <a:r>
              <a:rPr lang="en-US" sz="1100" b="1" dirty="0">
                <a:latin typeface="Arial"/>
                <a:cs typeface="Arial"/>
              </a:rPr>
              <a:t>Y = Z cross X</a:t>
            </a:r>
          </a:p>
        </p:txBody>
      </p:sp>
      <p:sp>
        <p:nvSpPr>
          <p:cNvPr id="19" name="TextBox 18"/>
          <p:cNvSpPr txBox="1"/>
          <p:nvPr/>
        </p:nvSpPr>
        <p:spPr>
          <a:xfrm>
            <a:off x="848093" y="6318150"/>
            <a:ext cx="7595925" cy="246221"/>
          </a:xfrm>
          <a:prstGeom prst="rect">
            <a:avLst/>
          </a:prstGeom>
          <a:noFill/>
        </p:spPr>
        <p:txBody>
          <a:bodyPr wrap="none" rtlCol="0">
            <a:spAutoFit/>
          </a:bodyPr>
          <a:lstStyle/>
          <a:p>
            <a:r>
              <a:rPr lang="en-US" sz="1000" b="1" dirty="0">
                <a:latin typeface="+mn-lt"/>
              </a:rPr>
              <a:t>*Caution: The name “J2000” is also used to refer to the zero epoch of the ephemeris time system (ET, also known as TDB).</a:t>
            </a:r>
          </a:p>
        </p:txBody>
      </p:sp>
      <p:sp>
        <p:nvSpPr>
          <p:cNvPr id="29" name="TextBox 28"/>
          <p:cNvSpPr txBox="1"/>
          <p:nvPr/>
        </p:nvSpPr>
        <p:spPr>
          <a:xfrm>
            <a:off x="4993617" y="2783946"/>
            <a:ext cx="3657600" cy="707886"/>
          </a:xfrm>
          <a:prstGeom prst="rect">
            <a:avLst/>
          </a:prstGeom>
          <a:noFill/>
        </p:spPr>
        <p:txBody>
          <a:bodyPr wrap="square" rtlCol="0">
            <a:spAutoFit/>
          </a:bodyPr>
          <a:lstStyle/>
          <a:p>
            <a:r>
              <a:rPr lang="en-US" sz="1000" b="1" dirty="0">
                <a:latin typeface="Arial"/>
                <a:cs typeface="Arial"/>
              </a:rPr>
              <a:t>Z is normal to the mean equator of date at epoch J2000 TDB, which is approximately Earth’s spin axis orientation at that epoch.  (J2000 TDB is </a:t>
            </a:r>
          </a:p>
          <a:p>
            <a:r>
              <a:rPr lang="en-US" sz="1000" b="1" dirty="0">
                <a:latin typeface="Arial"/>
                <a:cs typeface="Arial"/>
              </a:rPr>
              <a:t>2000 JAN 01 12:00:00 TDB, or JD 2451545.0  TDB).</a:t>
            </a:r>
          </a:p>
        </p:txBody>
      </p:sp>
    </p:spTree>
    <p:extLst>
      <p:ext uri="{BB962C8B-B14F-4D97-AF65-F5344CB8AC3E}">
        <p14:creationId xmlns:p14="http://schemas.microsoft.com/office/powerpoint/2010/main" val="258546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2407" y="381000"/>
            <a:ext cx="3274935" cy="490391"/>
          </a:xfrm>
        </p:spPr>
        <p:txBody>
          <a:bodyPr/>
          <a:lstStyle/>
          <a:p>
            <a:r>
              <a:rPr lang="en-US" dirty="0"/>
              <a:t>The ICRF Frame</a:t>
            </a:r>
          </a:p>
        </p:txBody>
      </p:sp>
      <p:sp>
        <p:nvSpPr>
          <p:cNvPr id="59" name="Content Placeholder 58"/>
          <p:cNvSpPr>
            <a:spLocks noGrp="1"/>
          </p:cNvSpPr>
          <p:nvPr>
            <p:ph idx="1"/>
          </p:nvPr>
        </p:nvSpPr>
        <p:spPr>
          <a:xfrm>
            <a:off x="716263" y="1312337"/>
            <a:ext cx="7981245" cy="4114800"/>
          </a:xfrm>
        </p:spPr>
        <p:txBody>
          <a:bodyPr/>
          <a:lstStyle/>
          <a:p>
            <a:r>
              <a:rPr lang="en-US" dirty="0"/>
              <a:t>The ICRF* frame is defined by the adopted locations of 295 extragalactic radio sources</a:t>
            </a:r>
          </a:p>
        </p:txBody>
      </p:sp>
      <p:sp>
        <p:nvSpPr>
          <p:cNvPr id="3" name="Footer Placeholder 2"/>
          <p:cNvSpPr>
            <a:spLocks noGrp="1"/>
          </p:cNvSpPr>
          <p:nvPr>
            <p:ph type="ftr" sz="quarter" idx="10"/>
          </p:nvPr>
        </p:nvSpPr>
        <p:spPr/>
        <p:txBody>
          <a:bodyPr/>
          <a:lstStyle/>
          <a:p>
            <a:pPr>
              <a:defRPr/>
            </a:pPr>
            <a:r>
              <a:rPr lang="en-US"/>
              <a:t>Fundamental Concepts</a:t>
            </a:r>
            <a:endParaRPr lang="en-US" dirty="0"/>
          </a:p>
        </p:txBody>
      </p:sp>
      <p:sp>
        <p:nvSpPr>
          <p:cNvPr id="85" name="Oval 84"/>
          <p:cNvSpPr/>
          <p:nvPr/>
        </p:nvSpPr>
        <p:spPr bwMode="auto">
          <a:xfrm>
            <a:off x="3427785" y="3771698"/>
            <a:ext cx="2282896" cy="1028897"/>
          </a:xfrm>
          <a:prstGeom prst="ellipse">
            <a:avLst/>
          </a:prstGeom>
          <a:solidFill>
            <a:schemeClr val="bg1">
              <a:lumMod val="65000"/>
            </a:schemeClr>
          </a:solidFill>
          <a:ln w="25400"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86" name="Oval 85"/>
          <p:cNvSpPr/>
          <p:nvPr/>
        </p:nvSpPr>
        <p:spPr bwMode="auto">
          <a:xfrm>
            <a:off x="3427640" y="3272321"/>
            <a:ext cx="2286000" cy="2098990"/>
          </a:xfrm>
          <a:prstGeom prst="ellipse">
            <a:avLst/>
          </a:pr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87" name="Oval 8"/>
          <p:cNvSpPr/>
          <p:nvPr/>
        </p:nvSpPr>
        <p:spPr bwMode="auto">
          <a:xfrm>
            <a:off x="3427640" y="4262921"/>
            <a:ext cx="2286000" cy="533400"/>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Lst>
            <a:ahLst/>
            <a:cxnLst>
              <a:cxn ang="0">
                <a:pos x="connsiteX0" y="connsiteY0"/>
              </a:cxn>
              <a:cxn ang="0">
                <a:pos x="connsiteX1" y="connsiteY1"/>
              </a:cxn>
              <a:cxn ang="0">
                <a:pos x="connsiteX2" y="connsiteY2"/>
              </a:cxn>
            </a:cxnLst>
            <a:rect l="l" t="t" r="r" b="b"/>
            <a:pathLst>
              <a:path w="2286000" h="533400">
                <a:moveTo>
                  <a:pt x="2286000" y="0"/>
                </a:moveTo>
                <a:cubicBezTo>
                  <a:pt x="2286000" y="294589"/>
                  <a:pt x="1774261" y="533400"/>
                  <a:pt x="1143000" y="533400"/>
                </a:cubicBezTo>
                <a:cubicBezTo>
                  <a:pt x="511739" y="533400"/>
                  <a:pt x="0" y="294589"/>
                  <a:pt x="0" y="0"/>
                </a:cubicBezTo>
              </a:path>
            </a:pathLst>
          </a:cu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cxnSp>
        <p:nvCxnSpPr>
          <p:cNvPr id="89" name="Straight Arrow Connector 88"/>
          <p:cNvCxnSpPr/>
          <p:nvPr/>
        </p:nvCxnSpPr>
        <p:spPr bwMode="auto">
          <a:xfrm flipH="1">
            <a:off x="3379556" y="4199740"/>
            <a:ext cx="1187326" cy="1042959"/>
          </a:xfrm>
          <a:prstGeom prst="straightConnector1">
            <a:avLst/>
          </a:prstGeom>
          <a:noFill/>
          <a:ln w="12700" cap="flat" cmpd="sng" algn="ctr">
            <a:solidFill>
              <a:srgbClr val="000000"/>
            </a:solidFill>
            <a:prstDash val="solid"/>
            <a:round/>
            <a:headEnd type="none" w="med" len="med"/>
            <a:tailEnd type="arrow"/>
          </a:ln>
          <a:effectLst/>
        </p:spPr>
      </p:cxnSp>
      <p:cxnSp>
        <p:nvCxnSpPr>
          <p:cNvPr id="90" name="Straight Arrow Connector 89"/>
          <p:cNvCxnSpPr/>
          <p:nvPr/>
        </p:nvCxnSpPr>
        <p:spPr bwMode="auto">
          <a:xfrm>
            <a:off x="4570640" y="4186721"/>
            <a:ext cx="1447800" cy="533400"/>
          </a:xfrm>
          <a:prstGeom prst="straightConnector1">
            <a:avLst/>
          </a:prstGeom>
          <a:noFill/>
          <a:ln w="12700" cap="flat" cmpd="sng" algn="ctr">
            <a:solidFill>
              <a:srgbClr val="000000"/>
            </a:solidFill>
            <a:prstDash val="solid"/>
            <a:round/>
            <a:headEnd type="none" w="med" len="med"/>
            <a:tailEnd type="arrow"/>
          </a:ln>
          <a:effectLst/>
        </p:spPr>
      </p:cxnSp>
      <p:sp>
        <p:nvSpPr>
          <p:cNvPr id="91" name="Oval 90"/>
          <p:cNvSpPr/>
          <p:nvPr/>
        </p:nvSpPr>
        <p:spPr bwMode="auto">
          <a:xfrm>
            <a:off x="3961457" y="4694033"/>
            <a:ext cx="45719" cy="45719"/>
          </a:xfrm>
          <a:prstGeom prst="ellipse">
            <a:avLst/>
          </a:prstGeom>
          <a:solidFill>
            <a:schemeClr val="accent4">
              <a:lumMod val="65000"/>
              <a:lumOff val="35000"/>
            </a:schemeClr>
          </a:solidFill>
          <a:ln w="12700" cap="flat" cmpd="sng" algn="ctr">
            <a:no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92" name="Oval 91"/>
          <p:cNvSpPr/>
          <p:nvPr/>
        </p:nvSpPr>
        <p:spPr bwMode="auto">
          <a:xfrm>
            <a:off x="4516262" y="3359150"/>
            <a:ext cx="106135" cy="53391"/>
          </a:xfrm>
          <a:prstGeom prst="ellipse">
            <a:avLst/>
          </a:prstGeom>
          <a:solidFill>
            <a:schemeClr val="accent4">
              <a:lumMod val="65000"/>
              <a:lumOff val="35000"/>
            </a:schemeClr>
          </a:solidFill>
          <a:ln w="12700" cap="flat" cmpd="sng" algn="ctr">
            <a:no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93" name="Oval 92"/>
          <p:cNvSpPr/>
          <p:nvPr/>
        </p:nvSpPr>
        <p:spPr bwMode="auto">
          <a:xfrm>
            <a:off x="5519965" y="4520096"/>
            <a:ext cx="45719" cy="45719"/>
          </a:xfrm>
          <a:prstGeom prst="ellipse">
            <a:avLst/>
          </a:prstGeom>
          <a:solidFill>
            <a:schemeClr val="accent4">
              <a:lumMod val="65000"/>
              <a:lumOff val="35000"/>
            </a:schemeClr>
          </a:solidFill>
          <a:ln w="12700" cap="flat" cmpd="sng" algn="ctr">
            <a:no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94" name="Freeform 93"/>
          <p:cNvSpPr/>
          <p:nvPr/>
        </p:nvSpPr>
        <p:spPr>
          <a:xfrm>
            <a:off x="4192815" y="4542321"/>
            <a:ext cx="1019187" cy="114888"/>
          </a:xfrm>
          <a:custGeom>
            <a:avLst/>
            <a:gdLst>
              <a:gd name="connsiteX0" fmla="*/ 0 w 1019187"/>
              <a:gd name="connsiteY0" fmla="*/ 34925 h 114888"/>
              <a:gd name="connsiteX1" fmla="*/ 28575 w 1019187"/>
              <a:gd name="connsiteY1" fmla="*/ 53975 h 114888"/>
              <a:gd name="connsiteX2" fmla="*/ 701675 w 1019187"/>
              <a:gd name="connsiteY2" fmla="*/ 111125 h 114888"/>
              <a:gd name="connsiteX3" fmla="*/ 762000 w 1019187"/>
              <a:gd name="connsiteY3" fmla="*/ 104775 h 114888"/>
              <a:gd name="connsiteX4" fmla="*/ 838200 w 1019187"/>
              <a:gd name="connsiteY4" fmla="*/ 95250 h 114888"/>
              <a:gd name="connsiteX5" fmla="*/ 850900 w 1019187"/>
              <a:gd name="connsiteY5" fmla="*/ 92075 h 114888"/>
              <a:gd name="connsiteX6" fmla="*/ 882650 w 1019187"/>
              <a:gd name="connsiteY6" fmla="*/ 82550 h 114888"/>
              <a:gd name="connsiteX7" fmla="*/ 898525 w 1019187"/>
              <a:gd name="connsiteY7" fmla="*/ 76200 h 114888"/>
              <a:gd name="connsiteX8" fmla="*/ 927100 w 1019187"/>
              <a:gd name="connsiteY8" fmla="*/ 69850 h 114888"/>
              <a:gd name="connsiteX9" fmla="*/ 936625 w 1019187"/>
              <a:gd name="connsiteY9" fmla="*/ 66675 h 114888"/>
              <a:gd name="connsiteX10" fmla="*/ 971550 w 1019187"/>
              <a:gd name="connsiteY10" fmla="*/ 53975 h 114888"/>
              <a:gd name="connsiteX11" fmla="*/ 981075 w 1019187"/>
              <a:gd name="connsiteY11" fmla="*/ 41275 h 114888"/>
              <a:gd name="connsiteX12" fmla="*/ 984250 w 1019187"/>
              <a:gd name="connsiteY12" fmla="*/ 28575 h 114888"/>
              <a:gd name="connsiteX13" fmla="*/ 1009650 w 1019187"/>
              <a:gd name="connsiteY13" fmla="*/ 12700 h 114888"/>
              <a:gd name="connsiteX14" fmla="*/ 1019175 w 1019187"/>
              <a:gd name="connsiteY14" fmla="*/ 0 h 11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19187" h="114888">
                <a:moveTo>
                  <a:pt x="0" y="34925"/>
                </a:moveTo>
                <a:cubicBezTo>
                  <a:pt x="9525" y="41275"/>
                  <a:pt x="17327" y="51845"/>
                  <a:pt x="28575" y="53975"/>
                </a:cubicBezTo>
                <a:cubicBezTo>
                  <a:pt x="428013" y="129626"/>
                  <a:pt x="347590" y="115103"/>
                  <a:pt x="701675" y="111125"/>
                </a:cubicBezTo>
                <a:cubicBezTo>
                  <a:pt x="772661" y="105210"/>
                  <a:pt x="712227" y="110997"/>
                  <a:pt x="762000" y="104775"/>
                </a:cubicBezTo>
                <a:cubicBezTo>
                  <a:pt x="764693" y="104438"/>
                  <a:pt x="822296" y="98142"/>
                  <a:pt x="838200" y="95250"/>
                </a:cubicBezTo>
                <a:cubicBezTo>
                  <a:pt x="842493" y="94469"/>
                  <a:pt x="846690" y="93223"/>
                  <a:pt x="850900" y="92075"/>
                </a:cubicBezTo>
                <a:cubicBezTo>
                  <a:pt x="857323" y="90323"/>
                  <a:pt x="874077" y="85765"/>
                  <a:pt x="882650" y="82550"/>
                </a:cubicBezTo>
                <a:cubicBezTo>
                  <a:pt x="887986" y="80549"/>
                  <a:pt x="893118" y="78002"/>
                  <a:pt x="898525" y="76200"/>
                </a:cubicBezTo>
                <a:cubicBezTo>
                  <a:pt x="908303" y="72941"/>
                  <a:pt x="917034" y="72366"/>
                  <a:pt x="927100" y="69850"/>
                </a:cubicBezTo>
                <a:cubicBezTo>
                  <a:pt x="930347" y="69038"/>
                  <a:pt x="933378" y="67487"/>
                  <a:pt x="936625" y="66675"/>
                </a:cubicBezTo>
                <a:cubicBezTo>
                  <a:pt x="948658" y="63667"/>
                  <a:pt x="962111" y="63414"/>
                  <a:pt x="971550" y="53975"/>
                </a:cubicBezTo>
                <a:cubicBezTo>
                  <a:pt x="975292" y="50233"/>
                  <a:pt x="977900" y="45508"/>
                  <a:pt x="981075" y="41275"/>
                </a:cubicBezTo>
                <a:cubicBezTo>
                  <a:pt x="982133" y="37042"/>
                  <a:pt x="981632" y="32066"/>
                  <a:pt x="984250" y="28575"/>
                </a:cubicBezTo>
                <a:cubicBezTo>
                  <a:pt x="992878" y="17071"/>
                  <a:pt x="998566" y="16395"/>
                  <a:pt x="1009650" y="12700"/>
                </a:cubicBezTo>
                <a:cubicBezTo>
                  <a:pt x="1019923" y="2427"/>
                  <a:pt x="1019175" y="7665"/>
                  <a:pt x="1019175" y="0"/>
                </a:cubicBezTo>
              </a:path>
            </a:pathLst>
          </a:custGeom>
        </p:spPr>
        <p:txBody>
          <a:bodyPr vert="horz" wrap="square" lIns="90488" tIns="44450" rIns="90488" bIns="44450" numCol="1" rtlCol="0" anchor="t" anchorCtr="0" compatLnSpc="1">
            <a:prstTxWarp prst="textNoShape">
              <a:avLst/>
            </a:prstTxWarp>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95" name="TextBox 94"/>
          <p:cNvSpPr txBox="1"/>
          <p:nvPr/>
        </p:nvSpPr>
        <p:spPr>
          <a:xfrm>
            <a:off x="3118328" y="5237771"/>
            <a:ext cx="304415" cy="271869"/>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a:buNone/>
            </a:pPr>
            <a:r>
              <a:rPr lang="en-US" dirty="0"/>
              <a:t>X</a:t>
            </a:r>
          </a:p>
        </p:txBody>
      </p:sp>
      <p:sp>
        <p:nvSpPr>
          <p:cNvPr id="96" name="TextBox 95"/>
          <p:cNvSpPr txBox="1"/>
          <p:nvPr/>
        </p:nvSpPr>
        <p:spPr>
          <a:xfrm>
            <a:off x="6018440" y="4643921"/>
            <a:ext cx="312906" cy="271869"/>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a:buNone/>
            </a:pPr>
            <a:r>
              <a:rPr lang="en-US" dirty="0"/>
              <a:t>Y</a:t>
            </a:r>
          </a:p>
        </p:txBody>
      </p:sp>
      <p:sp>
        <p:nvSpPr>
          <p:cNvPr id="97" name="TextBox 96"/>
          <p:cNvSpPr txBox="1"/>
          <p:nvPr/>
        </p:nvSpPr>
        <p:spPr>
          <a:xfrm>
            <a:off x="4418240" y="2594559"/>
            <a:ext cx="294334" cy="271869"/>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a:buNone/>
            </a:pPr>
            <a:r>
              <a:rPr lang="en-US" dirty="0"/>
              <a:t>Z</a:t>
            </a:r>
          </a:p>
        </p:txBody>
      </p:sp>
      <p:cxnSp>
        <p:nvCxnSpPr>
          <p:cNvPr id="98" name="Straight Connector 97"/>
          <p:cNvCxnSpPr/>
          <p:nvPr/>
        </p:nvCxnSpPr>
        <p:spPr bwMode="auto">
          <a:xfrm flipH="1">
            <a:off x="4477997" y="4041277"/>
            <a:ext cx="85618" cy="89184"/>
          </a:xfrm>
          <a:prstGeom prst="line">
            <a:avLst/>
          </a:prstGeom>
          <a:noFill/>
          <a:ln w="9525" cap="flat" cmpd="sng" algn="ctr">
            <a:solidFill>
              <a:srgbClr val="A6A6A6"/>
            </a:solidFill>
            <a:prstDash val="solid"/>
            <a:round/>
            <a:headEnd type="none" w="med" len="med"/>
            <a:tailEnd type="none" w="med" len="med"/>
          </a:ln>
          <a:effectLst/>
        </p:spPr>
      </p:cxnSp>
      <p:cxnSp>
        <p:nvCxnSpPr>
          <p:cNvPr id="99" name="Straight Connector 98"/>
          <p:cNvCxnSpPr/>
          <p:nvPr/>
        </p:nvCxnSpPr>
        <p:spPr bwMode="auto">
          <a:xfrm>
            <a:off x="4481565" y="4130461"/>
            <a:ext cx="4299" cy="134263"/>
          </a:xfrm>
          <a:prstGeom prst="line">
            <a:avLst/>
          </a:prstGeom>
          <a:noFill/>
          <a:ln w="9525" cap="flat" cmpd="sng" algn="ctr">
            <a:solidFill>
              <a:schemeClr val="bg1">
                <a:lumMod val="65000"/>
              </a:schemeClr>
            </a:solidFill>
            <a:prstDash val="solid"/>
            <a:round/>
            <a:headEnd type="none" w="med" len="med"/>
            <a:tailEnd type="none" w="med" len="med"/>
          </a:ln>
          <a:effectLst/>
        </p:spPr>
      </p:cxnSp>
      <p:cxnSp>
        <p:nvCxnSpPr>
          <p:cNvPr id="100" name="Straight Connector 99"/>
          <p:cNvCxnSpPr/>
          <p:nvPr/>
        </p:nvCxnSpPr>
        <p:spPr bwMode="auto">
          <a:xfrm flipH="1" flipV="1">
            <a:off x="4577939" y="4045649"/>
            <a:ext cx="121240" cy="52706"/>
          </a:xfrm>
          <a:prstGeom prst="line">
            <a:avLst/>
          </a:prstGeom>
          <a:noFill/>
          <a:ln w="9525" cap="flat" cmpd="sng" algn="ctr">
            <a:solidFill>
              <a:srgbClr val="A6A6A6"/>
            </a:solidFill>
            <a:prstDash val="solid"/>
            <a:round/>
            <a:headEnd type="none" w="med" len="med"/>
            <a:tailEnd type="none" w="med" len="med"/>
          </a:ln>
          <a:effectLst/>
        </p:spPr>
      </p:cxnSp>
      <p:cxnSp>
        <p:nvCxnSpPr>
          <p:cNvPr id="101" name="Straight Connector 100"/>
          <p:cNvCxnSpPr/>
          <p:nvPr/>
        </p:nvCxnSpPr>
        <p:spPr bwMode="auto">
          <a:xfrm flipH="1">
            <a:off x="4695004" y="4093274"/>
            <a:ext cx="3585" cy="133294"/>
          </a:xfrm>
          <a:prstGeom prst="line">
            <a:avLst/>
          </a:prstGeom>
          <a:noFill/>
          <a:ln w="9525" cap="flat" cmpd="sng" algn="ctr">
            <a:solidFill>
              <a:schemeClr val="bg1">
                <a:lumMod val="65000"/>
              </a:schemeClr>
            </a:solidFill>
            <a:prstDash val="solid"/>
            <a:round/>
            <a:headEnd type="none" w="med" len="med"/>
            <a:tailEnd type="none" w="med" len="med"/>
          </a:ln>
          <a:effectLst/>
        </p:spPr>
      </p:cxnSp>
      <p:cxnSp>
        <p:nvCxnSpPr>
          <p:cNvPr id="102" name="Straight Connector 101"/>
          <p:cNvCxnSpPr/>
          <p:nvPr/>
        </p:nvCxnSpPr>
        <p:spPr bwMode="auto">
          <a:xfrm flipH="1" flipV="1">
            <a:off x="4491268" y="4272159"/>
            <a:ext cx="128427" cy="53510"/>
          </a:xfrm>
          <a:prstGeom prst="line">
            <a:avLst/>
          </a:prstGeom>
          <a:noFill/>
          <a:ln w="9525" cap="flat" cmpd="sng" algn="ctr">
            <a:solidFill>
              <a:srgbClr val="A6A6A6"/>
            </a:solidFill>
            <a:prstDash val="solid"/>
            <a:round/>
            <a:headEnd type="none" w="med" len="med"/>
            <a:tailEnd type="none" w="med" len="med"/>
          </a:ln>
          <a:effectLst/>
        </p:spPr>
      </p:cxnSp>
      <p:cxnSp>
        <p:nvCxnSpPr>
          <p:cNvPr id="103" name="Straight Connector 102"/>
          <p:cNvCxnSpPr/>
          <p:nvPr/>
        </p:nvCxnSpPr>
        <p:spPr bwMode="auto">
          <a:xfrm flipH="1">
            <a:off x="4619695" y="4239324"/>
            <a:ext cx="72544" cy="86345"/>
          </a:xfrm>
          <a:prstGeom prst="line">
            <a:avLst/>
          </a:prstGeom>
          <a:noFill/>
          <a:ln w="9525" cap="flat" cmpd="sng" algn="ctr">
            <a:solidFill>
              <a:srgbClr val="A6A6A6"/>
            </a:solidFill>
            <a:prstDash val="solid"/>
            <a:round/>
            <a:headEnd type="none" w="med" len="med"/>
            <a:tailEnd type="none" w="med" len="med"/>
          </a:ln>
          <a:effectLst/>
        </p:spPr>
      </p:cxnSp>
      <p:sp>
        <p:nvSpPr>
          <p:cNvPr id="104" name="5-Point Star 103"/>
          <p:cNvSpPr/>
          <p:nvPr/>
        </p:nvSpPr>
        <p:spPr bwMode="auto">
          <a:xfrm>
            <a:off x="1450348" y="2638304"/>
            <a:ext cx="120576" cy="128612"/>
          </a:xfrm>
          <a:prstGeom prst="star5">
            <a:avLst/>
          </a:prstGeom>
          <a:solidFill>
            <a:srgbClr val="A6A6A6"/>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105" name="5-Point Star 104"/>
          <p:cNvSpPr/>
          <p:nvPr/>
        </p:nvSpPr>
        <p:spPr bwMode="auto">
          <a:xfrm>
            <a:off x="2374102" y="3851427"/>
            <a:ext cx="120576" cy="128612"/>
          </a:xfrm>
          <a:prstGeom prst="star5">
            <a:avLst/>
          </a:prstGeom>
          <a:solidFill>
            <a:srgbClr val="A6A6A6"/>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106" name="5-Point Star 105"/>
          <p:cNvSpPr/>
          <p:nvPr/>
        </p:nvSpPr>
        <p:spPr bwMode="auto">
          <a:xfrm>
            <a:off x="2108507" y="4871959"/>
            <a:ext cx="120576" cy="128612"/>
          </a:xfrm>
          <a:prstGeom prst="star5">
            <a:avLst/>
          </a:prstGeom>
          <a:solidFill>
            <a:srgbClr val="A6A6A6"/>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107" name="5-Point Star 106"/>
          <p:cNvSpPr/>
          <p:nvPr/>
        </p:nvSpPr>
        <p:spPr bwMode="auto">
          <a:xfrm>
            <a:off x="5604866" y="5699573"/>
            <a:ext cx="120576" cy="128612"/>
          </a:xfrm>
          <a:prstGeom prst="star5">
            <a:avLst/>
          </a:prstGeom>
          <a:solidFill>
            <a:srgbClr val="A6A6A6"/>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108" name="5-Point Star 107"/>
          <p:cNvSpPr/>
          <p:nvPr/>
        </p:nvSpPr>
        <p:spPr bwMode="auto">
          <a:xfrm>
            <a:off x="3522601" y="5924316"/>
            <a:ext cx="120576" cy="128612"/>
          </a:xfrm>
          <a:prstGeom prst="star5">
            <a:avLst/>
          </a:prstGeom>
          <a:solidFill>
            <a:srgbClr val="A6A6A6"/>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109" name="5-Point Star 108"/>
          <p:cNvSpPr/>
          <p:nvPr/>
        </p:nvSpPr>
        <p:spPr bwMode="auto">
          <a:xfrm>
            <a:off x="5949857" y="2330888"/>
            <a:ext cx="120576" cy="128612"/>
          </a:xfrm>
          <a:prstGeom prst="star5">
            <a:avLst/>
          </a:prstGeom>
          <a:solidFill>
            <a:srgbClr val="A6A6A6"/>
          </a:solidFill>
          <a:ln w="254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cxnSp>
        <p:nvCxnSpPr>
          <p:cNvPr id="110" name="Straight Arrow Connector 109"/>
          <p:cNvCxnSpPr/>
          <p:nvPr/>
        </p:nvCxnSpPr>
        <p:spPr bwMode="auto">
          <a:xfrm flipH="1" flipV="1">
            <a:off x="1570924" y="2734763"/>
            <a:ext cx="2990273" cy="1446889"/>
          </a:xfrm>
          <a:prstGeom prst="straightConnector1">
            <a:avLst/>
          </a:prstGeom>
          <a:noFill/>
          <a:ln w="12700" cap="flat" cmpd="sng" algn="ctr">
            <a:solidFill>
              <a:srgbClr val="A6A6A6"/>
            </a:solidFill>
            <a:prstDash val="sysDash"/>
            <a:round/>
            <a:headEnd type="none" w="med" len="med"/>
            <a:tailEnd type="arrow"/>
          </a:ln>
          <a:effectLst/>
        </p:spPr>
      </p:cxnSp>
      <p:sp>
        <p:nvSpPr>
          <p:cNvPr id="111" name="TextBox 110"/>
          <p:cNvSpPr txBox="1"/>
          <p:nvPr/>
        </p:nvSpPr>
        <p:spPr>
          <a:xfrm>
            <a:off x="6102350" y="3511550"/>
            <a:ext cx="1702948" cy="246221"/>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r>
              <a:rPr lang="en-US" dirty="0"/>
              <a:t>Solar System Barycenter</a:t>
            </a:r>
          </a:p>
        </p:txBody>
      </p:sp>
      <p:cxnSp>
        <p:nvCxnSpPr>
          <p:cNvPr id="112" name="Straight Arrow Connector 111"/>
          <p:cNvCxnSpPr/>
          <p:nvPr/>
        </p:nvCxnSpPr>
        <p:spPr bwMode="auto">
          <a:xfrm flipH="1">
            <a:off x="4633541" y="3740150"/>
            <a:ext cx="1468809" cy="409346"/>
          </a:xfrm>
          <a:prstGeom prst="straightConnector1">
            <a:avLst/>
          </a:prstGeom>
          <a:noFill/>
          <a:ln w="25400" cap="flat" cmpd="sng" algn="ctr">
            <a:solidFill>
              <a:schemeClr val="tx1">
                <a:lumMod val="65000"/>
                <a:lumOff val="35000"/>
              </a:schemeClr>
            </a:solidFill>
            <a:prstDash val="solid"/>
            <a:round/>
            <a:headEnd type="none" w="med" len="med"/>
            <a:tailEnd type="arrow"/>
          </a:ln>
          <a:effectLst/>
        </p:spPr>
      </p:cxnSp>
      <p:cxnSp>
        <p:nvCxnSpPr>
          <p:cNvPr id="113" name="Straight Arrow Connector 112"/>
          <p:cNvCxnSpPr/>
          <p:nvPr/>
        </p:nvCxnSpPr>
        <p:spPr bwMode="auto">
          <a:xfrm flipH="1" flipV="1">
            <a:off x="2487297" y="3932464"/>
            <a:ext cx="2073898" cy="281340"/>
          </a:xfrm>
          <a:prstGeom prst="straightConnector1">
            <a:avLst/>
          </a:prstGeom>
          <a:noFill/>
          <a:ln w="12700" cap="flat" cmpd="sng" algn="ctr">
            <a:solidFill>
              <a:srgbClr val="A6A6A6"/>
            </a:solidFill>
            <a:prstDash val="sysDash"/>
            <a:round/>
            <a:headEnd type="none" w="med" len="med"/>
            <a:tailEnd type="arrow"/>
          </a:ln>
          <a:effectLst/>
        </p:spPr>
      </p:cxnSp>
      <p:cxnSp>
        <p:nvCxnSpPr>
          <p:cNvPr id="114" name="Straight Arrow Connector 113"/>
          <p:cNvCxnSpPr/>
          <p:nvPr/>
        </p:nvCxnSpPr>
        <p:spPr bwMode="auto">
          <a:xfrm flipH="1">
            <a:off x="2230069" y="4213804"/>
            <a:ext cx="2339164" cy="699327"/>
          </a:xfrm>
          <a:prstGeom prst="straightConnector1">
            <a:avLst/>
          </a:prstGeom>
          <a:noFill/>
          <a:ln w="12700" cap="flat" cmpd="sng" algn="ctr">
            <a:solidFill>
              <a:srgbClr val="A6A6A6"/>
            </a:solidFill>
            <a:prstDash val="sysDash"/>
            <a:round/>
            <a:headEnd type="none" w="med" len="med"/>
            <a:tailEnd type="arrow"/>
          </a:ln>
          <a:effectLst/>
        </p:spPr>
      </p:cxnSp>
      <p:cxnSp>
        <p:nvCxnSpPr>
          <p:cNvPr id="115" name="Straight Arrow Connector 114"/>
          <p:cNvCxnSpPr/>
          <p:nvPr/>
        </p:nvCxnSpPr>
        <p:spPr bwMode="auto">
          <a:xfrm flipH="1">
            <a:off x="3596591" y="4205764"/>
            <a:ext cx="956567" cy="1760378"/>
          </a:xfrm>
          <a:prstGeom prst="straightConnector1">
            <a:avLst/>
          </a:prstGeom>
          <a:noFill/>
          <a:ln w="12700" cap="flat" cmpd="sng" algn="ctr">
            <a:solidFill>
              <a:srgbClr val="A6A6A6"/>
            </a:solidFill>
            <a:prstDash val="sysDash"/>
            <a:round/>
            <a:headEnd type="none" w="med" len="med"/>
            <a:tailEnd type="arrow"/>
          </a:ln>
          <a:effectLst/>
        </p:spPr>
      </p:cxnSp>
      <p:cxnSp>
        <p:nvCxnSpPr>
          <p:cNvPr id="116" name="Straight Arrow Connector 115"/>
          <p:cNvCxnSpPr/>
          <p:nvPr/>
        </p:nvCxnSpPr>
        <p:spPr bwMode="auto">
          <a:xfrm>
            <a:off x="4569233" y="4197726"/>
            <a:ext cx="1053025" cy="1543345"/>
          </a:xfrm>
          <a:prstGeom prst="straightConnector1">
            <a:avLst/>
          </a:prstGeom>
          <a:noFill/>
          <a:ln w="12700" cap="flat" cmpd="sng" algn="ctr">
            <a:solidFill>
              <a:srgbClr val="A6A6A6"/>
            </a:solidFill>
            <a:prstDash val="sysDash"/>
            <a:round/>
            <a:headEnd type="none" w="med" len="med"/>
            <a:tailEnd type="arrow"/>
          </a:ln>
          <a:effectLst/>
        </p:spPr>
      </p:cxnSp>
      <p:cxnSp>
        <p:nvCxnSpPr>
          <p:cNvPr id="117" name="Straight Arrow Connector 116"/>
          <p:cNvCxnSpPr/>
          <p:nvPr/>
        </p:nvCxnSpPr>
        <p:spPr bwMode="auto">
          <a:xfrm flipV="1">
            <a:off x="4585310" y="2453424"/>
            <a:ext cx="1382598" cy="1736265"/>
          </a:xfrm>
          <a:prstGeom prst="straightConnector1">
            <a:avLst/>
          </a:prstGeom>
          <a:noFill/>
          <a:ln w="12700" cap="flat" cmpd="sng" algn="ctr">
            <a:solidFill>
              <a:srgbClr val="A6A6A6"/>
            </a:solidFill>
            <a:prstDash val="sysDash"/>
            <a:round/>
            <a:headEnd type="none" w="med" len="med"/>
            <a:tailEnd type="arrow"/>
          </a:ln>
          <a:effectLst/>
        </p:spPr>
      </p:cxnSp>
      <p:sp>
        <p:nvSpPr>
          <p:cNvPr id="118" name="TextBox 117"/>
          <p:cNvSpPr txBox="1"/>
          <p:nvPr/>
        </p:nvSpPr>
        <p:spPr>
          <a:xfrm>
            <a:off x="2444750" y="6178550"/>
            <a:ext cx="4538447" cy="615553"/>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algn="ctr"/>
            <a:r>
              <a:rPr lang="en-US" sz="1400" dirty="0"/>
              <a:t>*ICRF = International Celestial Reference Frame</a:t>
            </a:r>
          </a:p>
          <a:p>
            <a:pPr algn="ctr"/>
            <a:endParaRPr lang="en-US" dirty="0"/>
          </a:p>
          <a:p>
            <a:pPr algn="ctr"/>
            <a:r>
              <a:rPr lang="en-US" dirty="0"/>
              <a:t>The ICRF is managed by the International Earth Rotation Service (IERS)</a:t>
            </a:r>
          </a:p>
        </p:txBody>
      </p:sp>
      <p:sp>
        <p:nvSpPr>
          <p:cNvPr id="119" name="Oval 8"/>
          <p:cNvSpPr/>
          <p:nvPr/>
        </p:nvSpPr>
        <p:spPr bwMode="auto">
          <a:xfrm flipV="1">
            <a:off x="3435350" y="3764222"/>
            <a:ext cx="2286000" cy="533400"/>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Lst>
            <a:ahLst/>
            <a:cxnLst>
              <a:cxn ang="0">
                <a:pos x="connsiteX0" y="connsiteY0"/>
              </a:cxn>
              <a:cxn ang="0">
                <a:pos x="connsiteX1" y="connsiteY1"/>
              </a:cxn>
              <a:cxn ang="0">
                <a:pos x="connsiteX2" y="connsiteY2"/>
              </a:cxn>
            </a:cxnLst>
            <a:rect l="l" t="t" r="r" b="b"/>
            <a:pathLst>
              <a:path w="2286000" h="533400">
                <a:moveTo>
                  <a:pt x="2286000" y="0"/>
                </a:moveTo>
                <a:cubicBezTo>
                  <a:pt x="2286000" y="294589"/>
                  <a:pt x="1774261" y="533400"/>
                  <a:pt x="1143000" y="533400"/>
                </a:cubicBezTo>
                <a:cubicBezTo>
                  <a:pt x="511739" y="533400"/>
                  <a:pt x="0" y="294589"/>
                  <a:pt x="0" y="0"/>
                </a:cubicBezTo>
              </a:path>
            </a:pathLst>
          </a:custGeom>
          <a:noFill/>
          <a:ln w="12700" cap="flat" cmpd="sng" algn="ctr">
            <a:solidFill>
              <a:schemeClr val="bg2">
                <a:lumMod val="75000"/>
              </a:schemeClr>
            </a:solidFill>
            <a:prstDash val="dash"/>
            <a:round/>
            <a:headEnd type="none" w="med" len="med"/>
            <a:tailEnd type="none" w="med" len="med"/>
          </a:ln>
          <a:effectLst/>
        </p:spPr>
        <p:txBody>
          <a:bodyPr vert="horz" wrap="square" lIns="90488" tIns="44450" rIns="90488" bIns="44450" numCol="1" rtlCol="0" anchor="t" anchorCtr="0" compatLnSpc="1">
            <a:prstTxWarp prst="textNoShape">
              <a:avLst/>
            </a:prstTxWarp>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cxnSp>
        <p:nvCxnSpPr>
          <p:cNvPr id="88" name="Straight Arrow Connector 87"/>
          <p:cNvCxnSpPr/>
          <p:nvPr/>
        </p:nvCxnSpPr>
        <p:spPr bwMode="auto">
          <a:xfrm flipV="1">
            <a:off x="4569330" y="2880311"/>
            <a:ext cx="1310" cy="513180"/>
          </a:xfrm>
          <a:prstGeom prst="straightConnector1">
            <a:avLst/>
          </a:prstGeom>
          <a:noFill/>
          <a:ln w="12700" cap="flat" cmpd="sng" algn="ctr">
            <a:solidFill>
              <a:srgbClr val="000000"/>
            </a:solidFill>
            <a:prstDash val="solid"/>
            <a:round/>
            <a:headEnd type="none" w="med" len="med"/>
            <a:tailEnd type="arrow"/>
          </a:ln>
          <a:effectLst/>
        </p:spPr>
      </p:cxnSp>
      <p:cxnSp>
        <p:nvCxnSpPr>
          <p:cNvPr id="44" name="Straight Arrow Connector 43"/>
          <p:cNvCxnSpPr/>
          <p:nvPr/>
        </p:nvCxnSpPr>
        <p:spPr bwMode="auto">
          <a:xfrm flipV="1">
            <a:off x="4570640" y="3410536"/>
            <a:ext cx="0" cy="786814"/>
          </a:xfrm>
          <a:prstGeom prst="straightConnector1">
            <a:avLst/>
          </a:prstGeom>
          <a:noFill/>
          <a:ln w="12700" cap="flat" cmpd="sng" algn="ctr">
            <a:solidFill>
              <a:srgbClr val="000000"/>
            </a:solidFill>
            <a:prstDash val="solid"/>
            <a:round/>
            <a:headEnd type="none" w="med" len="med"/>
            <a:tailEnd type="none"/>
          </a:ln>
          <a:effectLst/>
        </p:spPr>
      </p:cxnSp>
      <p:sp>
        <p:nvSpPr>
          <p:cNvPr id="4" name="Slide Number Placeholder 3"/>
          <p:cNvSpPr>
            <a:spLocks noGrp="1"/>
          </p:cNvSpPr>
          <p:nvPr>
            <p:ph type="sldNum" sz="quarter" idx="11"/>
          </p:nvPr>
        </p:nvSpPr>
        <p:spPr/>
        <p:txBody>
          <a:bodyPr/>
          <a:lstStyle/>
          <a:p>
            <a:fld id="{FA4585BD-3576-BF4C-A3F5-F0E88B60600B}" type="slidenum">
              <a:rPr lang="en-US" smtClean="0"/>
              <a:pPr/>
              <a:t>18</a:t>
            </a:fld>
            <a:endParaRPr lang="en-US" sz="1400" b="0">
              <a:latin typeface="Times New Roman" pitchFamily="27" charset="0"/>
            </a:endParaRPr>
          </a:p>
        </p:txBody>
      </p:sp>
    </p:spTree>
    <p:extLst>
      <p:ext uri="{BB962C8B-B14F-4D97-AF65-F5344CB8AC3E}">
        <p14:creationId xmlns:p14="http://schemas.microsoft.com/office/powerpoint/2010/main" val="1362848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7245" y="381000"/>
            <a:ext cx="3025267" cy="490391"/>
          </a:xfrm>
        </p:spPr>
        <p:txBody>
          <a:bodyPr/>
          <a:lstStyle/>
          <a:p>
            <a:r>
              <a:rPr lang="en-US" dirty="0"/>
              <a:t>J2000 vs. ICRF</a:t>
            </a:r>
          </a:p>
        </p:txBody>
      </p:sp>
      <p:sp>
        <p:nvSpPr>
          <p:cNvPr id="3" name="Content Placeholder 2"/>
          <p:cNvSpPr>
            <a:spLocks noGrp="1"/>
          </p:cNvSpPr>
          <p:nvPr>
            <p:ph idx="1"/>
          </p:nvPr>
        </p:nvSpPr>
        <p:spPr>
          <a:xfrm>
            <a:off x="692149" y="1987550"/>
            <a:ext cx="8142012" cy="4114800"/>
          </a:xfrm>
        </p:spPr>
        <p:txBody>
          <a:bodyPr/>
          <a:lstStyle/>
          <a:p>
            <a:r>
              <a:rPr lang="en-US" dirty="0"/>
              <a:t>The realization of ICRF was made to coincide almost exactly with the J2000 frame.</a:t>
            </a:r>
          </a:p>
          <a:p>
            <a:pPr lvl="1"/>
            <a:r>
              <a:rPr lang="en-US" dirty="0">
                <a:ea typeface="ＭＳ Ｐゴシック" pitchFamily="-60" charset="-128"/>
              </a:rPr>
              <a:t>The difference is very small–a rotation of less than 0.1 arc second</a:t>
            </a:r>
          </a:p>
          <a:p>
            <a:pPr lvl="1"/>
            <a:r>
              <a:rPr lang="en-US" dirty="0">
                <a:ea typeface="ＭＳ Ｐゴシック" pitchFamily="-60" charset="-128"/>
              </a:rPr>
              <a:t>These two frame names are treated synonymously in SPICE </a:t>
            </a:r>
          </a:p>
          <a:p>
            <a:pPr lvl="2"/>
            <a:r>
              <a:rPr lang="en-US" dirty="0">
                <a:ea typeface="ＭＳ Ｐゴシック" pitchFamily="-60" charset="-128"/>
              </a:rPr>
              <a:t>In reality, any SPICE data said to be referenced to the J2000 frame are actually referenced to the ICRF frame</a:t>
            </a:r>
          </a:p>
          <a:p>
            <a:pPr lvl="2"/>
            <a:r>
              <a:rPr lang="en-US" dirty="0">
                <a:ea typeface="ＭＳ Ｐゴシック" pitchFamily="-60" charset="-128"/>
              </a:rPr>
              <a:t>For historical and backwards compatibility reasons, only the name “J2000” is recognized by SPICE software as a frame name–not “ICRF”</a:t>
            </a:r>
          </a:p>
          <a:p>
            <a:r>
              <a:rPr lang="en-US" dirty="0">
                <a:solidFill>
                  <a:schemeClr val="accent6"/>
                </a:solidFill>
                <a:ea typeface="ＭＳ Ｐゴシック" pitchFamily="-60" charset="-128"/>
              </a:rPr>
              <a:t>No transformation is required to convert SPICE state vectors or orientation data from the J2000 frame to the ICRF.</a:t>
            </a:r>
            <a:endParaRPr lang="en-US" dirty="0">
              <a:ea typeface="ＭＳ Ｐゴシック" pitchFamily="-60" charset="-128"/>
            </a:endParaRPr>
          </a:p>
          <a:p>
            <a:pPr lvl="1"/>
            <a:endParaRPr lang="en-US" dirty="0"/>
          </a:p>
        </p:txBody>
      </p:sp>
      <p:sp>
        <p:nvSpPr>
          <p:cNvPr id="4" name="Footer Placeholder 3"/>
          <p:cNvSpPr>
            <a:spLocks noGrp="1"/>
          </p:cNvSpPr>
          <p:nvPr>
            <p:ph type="ftr" sz="quarter" idx="10"/>
          </p:nvPr>
        </p:nvSpPr>
        <p:spPr/>
        <p:txBody>
          <a:bodyPr/>
          <a:lstStyle/>
          <a:p>
            <a:pPr>
              <a:defRPr/>
            </a:pPr>
            <a:r>
              <a:rPr lang="en-US"/>
              <a:t>Fundamental Concepts</a:t>
            </a:r>
            <a:endParaRPr lang="en-US" dirty="0"/>
          </a:p>
        </p:txBody>
      </p:sp>
      <p:sp>
        <p:nvSpPr>
          <p:cNvPr id="5" name="Slide Number Placeholder 4"/>
          <p:cNvSpPr>
            <a:spLocks noGrp="1"/>
          </p:cNvSpPr>
          <p:nvPr>
            <p:ph type="sldNum" sz="quarter" idx="11"/>
          </p:nvPr>
        </p:nvSpPr>
        <p:spPr/>
        <p:txBody>
          <a:bodyPr/>
          <a:lstStyle/>
          <a:p>
            <a:pPr>
              <a:defRPr/>
            </a:pPr>
            <a:fld id="{9A305122-7772-411B-A390-95C6411093ED}" type="slidenum">
              <a:rPr lang="en-US" smtClean="0"/>
              <a:pPr>
                <a:defRPr/>
              </a:pPr>
              <a:t>19</a:t>
            </a:fld>
            <a:endParaRPr lang="en-US" sz="1400" b="0" dirty="0">
              <a:latin typeface="Times New Roman" charset="0"/>
            </a:endParaRPr>
          </a:p>
        </p:txBody>
      </p:sp>
      <p:sp>
        <p:nvSpPr>
          <p:cNvPr id="6" name="TextBox 5"/>
          <p:cNvSpPr txBox="1"/>
          <p:nvPr/>
        </p:nvSpPr>
        <p:spPr>
          <a:xfrm>
            <a:off x="2837461" y="6406284"/>
            <a:ext cx="4314402" cy="400110"/>
          </a:xfrm>
          <a:prstGeom prst="rect">
            <a:avLst/>
          </a:prstGeom>
          <a:noFill/>
        </p:spPr>
        <p:txBody>
          <a:bodyPr wrap="none" rtlCol="0">
            <a:spAutoFit/>
          </a:bodyPr>
          <a:lstStyle/>
          <a:p>
            <a:r>
              <a:rPr lang="en-US" sz="1000" b="1" dirty="0">
                <a:latin typeface="Arial"/>
                <a:cs typeface="Arial"/>
              </a:rPr>
              <a:t>ICRF = International Celestial Reference Frame, defined by the IERS</a:t>
            </a:r>
          </a:p>
          <a:p>
            <a:r>
              <a:rPr lang="en-US" sz="1000" b="1" dirty="0">
                <a:latin typeface="Arial"/>
                <a:cs typeface="Arial"/>
              </a:rPr>
              <a:t>IERS = International Earth Rotation Service</a:t>
            </a:r>
          </a:p>
        </p:txBody>
      </p:sp>
    </p:spTree>
    <p:extLst>
      <p:ext uri="{BB962C8B-B14F-4D97-AF65-F5344CB8AC3E}">
        <p14:creationId xmlns:p14="http://schemas.microsoft.com/office/powerpoint/2010/main" val="416476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17410" name="Slide Number Placeholder 4"/>
          <p:cNvSpPr>
            <a:spLocks noGrp="1"/>
          </p:cNvSpPr>
          <p:nvPr>
            <p:ph type="sldNum" sz="quarter" idx="11"/>
          </p:nvPr>
        </p:nvSpPr>
        <p:spPr>
          <a:noFill/>
        </p:spPr>
        <p:txBody>
          <a:bodyPr/>
          <a:lstStyle/>
          <a:p>
            <a:fld id="{D0DA8C23-4C72-49CD-8AAC-AFB902C6402D}" type="slidenum">
              <a:rPr lang="en-US" smtClean="0">
                <a:latin typeface="Arial" pitchFamily="-60" charset="0"/>
                <a:ea typeface="ＭＳ Ｐゴシック" pitchFamily="-60" charset="-128"/>
                <a:cs typeface="ＭＳ Ｐゴシック" pitchFamily="-60" charset="-128"/>
              </a:rPr>
              <a:pPr/>
              <a:t>2</a:t>
            </a:fld>
            <a:endParaRPr lang="en-US" sz="1400" b="0">
              <a:latin typeface="Times New Roman" pitchFamily="-60" charset="0"/>
              <a:ea typeface="ＭＳ Ｐゴシック" pitchFamily="-60" charset="-128"/>
              <a:cs typeface="ＭＳ Ｐゴシック" pitchFamily="-60" charset="-128"/>
            </a:endParaRPr>
          </a:p>
        </p:txBody>
      </p:sp>
      <p:sp>
        <p:nvSpPr>
          <p:cNvPr id="17411" name="Rectangle 2"/>
          <p:cNvSpPr>
            <a:spLocks noGrp="1" noChangeArrowheads="1"/>
          </p:cNvSpPr>
          <p:nvPr>
            <p:ph type="body" idx="1"/>
          </p:nvPr>
        </p:nvSpPr>
        <p:spPr>
          <a:xfrm>
            <a:off x="1012825" y="1387475"/>
            <a:ext cx="7162800" cy="4814888"/>
          </a:xfrm>
        </p:spPr>
        <p:txBody>
          <a:bodyPr lIns="92075" tIns="46038" rIns="92075" bIns="46038"/>
          <a:lstStyle/>
          <a:p>
            <a:pPr>
              <a:buFontTx/>
              <a:buNone/>
            </a:pPr>
            <a:endParaRPr lang="en-US">
              <a:ea typeface="ＭＳ Ｐゴシック" pitchFamily="-60" charset="-128"/>
              <a:cs typeface="ＭＳ Ｐゴシック" pitchFamily="-60" charset="-128"/>
            </a:endParaRPr>
          </a:p>
          <a:p>
            <a:r>
              <a:rPr lang="en-US">
                <a:ea typeface="ＭＳ Ｐゴシック" pitchFamily="-60" charset="-128"/>
                <a:cs typeface="ＭＳ Ｐゴシック" pitchFamily="-60" charset="-128"/>
              </a:rPr>
              <a:t>Preface</a:t>
            </a:r>
          </a:p>
          <a:p>
            <a:r>
              <a:rPr lang="en-US">
                <a:ea typeface="ＭＳ Ｐゴシック" pitchFamily="-60" charset="-128"/>
                <a:cs typeface="ＭＳ Ｐゴシック" pitchFamily="-60" charset="-128"/>
              </a:rPr>
              <a:t>Time</a:t>
            </a:r>
          </a:p>
          <a:p>
            <a:r>
              <a:rPr lang="en-US">
                <a:ea typeface="ＭＳ Ｐゴシック" pitchFamily="-60" charset="-128"/>
                <a:cs typeface="ＭＳ Ｐゴシック" pitchFamily="-60" charset="-128"/>
              </a:rPr>
              <a:t>Reference Frames</a:t>
            </a:r>
          </a:p>
          <a:p>
            <a:r>
              <a:rPr lang="en-US">
                <a:ea typeface="ＭＳ Ｐゴシック" pitchFamily="-60" charset="-128"/>
                <a:cs typeface="ＭＳ Ｐゴシック" pitchFamily="-60" charset="-128"/>
              </a:rPr>
              <a:t>Coordinate Systems</a:t>
            </a:r>
          </a:p>
          <a:p>
            <a:r>
              <a:rPr lang="en-US">
                <a:ea typeface="ＭＳ Ｐゴシック" pitchFamily="-60" charset="-128"/>
                <a:cs typeface="ＭＳ Ｐゴシック" pitchFamily="-60" charset="-128"/>
              </a:rPr>
              <a:t>Positions and States</a:t>
            </a:r>
          </a:p>
          <a:p>
            <a:r>
              <a:rPr lang="en-US">
                <a:ea typeface="ＭＳ Ｐゴシック" pitchFamily="-60" charset="-128"/>
                <a:cs typeface="ＭＳ Ｐゴシック" pitchFamily="-60" charset="-128"/>
              </a:rPr>
              <a:t>Aberration Corrections</a:t>
            </a:r>
          </a:p>
        </p:txBody>
      </p:sp>
      <p:sp>
        <p:nvSpPr>
          <p:cNvPr id="17412" name="Rectangle 3"/>
          <p:cNvSpPr>
            <a:spLocks noGrp="1" noChangeArrowheads="1"/>
          </p:cNvSpPr>
          <p:nvPr>
            <p:ph type="title"/>
          </p:nvPr>
        </p:nvSpPr>
        <p:spPr>
          <a:xfrm>
            <a:off x="4632325" y="381000"/>
            <a:ext cx="1436688" cy="474663"/>
          </a:xfrm>
        </p:spPr>
        <p:txBody>
          <a:bodyPr/>
          <a:lstStyle/>
          <a:p>
            <a:r>
              <a:rPr lang="en-US">
                <a:ea typeface="ＭＳ Ｐゴシック" pitchFamily="-60" charset="-128"/>
                <a:cs typeface="ＭＳ Ｐゴシック" pitchFamily="-60" charset="-128"/>
              </a:rPr>
              <a:t>Topics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4"/>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endParaRPr lang="en-US" dirty="0">
              <a:latin typeface="Arial" pitchFamily="-60" charset="0"/>
              <a:ea typeface="ＭＳ Ｐゴシック" pitchFamily="-60" charset="-128"/>
              <a:cs typeface="ＭＳ Ｐゴシック" pitchFamily="-60" charset="-128"/>
            </a:endParaRPr>
          </a:p>
        </p:txBody>
      </p:sp>
      <p:sp>
        <p:nvSpPr>
          <p:cNvPr id="34818" name="Slide Number Placeholder 5"/>
          <p:cNvSpPr>
            <a:spLocks noGrp="1"/>
          </p:cNvSpPr>
          <p:nvPr>
            <p:ph type="sldNum" sz="quarter" idx="11"/>
          </p:nvPr>
        </p:nvSpPr>
        <p:spPr>
          <a:noFill/>
        </p:spPr>
        <p:txBody>
          <a:bodyPr/>
          <a:lstStyle/>
          <a:p>
            <a:fld id="{AD4A6996-21C9-4ADE-9CD6-FB2651A970AD}" type="slidenum">
              <a:rPr lang="en-US" smtClean="0">
                <a:latin typeface="Arial" pitchFamily="-60" charset="0"/>
                <a:ea typeface="ＭＳ Ｐゴシック" pitchFamily="-60" charset="-128"/>
                <a:cs typeface="ＭＳ Ｐゴシック" pitchFamily="-60" charset="-128"/>
              </a:rPr>
              <a:pPr/>
              <a:t>20</a:t>
            </a:fld>
            <a:endParaRPr lang="en-US" sz="1400" b="0" dirty="0">
              <a:latin typeface="Times New Roman" pitchFamily="-60" charset="0"/>
              <a:ea typeface="ＭＳ Ｐゴシック" pitchFamily="-60" charset="-128"/>
              <a:cs typeface="ＭＳ Ｐゴシック" pitchFamily="-60" charset="-128"/>
            </a:endParaRPr>
          </a:p>
        </p:txBody>
      </p:sp>
      <p:sp>
        <p:nvSpPr>
          <p:cNvPr id="34819" name="Rectangle 2"/>
          <p:cNvSpPr>
            <a:spLocks noGrp="1" noChangeArrowheads="1"/>
          </p:cNvSpPr>
          <p:nvPr>
            <p:ph type="body" sz="half" idx="1"/>
          </p:nvPr>
        </p:nvSpPr>
        <p:spPr>
          <a:xfrm>
            <a:off x="158750" y="1377950"/>
            <a:ext cx="5181600" cy="5279037"/>
          </a:xfrm>
        </p:spPr>
        <p:txBody>
          <a:bodyPr lIns="92075" tIns="46038" rIns="92075" bIns="46038"/>
          <a:lstStyle/>
          <a:p>
            <a:r>
              <a:rPr lang="en-US" sz="2000" dirty="0"/>
              <a:t>Body-fixed frames are tied to a named body and rotate with it</a:t>
            </a:r>
          </a:p>
          <a:p>
            <a:pPr lvl="1"/>
            <a:r>
              <a:rPr lang="en-US" sz="1400" dirty="0"/>
              <a:t>The most common names, those for planets, satellites, the sun, and a few asteroids and comets, are hard-coded in SPICE software</a:t>
            </a:r>
          </a:p>
          <a:p>
            <a:pPr lvl="2"/>
            <a:r>
              <a:rPr lang="en-US" sz="1400" dirty="0"/>
              <a:t>Frame name style is “</a:t>
            </a:r>
            <a:r>
              <a:rPr lang="en-US" sz="1400" dirty="0" err="1"/>
              <a:t>IAU_body</a:t>
            </a:r>
            <a:r>
              <a:rPr lang="en-US" sz="1400" dirty="0"/>
              <a:t> name”</a:t>
            </a:r>
          </a:p>
          <a:p>
            <a:pPr lvl="3"/>
            <a:r>
              <a:rPr lang="en-US" sz="1100" dirty="0"/>
              <a:t>Examples: IAU_MARS, IAU_SATURN</a:t>
            </a:r>
          </a:p>
          <a:p>
            <a:pPr lvl="2"/>
            <a:r>
              <a:rPr lang="en-US" sz="1400" dirty="0"/>
              <a:t>To see all such names, see:</a:t>
            </a:r>
          </a:p>
          <a:p>
            <a:pPr lvl="3"/>
            <a:r>
              <a:rPr lang="en-US" sz="1100" dirty="0"/>
              <a:t>Frames Required Reading document, or</a:t>
            </a:r>
          </a:p>
          <a:p>
            <a:pPr lvl="3"/>
            <a:r>
              <a:rPr lang="en-US" sz="1100" dirty="0"/>
              <a:t>Latest generic PCK file</a:t>
            </a:r>
          </a:p>
          <a:p>
            <a:pPr lvl="1"/>
            <a:r>
              <a:rPr lang="en-US" sz="1400" dirty="0"/>
              <a:t>The rotation state (the orientation and angular velocity at time 𝑻) is usually determined using a SPICE text PCK containing data published by the IAU</a:t>
            </a:r>
          </a:p>
          <a:p>
            <a:pPr lvl="1"/>
            <a:r>
              <a:rPr lang="en-US" sz="1400" dirty="0"/>
              <a:t>The earth and moon are special cases!</a:t>
            </a:r>
          </a:p>
          <a:p>
            <a:pPr lvl="2"/>
            <a:r>
              <a:rPr lang="en-US" sz="1400" dirty="0"/>
              <a:t>IAU_EARTH and IAU_MOON both exist but generally should NOT be used</a:t>
            </a:r>
          </a:p>
          <a:p>
            <a:pPr lvl="2"/>
            <a:r>
              <a:rPr lang="en-US" sz="1400" dirty="0"/>
              <a:t>See the SPICE tutorial named “lunar-</a:t>
            </a:r>
            <a:r>
              <a:rPr lang="en-US" sz="1400" dirty="0" err="1"/>
              <a:t>earth_pck</a:t>
            </a:r>
            <a:r>
              <a:rPr lang="en-US" sz="1400" dirty="0"/>
              <a:t>-</a:t>
            </a:r>
            <a:r>
              <a:rPr lang="en-US" sz="1400" dirty="0" err="1"/>
              <a:t>fk</a:t>
            </a:r>
            <a:r>
              <a:rPr lang="en-US" sz="1400" dirty="0"/>
              <a:t>” for the best frames to be used for those bodies</a:t>
            </a:r>
          </a:p>
          <a:p>
            <a:pPr lvl="1"/>
            <a:r>
              <a:rPr lang="en-US" sz="1400" dirty="0"/>
              <a:t>On very rare occasions a CK is used to provide a body’s rotation state</a:t>
            </a:r>
          </a:p>
          <a:p>
            <a:pPr lvl="1"/>
            <a:endParaRPr lang="en-US" sz="1400" dirty="0"/>
          </a:p>
        </p:txBody>
      </p:sp>
      <p:sp>
        <p:nvSpPr>
          <p:cNvPr id="34821" name="Rectangle 4"/>
          <p:cNvSpPr>
            <a:spLocks noGrp="1" noChangeArrowheads="1"/>
          </p:cNvSpPr>
          <p:nvPr>
            <p:ph type="title"/>
          </p:nvPr>
        </p:nvSpPr>
        <p:spPr>
          <a:xfrm>
            <a:off x="3438595" y="381000"/>
            <a:ext cx="3822561" cy="490391"/>
          </a:xfrm>
        </p:spPr>
        <p:txBody>
          <a:bodyPr/>
          <a:lstStyle/>
          <a:p>
            <a:r>
              <a:rPr lang="en-US" dirty="0">
                <a:ea typeface="ＭＳ Ｐゴシック" pitchFamily="-60" charset="-128"/>
                <a:cs typeface="ＭＳ Ｐゴシック" pitchFamily="-60" charset="-128"/>
              </a:rPr>
              <a:t>Body-fixed Frames</a:t>
            </a:r>
          </a:p>
        </p:txBody>
      </p:sp>
      <p:sp>
        <p:nvSpPr>
          <p:cNvPr id="69" name="Oval 68"/>
          <p:cNvSpPr>
            <a:spLocks noChangeArrowheads="1"/>
          </p:cNvSpPr>
          <p:nvPr/>
        </p:nvSpPr>
        <p:spPr bwMode="auto">
          <a:xfrm rot="1577605">
            <a:off x="6107920" y="2682133"/>
            <a:ext cx="1207363" cy="1221441"/>
          </a:xfrm>
          <a:prstGeom prst="ellipse">
            <a:avLst/>
          </a:prstGeom>
          <a:gradFill flip="none" rotWithShape="0">
            <a:gsLst>
              <a:gs pos="30000">
                <a:srgbClr val="FC4126"/>
              </a:gs>
              <a:gs pos="100000">
                <a:srgbClr val="280A06"/>
              </a:gs>
            </a:gsLst>
            <a:lin ang="0" scaled="1"/>
            <a:tileRect/>
          </a:gradFill>
          <a:ln w="9525">
            <a:solidFill>
              <a:schemeClr val="tx1"/>
            </a:solidFill>
            <a:round/>
            <a:headEnd/>
            <a:tailEnd/>
          </a:ln>
        </p:spPr>
        <p:txBody>
          <a:bodyPr wrap="none" anchor="ct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endParaRPr lang="en-US" dirty="0"/>
          </a:p>
        </p:txBody>
      </p:sp>
      <p:cxnSp>
        <p:nvCxnSpPr>
          <p:cNvPr id="70" name="Straight Arrow Connector 69"/>
          <p:cNvCxnSpPr/>
          <p:nvPr/>
        </p:nvCxnSpPr>
        <p:spPr bwMode="auto">
          <a:xfrm flipV="1">
            <a:off x="6914502" y="1930755"/>
            <a:ext cx="354152" cy="894244"/>
          </a:xfrm>
          <a:prstGeom prst="straightConnector1">
            <a:avLst/>
          </a:prstGeom>
          <a:noFill/>
          <a:ln w="12700" cap="flat" cmpd="sng" algn="ctr">
            <a:solidFill>
              <a:srgbClr val="000000"/>
            </a:solidFill>
            <a:prstDash val="solid"/>
            <a:round/>
            <a:headEnd type="none" w="med" len="med"/>
            <a:tailEnd type="arrow"/>
          </a:ln>
          <a:effectLst/>
        </p:spPr>
      </p:cxnSp>
      <p:sp>
        <p:nvSpPr>
          <p:cNvPr id="71" name="TextBox 70"/>
          <p:cNvSpPr txBox="1"/>
          <p:nvPr/>
        </p:nvSpPr>
        <p:spPr>
          <a:xfrm>
            <a:off x="7205189" y="1554827"/>
            <a:ext cx="310001" cy="338554"/>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a:buNone/>
            </a:pPr>
            <a:r>
              <a:rPr lang="en-US" sz="1600" dirty="0"/>
              <a:t>Z</a:t>
            </a:r>
          </a:p>
        </p:txBody>
      </p:sp>
      <p:cxnSp>
        <p:nvCxnSpPr>
          <p:cNvPr id="72" name="Straight Arrow Connector 71"/>
          <p:cNvCxnSpPr/>
          <p:nvPr/>
        </p:nvCxnSpPr>
        <p:spPr bwMode="auto">
          <a:xfrm>
            <a:off x="7245350" y="3511550"/>
            <a:ext cx="1151786" cy="460627"/>
          </a:xfrm>
          <a:prstGeom prst="straightConnector1">
            <a:avLst/>
          </a:prstGeom>
          <a:noFill/>
          <a:ln w="12700" cap="flat" cmpd="sng" algn="ctr">
            <a:solidFill>
              <a:srgbClr val="000000"/>
            </a:solidFill>
            <a:prstDash val="solid"/>
            <a:round/>
            <a:headEnd type="none" w="med" len="med"/>
            <a:tailEnd type="arrow"/>
          </a:ln>
          <a:effectLst/>
        </p:spPr>
      </p:cxnSp>
      <p:sp>
        <p:nvSpPr>
          <p:cNvPr id="73" name="TextBox 72"/>
          <p:cNvSpPr txBox="1"/>
          <p:nvPr/>
        </p:nvSpPr>
        <p:spPr>
          <a:xfrm>
            <a:off x="8463746" y="3911961"/>
            <a:ext cx="320922" cy="338554"/>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a:buNone/>
            </a:pPr>
            <a:r>
              <a:rPr lang="en-US" sz="1600" dirty="0"/>
              <a:t>Y</a:t>
            </a:r>
          </a:p>
        </p:txBody>
      </p:sp>
      <p:cxnSp>
        <p:nvCxnSpPr>
          <p:cNvPr id="74" name="Straight Arrow Connector 73"/>
          <p:cNvCxnSpPr/>
          <p:nvPr/>
        </p:nvCxnSpPr>
        <p:spPr bwMode="auto">
          <a:xfrm flipH="1">
            <a:off x="5800748" y="3557444"/>
            <a:ext cx="653328" cy="663919"/>
          </a:xfrm>
          <a:prstGeom prst="straightConnector1">
            <a:avLst/>
          </a:prstGeom>
          <a:noFill/>
          <a:ln w="12700" cap="flat" cmpd="sng" algn="ctr">
            <a:solidFill>
              <a:srgbClr val="000000"/>
            </a:solidFill>
            <a:prstDash val="solid"/>
            <a:round/>
            <a:headEnd type="none" w="med" len="med"/>
            <a:tailEnd type="arrow"/>
          </a:ln>
          <a:effectLst/>
        </p:spPr>
      </p:cxnSp>
      <p:sp>
        <p:nvSpPr>
          <p:cNvPr id="77" name="Rectangle 76"/>
          <p:cNvSpPr/>
          <p:nvPr/>
        </p:nvSpPr>
        <p:spPr>
          <a:xfrm>
            <a:off x="5523361" y="4173611"/>
            <a:ext cx="269346" cy="338554"/>
          </a:xfrm>
          <a:prstGeom prst="rect">
            <a:avLst/>
          </a:prstGeom>
        </p:spPr>
        <p:txBody>
          <a:bodyPr wrap="square">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a:buNone/>
            </a:pPr>
            <a:r>
              <a:rPr lang="en-US" sz="1600" dirty="0"/>
              <a:t>X</a:t>
            </a:r>
          </a:p>
        </p:txBody>
      </p:sp>
      <p:sp>
        <p:nvSpPr>
          <p:cNvPr id="78" name="Arc 77"/>
          <p:cNvSpPr/>
          <p:nvPr/>
        </p:nvSpPr>
        <p:spPr bwMode="auto">
          <a:xfrm rot="11433335">
            <a:off x="5917195" y="3755088"/>
            <a:ext cx="1014369" cy="639366"/>
          </a:xfrm>
          <a:prstGeom prst="arc">
            <a:avLst>
              <a:gd name="adj1" fmla="val 14928967"/>
              <a:gd name="adj2" fmla="val 20966162"/>
            </a:avLst>
          </a:prstGeom>
          <a:noFill/>
          <a:ln w="12700" cap="flat" cmpd="sng" algn="ctr">
            <a:solidFill>
              <a:srgbClr val="919191"/>
            </a:solidFill>
            <a:prstDash val="solid"/>
            <a:round/>
            <a:headEnd type="triangl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79" name="Arc 78"/>
          <p:cNvSpPr/>
          <p:nvPr/>
        </p:nvSpPr>
        <p:spPr bwMode="auto">
          <a:xfrm rot="4367594">
            <a:off x="7807503" y="3327846"/>
            <a:ext cx="559514" cy="599182"/>
          </a:xfrm>
          <a:prstGeom prst="arc">
            <a:avLst>
              <a:gd name="adj1" fmla="val 17355115"/>
              <a:gd name="adj2" fmla="val 20966162"/>
            </a:avLst>
          </a:prstGeom>
          <a:noFill/>
          <a:ln w="12700" cap="flat" cmpd="sng" algn="ctr">
            <a:solidFill>
              <a:srgbClr val="919191"/>
            </a:solidFill>
            <a:prstDash val="solid"/>
            <a:round/>
            <a:headEnd type="triangl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sp>
        <p:nvSpPr>
          <p:cNvPr id="80" name="Arc 79"/>
          <p:cNvSpPr/>
          <p:nvPr/>
        </p:nvSpPr>
        <p:spPr bwMode="auto">
          <a:xfrm rot="6889329" flipH="1">
            <a:off x="7075837" y="2132640"/>
            <a:ext cx="152208" cy="230832"/>
          </a:xfrm>
          <a:prstGeom prst="arc">
            <a:avLst>
              <a:gd name="adj1" fmla="val 2497995"/>
              <a:gd name="adj2" fmla="val 19389110"/>
            </a:avLst>
          </a:prstGeom>
          <a:noFill/>
          <a:ln w="25400" cap="flat" cmpd="sng" algn="ctr">
            <a:solidFill>
              <a:schemeClr val="bg1">
                <a:lumMod val="50000"/>
              </a:schemeClr>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p:txBody>
      </p:sp>
      <p:cxnSp>
        <p:nvCxnSpPr>
          <p:cNvPr id="89" name="Straight Arrow Connector 88"/>
          <p:cNvCxnSpPr/>
          <p:nvPr/>
        </p:nvCxnSpPr>
        <p:spPr bwMode="auto">
          <a:xfrm flipH="1">
            <a:off x="6463589" y="3280560"/>
            <a:ext cx="261243" cy="272128"/>
          </a:xfrm>
          <a:prstGeom prst="straightConnector1">
            <a:avLst/>
          </a:prstGeom>
          <a:noFill/>
          <a:ln w="12700" cap="flat" cmpd="sng" algn="ctr">
            <a:solidFill>
              <a:srgbClr val="000000"/>
            </a:solidFill>
            <a:prstDash val="dash"/>
            <a:round/>
            <a:headEnd type="none" w="med" len="med"/>
            <a:tailEnd type="none"/>
          </a:ln>
          <a:effectLst/>
        </p:spPr>
      </p:cxnSp>
      <p:cxnSp>
        <p:nvCxnSpPr>
          <p:cNvPr id="92" name="Straight Arrow Connector 91"/>
          <p:cNvCxnSpPr/>
          <p:nvPr/>
        </p:nvCxnSpPr>
        <p:spPr bwMode="auto">
          <a:xfrm>
            <a:off x="6722568" y="3290531"/>
            <a:ext cx="487857" cy="208319"/>
          </a:xfrm>
          <a:prstGeom prst="straightConnector1">
            <a:avLst/>
          </a:prstGeom>
          <a:noFill/>
          <a:ln w="12700" cap="flat" cmpd="sng" algn="ctr">
            <a:solidFill>
              <a:srgbClr val="000000"/>
            </a:solidFill>
            <a:prstDash val="dash"/>
            <a:round/>
            <a:headEnd type="none" w="med" len="med"/>
            <a:tailEnd type="none"/>
          </a:ln>
          <a:effectLst/>
        </p:spPr>
      </p:cxnSp>
      <p:cxnSp>
        <p:nvCxnSpPr>
          <p:cNvPr id="93" name="Straight Arrow Connector 92"/>
          <p:cNvCxnSpPr/>
          <p:nvPr/>
        </p:nvCxnSpPr>
        <p:spPr bwMode="auto">
          <a:xfrm flipV="1">
            <a:off x="6722568" y="2824998"/>
            <a:ext cx="191934" cy="457367"/>
          </a:xfrm>
          <a:prstGeom prst="straightConnector1">
            <a:avLst/>
          </a:prstGeom>
          <a:noFill/>
          <a:ln w="12700" cap="flat" cmpd="sng" algn="ctr">
            <a:solidFill>
              <a:srgbClr val="000000"/>
            </a:solidFill>
            <a:prstDash val="dash"/>
            <a:round/>
            <a:headEnd type="none" w="med" len="med"/>
            <a:tailEnd type="none"/>
          </a:ln>
          <a:effectLst/>
        </p:spPr>
      </p:cxnSp>
      <p:sp>
        <p:nvSpPr>
          <p:cNvPr id="94" name="TextBox 93"/>
          <p:cNvSpPr txBox="1"/>
          <p:nvPr/>
        </p:nvSpPr>
        <p:spPr>
          <a:xfrm>
            <a:off x="6778447" y="2744074"/>
            <a:ext cx="229563" cy="246221"/>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r>
              <a:rPr lang="en-US" dirty="0"/>
              <a:t>•</a:t>
            </a:r>
          </a:p>
        </p:txBody>
      </p:sp>
      <p:sp>
        <p:nvSpPr>
          <p:cNvPr id="96" name="TextBox 95"/>
          <p:cNvSpPr txBox="1"/>
          <p:nvPr/>
        </p:nvSpPr>
        <p:spPr>
          <a:xfrm>
            <a:off x="6351447" y="3427399"/>
            <a:ext cx="229563" cy="246221"/>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r>
              <a:rPr lang="en-US" dirty="0"/>
              <a:t>•</a:t>
            </a:r>
          </a:p>
        </p:txBody>
      </p:sp>
      <p:sp>
        <p:nvSpPr>
          <p:cNvPr id="2" name="TextBox 1"/>
          <p:cNvSpPr txBox="1"/>
          <p:nvPr/>
        </p:nvSpPr>
        <p:spPr>
          <a:xfrm>
            <a:off x="7092950" y="4121150"/>
            <a:ext cx="1244251" cy="338554"/>
          </a:xfrm>
          <a:prstGeom prst="rect">
            <a:avLst/>
          </a:prstGeom>
          <a:noFill/>
        </p:spPr>
        <p:txBody>
          <a:bodyPr wrap="none" rtlCol="0">
            <a:spAutoFit/>
          </a:bodyPr>
          <a:lstStyle/>
          <a:p>
            <a:r>
              <a:rPr lang="en-US" sz="1600" dirty="0">
                <a:latin typeface="+mn-lt"/>
              </a:rPr>
              <a:t>Body-fixed</a:t>
            </a:r>
          </a:p>
        </p:txBody>
      </p:sp>
      <p:sp>
        <p:nvSpPr>
          <p:cNvPr id="4" name="Arc 3"/>
          <p:cNvSpPr/>
          <p:nvPr/>
        </p:nvSpPr>
        <p:spPr bwMode="auto">
          <a:xfrm rot="1520847">
            <a:off x="6105813" y="2926549"/>
            <a:ext cx="1176826" cy="706761"/>
          </a:xfrm>
          <a:prstGeom prst="arc">
            <a:avLst>
              <a:gd name="adj1" fmla="val 10894456"/>
              <a:gd name="adj2" fmla="val 21592527"/>
            </a:avLst>
          </a:prstGeom>
          <a:noFill/>
          <a:ln w="9525" cap="flat" cmpd="sng" algn="ctr">
            <a:solidFill>
              <a:srgbClr val="0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27" charset="0"/>
            </a:endParaRPr>
          </a:p>
        </p:txBody>
      </p:sp>
      <p:sp>
        <p:nvSpPr>
          <p:cNvPr id="25" name="Arc 24"/>
          <p:cNvSpPr/>
          <p:nvPr/>
        </p:nvSpPr>
        <p:spPr bwMode="auto">
          <a:xfrm rot="1618963" flipV="1">
            <a:off x="6109733" y="2917733"/>
            <a:ext cx="1176826" cy="706761"/>
          </a:xfrm>
          <a:prstGeom prst="arc">
            <a:avLst>
              <a:gd name="adj1" fmla="val 10894456"/>
              <a:gd name="adj2" fmla="val 21592527"/>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27" charset="0"/>
            </a:endParaRPr>
          </a:p>
        </p:txBody>
      </p:sp>
      <p:sp>
        <p:nvSpPr>
          <p:cNvPr id="95" name="TextBox 94"/>
          <p:cNvSpPr txBox="1"/>
          <p:nvPr/>
        </p:nvSpPr>
        <p:spPr>
          <a:xfrm>
            <a:off x="7121525" y="3390900"/>
            <a:ext cx="229563" cy="246221"/>
          </a:xfrm>
          <a:prstGeom prst="rect">
            <a:avLst/>
          </a:prstGeom>
          <a:noFill/>
        </p:spPr>
        <p:txBody>
          <a:bodyPr wrap="none" rtlCol="0">
            <a:spAutoFit/>
          </a:bodyPr>
          <a:lstStyle>
            <a:defPPr>
              <a:defRPr lang="en-US"/>
            </a:defPPr>
            <a:lvl1pPr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1pPr>
            <a:lvl2pPr marL="4572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2pPr>
            <a:lvl3pPr marL="9144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3pPr>
            <a:lvl4pPr marL="13716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4pPr>
            <a:lvl5pPr marL="1828800" algn="l" rtl="0" fontAlgn="base">
              <a:spcBef>
                <a:spcPct val="0"/>
              </a:spcBef>
              <a:spcAft>
                <a:spcPct val="0"/>
              </a:spcAft>
              <a:defRPr sz="1000" b="1" kern="1200">
                <a:solidFill>
                  <a:schemeClr val="tx1"/>
                </a:solidFill>
                <a:latin typeface="Arial" pitchFamily="-60" charset="0"/>
                <a:ea typeface="ＭＳ Ｐゴシック" pitchFamily="-60" charset="-128"/>
                <a:cs typeface="ＭＳ Ｐゴシック" pitchFamily="-60" charset="-128"/>
              </a:defRPr>
            </a:lvl5pPr>
            <a:lvl6pPr marL="22860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6pPr>
            <a:lvl7pPr marL="27432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7pPr>
            <a:lvl8pPr marL="32004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8pPr>
            <a:lvl9pPr marL="3657600" algn="l" defTabSz="457200" rtl="0" eaLnBrk="1" latinLnBrk="0" hangingPunct="1">
              <a:defRPr sz="1000" b="1" kern="1200">
                <a:solidFill>
                  <a:schemeClr val="tx1"/>
                </a:solidFill>
                <a:latin typeface="Arial" pitchFamily="-60" charset="0"/>
                <a:ea typeface="ＭＳ Ｐゴシック" pitchFamily="-60" charset="-128"/>
                <a:cs typeface="ＭＳ Ｐゴシック" pitchFamily="-60" charset="-128"/>
              </a:defRPr>
            </a:lvl9pPr>
          </a:lstStyle>
          <a:p>
            <a:r>
              <a:rPr lang="en-US" dirty="0"/>
              <a:t>•</a:t>
            </a:r>
          </a:p>
        </p:txBody>
      </p:sp>
    </p:spTree>
    <p:extLst>
      <p:ext uri="{BB962C8B-B14F-4D97-AF65-F5344CB8AC3E}">
        <p14:creationId xmlns:p14="http://schemas.microsoft.com/office/powerpoint/2010/main" val="3272355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Footer Placeholder 4"/>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36866" name="Slide Number Placeholder 5"/>
          <p:cNvSpPr>
            <a:spLocks noGrp="1"/>
          </p:cNvSpPr>
          <p:nvPr>
            <p:ph type="sldNum" sz="quarter" idx="11"/>
          </p:nvPr>
        </p:nvSpPr>
        <p:spPr>
          <a:noFill/>
        </p:spPr>
        <p:txBody>
          <a:bodyPr/>
          <a:lstStyle/>
          <a:p>
            <a:fld id="{496C733F-6B02-4222-8A00-126FA8332F9B}" type="slidenum">
              <a:rPr lang="en-US" smtClean="0">
                <a:latin typeface="Arial" pitchFamily="-60" charset="0"/>
                <a:ea typeface="ＭＳ Ｐゴシック" pitchFamily="-60" charset="-128"/>
                <a:cs typeface="ＭＳ Ｐゴシック" pitchFamily="-60" charset="-128"/>
              </a:rPr>
              <a:pPr/>
              <a:t>21</a:t>
            </a:fld>
            <a:endParaRPr lang="en-US" sz="1400" b="0">
              <a:latin typeface="Times New Roman" pitchFamily="-60" charset="0"/>
              <a:ea typeface="ＭＳ Ｐゴシック" pitchFamily="-60" charset="-128"/>
              <a:cs typeface="ＭＳ Ｐゴシック" pitchFamily="-60" charset="-128"/>
            </a:endParaRPr>
          </a:p>
        </p:txBody>
      </p:sp>
      <p:sp>
        <p:nvSpPr>
          <p:cNvPr id="36867" name="Freeform 2"/>
          <p:cNvSpPr>
            <a:spLocks/>
          </p:cNvSpPr>
          <p:nvPr/>
        </p:nvSpPr>
        <p:spPr bwMode="auto">
          <a:xfrm>
            <a:off x="5454650" y="4216400"/>
            <a:ext cx="373063" cy="173038"/>
          </a:xfrm>
          <a:custGeom>
            <a:avLst/>
            <a:gdLst>
              <a:gd name="T0" fmla="*/ 371475 w 235"/>
              <a:gd name="T1" fmla="*/ 104775 h 109"/>
              <a:gd name="T2" fmla="*/ 150813 w 235"/>
              <a:gd name="T3" fmla="*/ 0 h 109"/>
              <a:gd name="T4" fmla="*/ 0 w 235"/>
              <a:gd name="T5" fmla="*/ 76200 h 109"/>
              <a:gd name="T6" fmla="*/ 212725 w 235"/>
              <a:gd name="T7" fmla="*/ 171450 h 109"/>
              <a:gd name="T8" fmla="*/ 371475 w 235"/>
              <a:gd name="T9" fmla="*/ 104775 h 109"/>
              <a:gd name="T10" fmla="*/ 0 60000 65536"/>
              <a:gd name="T11" fmla="*/ 0 60000 65536"/>
              <a:gd name="T12" fmla="*/ 0 60000 65536"/>
              <a:gd name="T13" fmla="*/ 0 60000 65536"/>
              <a:gd name="T14" fmla="*/ 0 60000 65536"/>
              <a:gd name="T15" fmla="*/ 0 w 235"/>
              <a:gd name="T16" fmla="*/ 0 h 109"/>
              <a:gd name="T17" fmla="*/ 235 w 235"/>
              <a:gd name="T18" fmla="*/ 109 h 109"/>
            </a:gdLst>
            <a:ahLst/>
            <a:cxnLst>
              <a:cxn ang="T10">
                <a:pos x="T0" y="T1"/>
              </a:cxn>
              <a:cxn ang="T11">
                <a:pos x="T2" y="T3"/>
              </a:cxn>
              <a:cxn ang="T12">
                <a:pos x="T4" y="T5"/>
              </a:cxn>
              <a:cxn ang="T13">
                <a:pos x="T6" y="T7"/>
              </a:cxn>
              <a:cxn ang="T14">
                <a:pos x="T8" y="T9"/>
              </a:cxn>
            </a:cxnLst>
            <a:rect l="T15" t="T16" r="T17" b="T18"/>
            <a:pathLst>
              <a:path w="235" h="109">
                <a:moveTo>
                  <a:pt x="234" y="66"/>
                </a:moveTo>
                <a:lnTo>
                  <a:pt x="95" y="0"/>
                </a:lnTo>
                <a:lnTo>
                  <a:pt x="0" y="48"/>
                </a:lnTo>
                <a:lnTo>
                  <a:pt x="134" y="108"/>
                </a:lnTo>
                <a:lnTo>
                  <a:pt x="234" y="66"/>
                </a:lnTo>
              </a:path>
            </a:pathLst>
          </a:custGeom>
          <a:solidFill>
            <a:srgbClr val="CBCBCB"/>
          </a:solidFill>
          <a:ln w="12700" cap="rnd">
            <a:solidFill>
              <a:schemeClr val="tx1"/>
            </a:solidFill>
            <a:round/>
            <a:headEnd/>
            <a:tailEnd/>
          </a:ln>
        </p:spPr>
        <p:txBody>
          <a:bodyPr>
            <a:prstTxWarp prst="textNoShape">
              <a:avLst/>
            </a:prstTxWarp>
          </a:bodyPr>
          <a:lstStyle/>
          <a:p>
            <a:pPr algn="ctr" eaLnBrk="0" hangingPunct="0">
              <a:lnSpc>
                <a:spcPct val="90000"/>
              </a:lnSpc>
              <a:spcBef>
                <a:spcPct val="50000"/>
              </a:spcBef>
            </a:pPr>
            <a:endParaRPr lang="en-US"/>
          </a:p>
        </p:txBody>
      </p:sp>
      <p:sp>
        <p:nvSpPr>
          <p:cNvPr id="36868" name="Freeform 3"/>
          <p:cNvSpPr>
            <a:spLocks/>
          </p:cNvSpPr>
          <p:nvPr/>
        </p:nvSpPr>
        <p:spPr bwMode="auto">
          <a:xfrm>
            <a:off x="5668963" y="4324350"/>
            <a:ext cx="163512" cy="346075"/>
          </a:xfrm>
          <a:custGeom>
            <a:avLst/>
            <a:gdLst>
              <a:gd name="T0" fmla="*/ 0 w 103"/>
              <a:gd name="T1" fmla="*/ 58738 h 218"/>
              <a:gd name="T2" fmla="*/ 14287 w 103"/>
              <a:gd name="T3" fmla="*/ 58738 h 218"/>
              <a:gd name="T4" fmla="*/ 161925 w 103"/>
              <a:gd name="T5" fmla="*/ 0 h 218"/>
              <a:gd name="T6" fmla="*/ 161925 w 103"/>
              <a:gd name="T7" fmla="*/ 285750 h 218"/>
              <a:gd name="T8" fmla="*/ 0 w 103"/>
              <a:gd name="T9" fmla="*/ 344488 h 218"/>
              <a:gd name="T10" fmla="*/ 0 w 103"/>
              <a:gd name="T11" fmla="*/ 58738 h 218"/>
              <a:gd name="T12" fmla="*/ 0 60000 65536"/>
              <a:gd name="T13" fmla="*/ 0 60000 65536"/>
              <a:gd name="T14" fmla="*/ 0 60000 65536"/>
              <a:gd name="T15" fmla="*/ 0 60000 65536"/>
              <a:gd name="T16" fmla="*/ 0 60000 65536"/>
              <a:gd name="T17" fmla="*/ 0 60000 65536"/>
              <a:gd name="T18" fmla="*/ 0 w 103"/>
              <a:gd name="T19" fmla="*/ 0 h 218"/>
              <a:gd name="T20" fmla="*/ 103 w 103"/>
              <a:gd name="T21" fmla="*/ 218 h 218"/>
            </a:gdLst>
            <a:ahLst/>
            <a:cxnLst>
              <a:cxn ang="T12">
                <a:pos x="T0" y="T1"/>
              </a:cxn>
              <a:cxn ang="T13">
                <a:pos x="T2" y="T3"/>
              </a:cxn>
              <a:cxn ang="T14">
                <a:pos x="T4" y="T5"/>
              </a:cxn>
              <a:cxn ang="T15">
                <a:pos x="T6" y="T7"/>
              </a:cxn>
              <a:cxn ang="T16">
                <a:pos x="T8" y="T9"/>
              </a:cxn>
              <a:cxn ang="T17">
                <a:pos x="T10" y="T11"/>
              </a:cxn>
            </a:cxnLst>
            <a:rect l="T18" t="T19" r="T20" b="T21"/>
            <a:pathLst>
              <a:path w="103" h="218">
                <a:moveTo>
                  <a:pt x="0" y="37"/>
                </a:moveTo>
                <a:lnTo>
                  <a:pt x="9" y="37"/>
                </a:lnTo>
                <a:lnTo>
                  <a:pt x="102" y="0"/>
                </a:lnTo>
                <a:lnTo>
                  <a:pt x="102" y="180"/>
                </a:lnTo>
                <a:lnTo>
                  <a:pt x="0" y="217"/>
                </a:lnTo>
                <a:lnTo>
                  <a:pt x="0" y="37"/>
                </a:lnTo>
              </a:path>
            </a:pathLst>
          </a:custGeom>
          <a:solidFill>
            <a:srgbClr val="969696"/>
          </a:solidFill>
          <a:ln w="12700" cap="rnd">
            <a:solidFill>
              <a:schemeClr val="tx1"/>
            </a:solidFill>
            <a:round/>
            <a:headEnd/>
            <a:tailEnd/>
          </a:ln>
        </p:spPr>
        <p:txBody>
          <a:bodyPr>
            <a:prstTxWarp prst="textNoShape">
              <a:avLst/>
            </a:prstTxWarp>
          </a:bodyPr>
          <a:lstStyle/>
          <a:p>
            <a:pPr algn="ctr" eaLnBrk="0" hangingPunct="0">
              <a:lnSpc>
                <a:spcPct val="90000"/>
              </a:lnSpc>
              <a:spcBef>
                <a:spcPct val="50000"/>
              </a:spcBef>
            </a:pPr>
            <a:endParaRPr lang="en-US"/>
          </a:p>
        </p:txBody>
      </p:sp>
      <p:sp>
        <p:nvSpPr>
          <p:cNvPr id="36869" name="Rectangle 4"/>
          <p:cNvSpPr>
            <a:spLocks noGrp="1" noChangeArrowheads="1"/>
          </p:cNvSpPr>
          <p:nvPr>
            <p:ph type="body" sz="half" idx="1"/>
          </p:nvPr>
        </p:nvSpPr>
        <p:spPr/>
        <p:txBody>
          <a:bodyPr lIns="92075" tIns="46038" rIns="92075" bIns="46038"/>
          <a:lstStyle/>
          <a:p>
            <a:r>
              <a:rPr lang="en-US" sz="2000">
                <a:ea typeface="ＭＳ Ｐゴシック" pitchFamily="-60" charset="-128"/>
                <a:cs typeface="ＭＳ Ｐゴシック" pitchFamily="-60" charset="-128"/>
              </a:rPr>
              <a:t>Topocentric frames are attached to a surface</a:t>
            </a:r>
          </a:p>
          <a:p>
            <a:r>
              <a:rPr lang="en-US" sz="2000">
                <a:ea typeface="ＭＳ Ｐゴシック" pitchFamily="-60" charset="-128"/>
                <a:cs typeface="ＭＳ Ｐゴシック" pitchFamily="-60" charset="-128"/>
              </a:rPr>
              <a:t>Z-axis is parallel to the gravity gradient or orthogonal to reference spheroid</a:t>
            </a:r>
          </a:p>
        </p:txBody>
      </p:sp>
      <p:sp>
        <p:nvSpPr>
          <p:cNvPr id="36870" name="Line 5"/>
          <p:cNvSpPr>
            <a:spLocks noChangeShapeType="1"/>
          </p:cNvSpPr>
          <p:nvPr/>
        </p:nvSpPr>
        <p:spPr bwMode="auto">
          <a:xfrm>
            <a:off x="5667375" y="2527300"/>
            <a:ext cx="0" cy="2147888"/>
          </a:xfrm>
          <a:prstGeom prst="line">
            <a:avLst/>
          </a:prstGeom>
          <a:noFill/>
          <a:ln w="12700">
            <a:solidFill>
              <a:schemeClr val="tx1"/>
            </a:solidFill>
            <a:round/>
            <a:headEnd type="stealth" w="med" len="med"/>
            <a:tailEnd type="none" w="sm" len="sm"/>
          </a:ln>
        </p:spPr>
        <p:txBody>
          <a:bodyPr wrap="none" anchor="ctr">
            <a:prstTxWarp prst="textNoShape">
              <a:avLst/>
            </a:prstTxWarp>
          </a:bodyPr>
          <a:lstStyle/>
          <a:p>
            <a:endParaRPr lang="en-US"/>
          </a:p>
        </p:txBody>
      </p:sp>
      <p:sp>
        <p:nvSpPr>
          <p:cNvPr id="36871" name="Line 6"/>
          <p:cNvSpPr>
            <a:spLocks noChangeShapeType="1"/>
          </p:cNvSpPr>
          <p:nvPr/>
        </p:nvSpPr>
        <p:spPr bwMode="auto">
          <a:xfrm flipH="1" flipV="1">
            <a:off x="4137025" y="4019550"/>
            <a:ext cx="1527175" cy="650875"/>
          </a:xfrm>
          <a:prstGeom prst="line">
            <a:avLst/>
          </a:prstGeom>
          <a:noFill/>
          <a:ln w="12700">
            <a:solidFill>
              <a:schemeClr val="tx1"/>
            </a:solidFill>
            <a:round/>
            <a:headEnd type="none" w="sm" len="sm"/>
            <a:tailEnd type="stealth" w="med" len="med"/>
          </a:ln>
        </p:spPr>
        <p:txBody>
          <a:bodyPr wrap="none" anchor="ctr">
            <a:prstTxWarp prst="textNoShape">
              <a:avLst/>
            </a:prstTxWarp>
          </a:bodyPr>
          <a:lstStyle/>
          <a:p>
            <a:endParaRPr lang="en-US"/>
          </a:p>
        </p:txBody>
      </p:sp>
      <p:sp>
        <p:nvSpPr>
          <p:cNvPr id="36872" name="Line 7"/>
          <p:cNvSpPr>
            <a:spLocks noChangeShapeType="1"/>
          </p:cNvSpPr>
          <p:nvPr/>
        </p:nvSpPr>
        <p:spPr bwMode="auto">
          <a:xfrm flipV="1">
            <a:off x="5670550" y="4183063"/>
            <a:ext cx="1330325" cy="484187"/>
          </a:xfrm>
          <a:prstGeom prst="line">
            <a:avLst/>
          </a:prstGeom>
          <a:noFill/>
          <a:ln w="12700">
            <a:solidFill>
              <a:schemeClr val="tx1"/>
            </a:solidFill>
            <a:round/>
            <a:headEnd type="none" w="sm" len="sm"/>
            <a:tailEnd type="stealth" w="med" len="med"/>
          </a:ln>
        </p:spPr>
        <p:txBody>
          <a:bodyPr wrap="none" anchor="ctr">
            <a:prstTxWarp prst="textNoShape">
              <a:avLst/>
            </a:prstTxWarp>
          </a:bodyPr>
          <a:lstStyle/>
          <a:p>
            <a:endParaRPr lang="en-US"/>
          </a:p>
        </p:txBody>
      </p:sp>
      <p:sp>
        <p:nvSpPr>
          <p:cNvPr id="36873" name="Rectangle 8"/>
          <p:cNvSpPr>
            <a:spLocks noChangeArrowheads="1"/>
          </p:cNvSpPr>
          <p:nvPr/>
        </p:nvSpPr>
        <p:spPr bwMode="auto">
          <a:xfrm>
            <a:off x="6654800" y="3598863"/>
            <a:ext cx="1593850" cy="33972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b="0"/>
              <a:t>x points North</a:t>
            </a:r>
          </a:p>
        </p:txBody>
      </p:sp>
      <p:sp>
        <p:nvSpPr>
          <p:cNvPr id="36874" name="Rectangle 9"/>
          <p:cNvSpPr>
            <a:spLocks noChangeArrowheads="1"/>
          </p:cNvSpPr>
          <p:nvPr/>
        </p:nvSpPr>
        <p:spPr bwMode="auto">
          <a:xfrm>
            <a:off x="4864100" y="1962150"/>
            <a:ext cx="1441450" cy="33972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b="0" dirty="0"/>
              <a:t>z points “up”</a:t>
            </a:r>
          </a:p>
        </p:txBody>
      </p:sp>
      <p:sp>
        <p:nvSpPr>
          <p:cNvPr id="36875" name="Rectangle 10"/>
          <p:cNvSpPr>
            <a:spLocks noChangeArrowheads="1"/>
          </p:cNvSpPr>
          <p:nvPr/>
        </p:nvSpPr>
        <p:spPr bwMode="auto">
          <a:xfrm>
            <a:off x="3594100" y="3597275"/>
            <a:ext cx="1555750" cy="33972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b="0"/>
              <a:t>y points West</a:t>
            </a:r>
          </a:p>
        </p:txBody>
      </p:sp>
      <p:sp>
        <p:nvSpPr>
          <p:cNvPr id="36876" name="Arc 11"/>
          <p:cNvSpPr>
            <a:spLocks/>
          </p:cNvSpPr>
          <p:nvPr/>
        </p:nvSpPr>
        <p:spPr bwMode="auto">
          <a:xfrm>
            <a:off x="6602413" y="4292600"/>
            <a:ext cx="279400" cy="608013"/>
          </a:xfrm>
          <a:custGeom>
            <a:avLst/>
            <a:gdLst>
              <a:gd name="T0" fmla="*/ 1750997 w 21600"/>
              <a:gd name="T1" fmla="*/ 0 h 29687"/>
              <a:gd name="T2" fmla="*/ 3130703 w 21600"/>
              <a:gd name="T3" fmla="*/ 12452582 h 29687"/>
              <a:gd name="T4" fmla="*/ 0 w 21600"/>
              <a:gd name="T5" fmla="*/ 7926165 h 29687"/>
              <a:gd name="T6" fmla="*/ 0 60000 65536"/>
              <a:gd name="T7" fmla="*/ 0 60000 65536"/>
              <a:gd name="T8" fmla="*/ 0 60000 65536"/>
              <a:gd name="T9" fmla="*/ 0 w 21600"/>
              <a:gd name="T10" fmla="*/ 0 h 29687"/>
              <a:gd name="T11" fmla="*/ 21600 w 21600"/>
              <a:gd name="T12" fmla="*/ 29687 h 29687"/>
            </a:gdLst>
            <a:ahLst/>
            <a:cxnLst>
              <a:cxn ang="T6">
                <a:pos x="T0" y="T1"/>
              </a:cxn>
              <a:cxn ang="T7">
                <a:pos x="T2" y="T3"/>
              </a:cxn>
              <a:cxn ang="T8">
                <a:pos x="T4" y="T5"/>
              </a:cxn>
            </a:cxnLst>
            <a:rect l="T9" t="T10" r="T11" b="T12"/>
            <a:pathLst>
              <a:path w="21600" h="29687" fill="none" extrusionOk="0">
                <a:moveTo>
                  <a:pt x="10464" y="0"/>
                </a:moveTo>
                <a:cubicBezTo>
                  <a:pt x="17336" y="3805"/>
                  <a:pt x="21600" y="11041"/>
                  <a:pt x="21600" y="18896"/>
                </a:cubicBezTo>
                <a:cubicBezTo>
                  <a:pt x="21600" y="22684"/>
                  <a:pt x="20603" y="26405"/>
                  <a:pt x="18711" y="29687"/>
                </a:cubicBezTo>
              </a:path>
              <a:path w="21600" h="29687" stroke="0" extrusionOk="0">
                <a:moveTo>
                  <a:pt x="10464" y="0"/>
                </a:moveTo>
                <a:cubicBezTo>
                  <a:pt x="17336" y="3805"/>
                  <a:pt x="21600" y="11041"/>
                  <a:pt x="21600" y="18896"/>
                </a:cubicBezTo>
                <a:cubicBezTo>
                  <a:pt x="21600" y="22684"/>
                  <a:pt x="20603" y="26405"/>
                  <a:pt x="18711" y="29687"/>
                </a:cubicBezTo>
                <a:lnTo>
                  <a:pt x="0" y="18896"/>
                </a:lnTo>
                <a:close/>
              </a:path>
            </a:pathLst>
          </a:custGeom>
          <a:noFill/>
          <a:ln w="25400" cap="rnd">
            <a:solidFill>
              <a:schemeClr val="accent1"/>
            </a:solidFill>
            <a:round/>
            <a:headEnd type="none" w="sm" len="sm"/>
            <a:tailEnd type="stealth" w="med" len="med"/>
          </a:ln>
        </p:spPr>
        <p:txBody>
          <a:bodyPr wrap="none" anchor="ctr">
            <a:prstTxWarp prst="textNoShape">
              <a:avLst/>
            </a:prstTxWarp>
          </a:bodyPr>
          <a:lstStyle/>
          <a:p>
            <a:pPr algn="ctr" eaLnBrk="0" hangingPunct="0">
              <a:lnSpc>
                <a:spcPct val="90000"/>
              </a:lnSpc>
              <a:spcBef>
                <a:spcPct val="50000"/>
              </a:spcBef>
            </a:pPr>
            <a:endParaRPr lang="en-US"/>
          </a:p>
        </p:txBody>
      </p:sp>
      <p:sp>
        <p:nvSpPr>
          <p:cNvPr id="36877" name="Line 12"/>
          <p:cNvSpPr>
            <a:spLocks noChangeShapeType="1"/>
          </p:cNvSpPr>
          <p:nvPr/>
        </p:nvSpPr>
        <p:spPr bwMode="auto">
          <a:xfrm flipV="1">
            <a:off x="5668963" y="2792413"/>
            <a:ext cx="1636712" cy="1874837"/>
          </a:xfrm>
          <a:prstGeom prst="line">
            <a:avLst/>
          </a:prstGeom>
          <a:noFill/>
          <a:ln w="12700">
            <a:solidFill>
              <a:srgbClr val="008000"/>
            </a:solidFill>
            <a:round/>
            <a:headEnd type="none" w="sm" len="sm"/>
            <a:tailEnd type="triangle" w="med" len="med"/>
          </a:ln>
        </p:spPr>
        <p:txBody>
          <a:bodyPr wrap="none" anchor="ctr">
            <a:prstTxWarp prst="textNoShape">
              <a:avLst/>
            </a:prstTxWarp>
          </a:bodyPr>
          <a:lstStyle/>
          <a:p>
            <a:endParaRPr lang="en-US"/>
          </a:p>
        </p:txBody>
      </p:sp>
      <p:sp>
        <p:nvSpPr>
          <p:cNvPr id="36878" name="Line 14"/>
          <p:cNvSpPr>
            <a:spLocks noChangeShapeType="1"/>
          </p:cNvSpPr>
          <p:nvPr/>
        </p:nvSpPr>
        <p:spPr bwMode="auto">
          <a:xfrm>
            <a:off x="5726113" y="4691063"/>
            <a:ext cx="1539875" cy="266700"/>
          </a:xfrm>
          <a:prstGeom prst="line">
            <a:avLst/>
          </a:prstGeom>
          <a:noFill/>
          <a:ln w="12700">
            <a:solidFill>
              <a:schemeClr val="tx1"/>
            </a:solidFill>
            <a:prstDash val="dash"/>
            <a:round/>
            <a:headEnd type="none" w="sm" len="sm"/>
            <a:tailEnd type="none" w="sm" len="sm"/>
          </a:ln>
        </p:spPr>
        <p:txBody>
          <a:bodyPr wrap="none" anchor="ctr">
            <a:prstTxWarp prst="textNoShape">
              <a:avLst/>
            </a:prstTxWarp>
          </a:bodyPr>
          <a:lstStyle/>
          <a:p>
            <a:endParaRPr lang="en-US"/>
          </a:p>
        </p:txBody>
      </p:sp>
      <p:sp>
        <p:nvSpPr>
          <p:cNvPr id="36879" name="Arc 15"/>
          <p:cNvSpPr>
            <a:spLocks/>
          </p:cNvSpPr>
          <p:nvPr/>
        </p:nvSpPr>
        <p:spPr bwMode="auto">
          <a:xfrm>
            <a:off x="6146800" y="4132263"/>
            <a:ext cx="488950" cy="725487"/>
          </a:xfrm>
          <a:custGeom>
            <a:avLst/>
            <a:gdLst>
              <a:gd name="T0" fmla="*/ 0 w 24120"/>
              <a:gd name="T1" fmla="*/ 166963 h 21600"/>
              <a:gd name="T2" fmla="*/ 9911779 w 24120"/>
              <a:gd name="T3" fmla="*/ 24367194 h 21600"/>
              <a:gd name="T4" fmla="*/ 1035552 w 24120"/>
              <a:gd name="T5" fmla="*/ 24367194 h 21600"/>
              <a:gd name="T6" fmla="*/ 0 60000 65536"/>
              <a:gd name="T7" fmla="*/ 0 60000 65536"/>
              <a:gd name="T8" fmla="*/ 0 60000 65536"/>
              <a:gd name="T9" fmla="*/ 0 w 24120"/>
              <a:gd name="T10" fmla="*/ 0 h 21600"/>
              <a:gd name="T11" fmla="*/ 24120 w 24120"/>
              <a:gd name="T12" fmla="*/ 21600 h 21600"/>
            </a:gdLst>
            <a:ahLst/>
            <a:cxnLst>
              <a:cxn ang="T6">
                <a:pos x="T0" y="T1"/>
              </a:cxn>
              <a:cxn ang="T7">
                <a:pos x="T2" y="T3"/>
              </a:cxn>
              <a:cxn ang="T8">
                <a:pos x="T4" y="T5"/>
              </a:cxn>
            </a:cxnLst>
            <a:rect l="T9" t="T10" r="T11" b="T12"/>
            <a:pathLst>
              <a:path w="24120" h="21600" fill="none" extrusionOk="0">
                <a:moveTo>
                  <a:pt x="-1" y="147"/>
                </a:moveTo>
                <a:cubicBezTo>
                  <a:pt x="836" y="49"/>
                  <a:pt x="1677" y="-1"/>
                  <a:pt x="2520" y="-1"/>
                </a:cubicBezTo>
                <a:cubicBezTo>
                  <a:pt x="14449" y="-1"/>
                  <a:pt x="24120" y="9670"/>
                  <a:pt x="24120" y="21600"/>
                </a:cubicBezTo>
              </a:path>
              <a:path w="24120" h="21600" stroke="0" extrusionOk="0">
                <a:moveTo>
                  <a:pt x="-1" y="147"/>
                </a:moveTo>
                <a:cubicBezTo>
                  <a:pt x="836" y="49"/>
                  <a:pt x="1677" y="-1"/>
                  <a:pt x="2520" y="-1"/>
                </a:cubicBezTo>
                <a:cubicBezTo>
                  <a:pt x="14449" y="-1"/>
                  <a:pt x="24120" y="9670"/>
                  <a:pt x="24120" y="21600"/>
                </a:cubicBezTo>
                <a:lnTo>
                  <a:pt x="2520" y="21600"/>
                </a:lnTo>
                <a:close/>
              </a:path>
            </a:pathLst>
          </a:custGeom>
          <a:noFill/>
          <a:ln w="25400" cap="rnd">
            <a:solidFill>
              <a:schemeClr val="accent2"/>
            </a:solidFill>
            <a:round/>
            <a:headEnd type="stealth" w="med" len="med"/>
            <a:tailEnd type="none" w="sm" len="sm"/>
          </a:ln>
        </p:spPr>
        <p:txBody>
          <a:bodyPr wrap="none" anchor="ctr">
            <a:prstTxWarp prst="textNoShape">
              <a:avLst/>
            </a:prstTxWarp>
          </a:bodyPr>
          <a:lstStyle/>
          <a:p>
            <a:pPr algn="ctr" eaLnBrk="0" hangingPunct="0">
              <a:lnSpc>
                <a:spcPct val="90000"/>
              </a:lnSpc>
              <a:spcBef>
                <a:spcPct val="50000"/>
              </a:spcBef>
            </a:pPr>
            <a:endParaRPr lang="en-US"/>
          </a:p>
        </p:txBody>
      </p:sp>
      <p:sp>
        <p:nvSpPr>
          <p:cNvPr id="36880" name="Rectangle 16"/>
          <p:cNvSpPr>
            <a:spLocks noChangeArrowheads="1"/>
          </p:cNvSpPr>
          <p:nvPr/>
        </p:nvSpPr>
        <p:spPr bwMode="auto">
          <a:xfrm>
            <a:off x="7004050" y="3944938"/>
            <a:ext cx="2152650" cy="936625"/>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90000"/>
              </a:lnSpc>
            </a:pPr>
            <a:r>
              <a:rPr lang="en-US" sz="1600">
                <a:solidFill>
                  <a:schemeClr val="accent1"/>
                </a:solidFill>
              </a:rPr>
              <a:t>Azimuth (increases</a:t>
            </a:r>
          </a:p>
          <a:p>
            <a:pPr eaLnBrk="0" hangingPunct="0">
              <a:lnSpc>
                <a:spcPct val="90000"/>
              </a:lnSpc>
            </a:pPr>
            <a:r>
              <a:rPr lang="en-US" sz="1600">
                <a:solidFill>
                  <a:schemeClr val="accent1"/>
                </a:solidFill>
              </a:rPr>
              <a:t>in clockwise direction, measured </a:t>
            </a:r>
          </a:p>
          <a:p>
            <a:pPr eaLnBrk="0" hangingPunct="0">
              <a:lnSpc>
                <a:spcPct val="90000"/>
              </a:lnSpc>
            </a:pPr>
            <a:r>
              <a:rPr lang="en-US" sz="1600">
                <a:solidFill>
                  <a:schemeClr val="accent1"/>
                </a:solidFill>
              </a:rPr>
              <a:t>from +x axis)</a:t>
            </a:r>
          </a:p>
        </p:txBody>
      </p:sp>
      <p:sp>
        <p:nvSpPr>
          <p:cNvPr id="36881" name="Rectangle 17"/>
          <p:cNvSpPr>
            <a:spLocks noChangeArrowheads="1"/>
          </p:cNvSpPr>
          <p:nvPr/>
        </p:nvSpPr>
        <p:spPr bwMode="auto">
          <a:xfrm>
            <a:off x="3694113" y="4875213"/>
            <a:ext cx="2914650" cy="58737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a:solidFill>
                  <a:schemeClr val="accent2"/>
                </a:solidFill>
              </a:rPr>
              <a:t>Elevation (angle between</a:t>
            </a:r>
          </a:p>
          <a:p>
            <a:pPr eaLnBrk="0" hangingPunct="0">
              <a:lnSpc>
                <a:spcPct val="90000"/>
              </a:lnSpc>
            </a:pPr>
            <a:r>
              <a:rPr lang="en-US" sz="1800">
                <a:solidFill>
                  <a:schemeClr val="accent2"/>
                </a:solidFill>
              </a:rPr>
              <a:t>vector and x-y plane)</a:t>
            </a:r>
          </a:p>
        </p:txBody>
      </p:sp>
      <p:sp>
        <p:nvSpPr>
          <p:cNvPr id="36882" name="Freeform 18"/>
          <p:cNvSpPr>
            <a:spLocks/>
          </p:cNvSpPr>
          <p:nvPr/>
        </p:nvSpPr>
        <p:spPr bwMode="auto">
          <a:xfrm>
            <a:off x="5457825" y="4297363"/>
            <a:ext cx="211138" cy="376237"/>
          </a:xfrm>
          <a:custGeom>
            <a:avLst/>
            <a:gdLst>
              <a:gd name="T0" fmla="*/ 206375 w 133"/>
              <a:gd name="T1" fmla="*/ 88900 h 237"/>
              <a:gd name="T2" fmla="*/ 0 w 133"/>
              <a:gd name="T3" fmla="*/ 0 h 237"/>
              <a:gd name="T4" fmla="*/ 0 w 133"/>
              <a:gd name="T5" fmla="*/ 284162 h 237"/>
              <a:gd name="T6" fmla="*/ 209550 w 133"/>
              <a:gd name="T7" fmla="*/ 374650 h 237"/>
              <a:gd name="T8" fmla="*/ 206375 w 133"/>
              <a:gd name="T9" fmla="*/ 88900 h 237"/>
              <a:gd name="T10" fmla="*/ 0 60000 65536"/>
              <a:gd name="T11" fmla="*/ 0 60000 65536"/>
              <a:gd name="T12" fmla="*/ 0 60000 65536"/>
              <a:gd name="T13" fmla="*/ 0 60000 65536"/>
              <a:gd name="T14" fmla="*/ 0 60000 65536"/>
              <a:gd name="T15" fmla="*/ 0 w 133"/>
              <a:gd name="T16" fmla="*/ 0 h 237"/>
              <a:gd name="T17" fmla="*/ 133 w 133"/>
              <a:gd name="T18" fmla="*/ 237 h 237"/>
            </a:gdLst>
            <a:ahLst/>
            <a:cxnLst>
              <a:cxn ang="T10">
                <a:pos x="T0" y="T1"/>
              </a:cxn>
              <a:cxn ang="T11">
                <a:pos x="T2" y="T3"/>
              </a:cxn>
              <a:cxn ang="T12">
                <a:pos x="T4" y="T5"/>
              </a:cxn>
              <a:cxn ang="T13">
                <a:pos x="T6" y="T7"/>
              </a:cxn>
              <a:cxn ang="T14">
                <a:pos x="T8" y="T9"/>
              </a:cxn>
            </a:cxnLst>
            <a:rect l="T15" t="T16" r="T17" b="T18"/>
            <a:pathLst>
              <a:path w="133" h="237">
                <a:moveTo>
                  <a:pt x="130" y="56"/>
                </a:moveTo>
                <a:lnTo>
                  <a:pt x="0" y="0"/>
                </a:lnTo>
                <a:lnTo>
                  <a:pt x="0" y="179"/>
                </a:lnTo>
                <a:lnTo>
                  <a:pt x="132" y="236"/>
                </a:lnTo>
                <a:lnTo>
                  <a:pt x="130" y="56"/>
                </a:lnTo>
              </a:path>
            </a:pathLst>
          </a:custGeom>
          <a:solidFill>
            <a:srgbClr val="777777"/>
          </a:solidFill>
          <a:ln w="12700" cap="rnd">
            <a:solidFill>
              <a:schemeClr val="tx1"/>
            </a:solidFill>
            <a:round/>
            <a:headEnd/>
            <a:tailEnd/>
          </a:ln>
        </p:spPr>
        <p:txBody>
          <a:bodyPr>
            <a:prstTxWarp prst="textNoShape">
              <a:avLst/>
            </a:prstTxWarp>
          </a:bodyPr>
          <a:lstStyle/>
          <a:p>
            <a:pPr algn="ctr" eaLnBrk="0" hangingPunct="0">
              <a:lnSpc>
                <a:spcPct val="90000"/>
              </a:lnSpc>
              <a:spcBef>
                <a:spcPct val="50000"/>
              </a:spcBef>
            </a:pPr>
            <a:endParaRPr lang="en-US"/>
          </a:p>
        </p:txBody>
      </p:sp>
      <p:sp>
        <p:nvSpPr>
          <p:cNvPr id="36883" name="Rectangle 19"/>
          <p:cNvSpPr>
            <a:spLocks noGrp="1" noChangeArrowheads="1"/>
          </p:cNvSpPr>
          <p:nvPr>
            <p:ph type="title"/>
          </p:nvPr>
        </p:nvSpPr>
        <p:spPr>
          <a:xfrm>
            <a:off x="3344863" y="381000"/>
            <a:ext cx="4011612" cy="474663"/>
          </a:xfrm>
        </p:spPr>
        <p:txBody>
          <a:bodyPr/>
          <a:lstStyle/>
          <a:p>
            <a:r>
              <a:rPr lang="en-US">
                <a:ea typeface="ＭＳ Ｐゴシック" pitchFamily="-60" charset="-128"/>
                <a:cs typeface="ＭＳ Ｐゴシック" pitchFamily="-60" charset="-128"/>
              </a:rPr>
              <a:t>Topocentric Frames</a:t>
            </a:r>
          </a:p>
        </p:txBody>
      </p:sp>
      <p:sp>
        <p:nvSpPr>
          <p:cNvPr id="36884" name="Text Box 20"/>
          <p:cNvSpPr txBox="1">
            <a:spLocks noChangeArrowheads="1"/>
          </p:cNvSpPr>
          <p:nvPr/>
        </p:nvSpPr>
        <p:spPr bwMode="auto">
          <a:xfrm>
            <a:off x="1733550" y="5568950"/>
            <a:ext cx="4706938" cy="974725"/>
          </a:xfrm>
          <a:prstGeom prst="rect">
            <a:avLst/>
          </a:prstGeom>
          <a:noFill/>
          <a:ln w="25400">
            <a:noFill/>
            <a:miter lim="800000"/>
            <a:headEnd/>
            <a:tailEnd/>
          </a:ln>
        </p:spPr>
        <p:txBody>
          <a:bodyPr>
            <a:prstTxWarp prst="textNoShape">
              <a:avLst/>
            </a:prstTxWarp>
            <a:spAutoFit/>
          </a:bodyPr>
          <a:lstStyle/>
          <a:p>
            <a:pPr eaLnBrk="0" hangingPunct="0">
              <a:lnSpc>
                <a:spcPct val="90000"/>
              </a:lnSpc>
              <a:spcBef>
                <a:spcPct val="50000"/>
              </a:spcBef>
            </a:pPr>
            <a:r>
              <a:rPr lang="en-US" sz="1600"/>
              <a:t>One example of a topocentric frame.  There are other types of topocentric frames:  for example, the z-axis could point down, the x-axis North, and the y-axis East.</a:t>
            </a:r>
          </a:p>
        </p:txBody>
      </p:sp>
      <p:sp>
        <p:nvSpPr>
          <p:cNvPr id="36885" name="Rectangle 22"/>
          <p:cNvSpPr>
            <a:spLocks noChangeArrowheads="1"/>
          </p:cNvSpPr>
          <p:nvPr/>
        </p:nvSpPr>
        <p:spPr bwMode="auto">
          <a:xfrm>
            <a:off x="6783388" y="2295525"/>
            <a:ext cx="1860550" cy="33972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a:solidFill>
                  <a:srgbClr val="008000"/>
                </a:solidFill>
              </a:rPr>
              <a:t>Position</a:t>
            </a:r>
            <a:r>
              <a:rPr lang="en-US" sz="1800">
                <a:solidFill>
                  <a:schemeClr val="accent1"/>
                </a:solidFill>
              </a:rPr>
              <a:t> </a:t>
            </a:r>
            <a:r>
              <a:rPr lang="en-US" sz="1800">
                <a:solidFill>
                  <a:srgbClr val="008000"/>
                </a:solidFill>
              </a:rPr>
              <a:t>Vector</a:t>
            </a:r>
          </a:p>
        </p:txBody>
      </p:sp>
      <p:sp>
        <p:nvSpPr>
          <p:cNvPr id="36886" name="Text Box 24"/>
          <p:cNvSpPr txBox="1">
            <a:spLocks noChangeArrowheads="1"/>
          </p:cNvSpPr>
          <p:nvPr/>
        </p:nvSpPr>
        <p:spPr bwMode="auto">
          <a:xfrm>
            <a:off x="6994525" y="5049838"/>
            <a:ext cx="1581150" cy="860425"/>
          </a:xfrm>
          <a:prstGeom prst="rect">
            <a:avLst/>
          </a:prstGeom>
          <a:noFill/>
          <a:ln w="12700">
            <a:noFill/>
            <a:miter lim="800000"/>
            <a:headEnd/>
            <a:tailEnd/>
          </a:ln>
        </p:spPr>
        <p:txBody>
          <a:bodyPr>
            <a:prstTxWarp prst="textNoShape">
              <a:avLst/>
            </a:prstTxWarp>
            <a:spAutoFit/>
          </a:bodyPr>
          <a:lstStyle/>
          <a:p>
            <a:pPr eaLnBrk="0" hangingPunct="0">
              <a:lnSpc>
                <a:spcPct val="90000"/>
              </a:lnSpc>
              <a:spcBef>
                <a:spcPct val="50000"/>
              </a:spcBef>
            </a:pPr>
            <a:r>
              <a:rPr lang="en-US" sz="1400" dirty="0"/>
              <a:t>Orthogonal projection of position vector onto x-y plane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p>
            <a:r>
              <a:rPr lang="en-US" dirty="0">
                <a:latin typeface="Arial" pitchFamily="-60" charset="0"/>
                <a:ea typeface="ＭＳ Ｐゴシック" pitchFamily="-60" charset="-128"/>
                <a:cs typeface="ＭＳ Ｐゴシック" pitchFamily="-60" charset="-128"/>
              </a:rPr>
              <a:t>Fundamental Concepts</a:t>
            </a:r>
          </a:p>
        </p:txBody>
      </p:sp>
      <p:sp>
        <p:nvSpPr>
          <p:cNvPr id="33795" name="Slide Number Placeholder 4"/>
          <p:cNvSpPr>
            <a:spLocks noGrp="1"/>
          </p:cNvSpPr>
          <p:nvPr>
            <p:ph type="sldNum" sz="quarter" idx="11"/>
          </p:nvPr>
        </p:nvSpPr>
        <p:spPr>
          <a:noFill/>
        </p:spPr>
        <p:txBody>
          <a:bodyPr/>
          <a:lstStyle/>
          <a:p>
            <a:fld id="{677079E2-9212-E247-B39F-43BED8035062}" type="slidenum">
              <a:rPr lang="en-US" smtClean="0"/>
              <a:pPr/>
              <a:t>22</a:t>
            </a:fld>
            <a:endParaRPr lang="en-US" sz="1400" b="0" dirty="0">
              <a:latin typeface="Times New Roman" charset="0"/>
            </a:endParaRPr>
          </a:p>
        </p:txBody>
      </p:sp>
      <p:sp>
        <p:nvSpPr>
          <p:cNvPr id="33796" name="Rectangle 2"/>
          <p:cNvSpPr>
            <a:spLocks noGrp="1" noChangeArrowheads="1"/>
          </p:cNvSpPr>
          <p:nvPr>
            <p:ph type="title"/>
          </p:nvPr>
        </p:nvSpPr>
        <p:spPr>
          <a:xfrm>
            <a:off x="2139950" y="387350"/>
            <a:ext cx="6193552" cy="435504"/>
          </a:xfrm>
        </p:spPr>
        <p:txBody>
          <a:bodyPr/>
          <a:lstStyle/>
          <a:p>
            <a:r>
              <a:rPr lang="en-US" sz="2800" dirty="0"/>
              <a:t>Coordinate System Conventions - 1</a:t>
            </a:r>
            <a:endParaRPr lang="en-US" dirty="0"/>
          </a:p>
        </p:txBody>
      </p:sp>
      <p:sp>
        <p:nvSpPr>
          <p:cNvPr id="33797" name="Rectangle 3"/>
          <p:cNvSpPr>
            <a:spLocks noGrp="1" noChangeArrowheads="1"/>
          </p:cNvSpPr>
          <p:nvPr>
            <p:ph type="body" idx="1"/>
          </p:nvPr>
        </p:nvSpPr>
        <p:spPr>
          <a:xfrm>
            <a:off x="311150" y="1301750"/>
            <a:ext cx="5410200" cy="4953000"/>
          </a:xfrm>
        </p:spPr>
        <p:txBody>
          <a:bodyPr/>
          <a:lstStyle/>
          <a:p>
            <a:pPr>
              <a:lnSpc>
                <a:spcPct val="80000"/>
              </a:lnSpc>
            </a:pPr>
            <a:r>
              <a:rPr lang="en-US" sz="2000" dirty="0" err="1"/>
              <a:t>Planetocentric</a:t>
            </a:r>
            <a:r>
              <a:rPr lang="en-US" sz="2000" dirty="0"/>
              <a:t> coordinate systems </a:t>
            </a:r>
          </a:p>
          <a:p>
            <a:pPr lvl="1">
              <a:lnSpc>
                <a:spcPct val="80000"/>
              </a:lnSpc>
            </a:pPr>
            <a:r>
              <a:rPr lang="en-US" sz="1600" dirty="0"/>
              <a:t>For planets and their satellites the +Z axis (+90 LAT) always points to the north side of the invariable plane (the plane whose normal vector is the angular momentum vector of the solar system)</a:t>
            </a:r>
          </a:p>
          <a:p>
            <a:pPr lvl="2">
              <a:lnSpc>
                <a:spcPct val="80000"/>
              </a:lnSpc>
            </a:pPr>
            <a:r>
              <a:rPr lang="en-US" sz="1400" dirty="0"/>
              <a:t>Planetocentric longitude increases positively eastward</a:t>
            </a:r>
          </a:p>
          <a:p>
            <a:pPr lvl="2">
              <a:lnSpc>
                <a:spcPct val="80000"/>
              </a:lnSpc>
            </a:pPr>
            <a:r>
              <a:rPr lang="en-US" sz="1400" dirty="0"/>
              <a:t>Planetocentric latitude increases positively northward</a:t>
            </a:r>
          </a:p>
          <a:p>
            <a:pPr lvl="2">
              <a:lnSpc>
                <a:spcPct val="80000"/>
              </a:lnSpc>
            </a:pPr>
            <a:endParaRPr lang="en-US" sz="1400" dirty="0"/>
          </a:p>
          <a:p>
            <a:pPr lvl="1">
              <a:lnSpc>
                <a:spcPct val="80000"/>
              </a:lnSpc>
            </a:pPr>
            <a:r>
              <a:rPr lang="en-US" sz="1600" dirty="0"/>
              <a:t>Dwarf planets*, asteroids and comets spin in the right hand sense about their “positive pole.”</a:t>
            </a:r>
          </a:p>
          <a:p>
            <a:pPr lvl="2">
              <a:lnSpc>
                <a:spcPct val="80000"/>
              </a:lnSpc>
            </a:pPr>
            <a:r>
              <a:rPr lang="en-US" sz="1400" dirty="0"/>
              <a:t>What the IAU now calls the “positive pole” is still referred to as the “north pole” in SPICE documentation.</a:t>
            </a:r>
          </a:p>
          <a:p>
            <a:pPr lvl="2">
              <a:lnSpc>
                <a:spcPct val="80000"/>
              </a:lnSpc>
            </a:pPr>
            <a:r>
              <a:rPr lang="en-US" sz="1400" dirty="0"/>
              <a:t>The “positive pole” may point above or below the invariable plane of the solar system (see above).</a:t>
            </a:r>
          </a:p>
          <a:p>
            <a:pPr lvl="2">
              <a:lnSpc>
                <a:spcPct val="80000"/>
              </a:lnSpc>
            </a:pPr>
            <a:r>
              <a:rPr lang="en-US" sz="1400" dirty="0"/>
              <a:t>This revision by the IAU Working Group (2006) inverts what had been the direction of the north pole for Pluto, Charon and Ida.</a:t>
            </a:r>
          </a:p>
          <a:p>
            <a:pPr lvl="1">
              <a:lnSpc>
                <a:spcPct val="80000"/>
              </a:lnSpc>
            </a:pPr>
            <a:r>
              <a:rPr lang="en-US" sz="1400" dirty="0" err="1"/>
              <a:t>Planetocentric</a:t>
            </a:r>
            <a:r>
              <a:rPr lang="en-US" sz="1400" dirty="0"/>
              <a:t> routines are RECLAT/ LATREC, RADREC/RECRAD, DRDLAT/DLATDR</a:t>
            </a:r>
          </a:p>
          <a:p>
            <a:pPr lvl="1">
              <a:lnSpc>
                <a:spcPct val="80000"/>
              </a:lnSpc>
            </a:pPr>
            <a:endParaRPr lang="en-US" sz="1400" dirty="0"/>
          </a:p>
        </p:txBody>
      </p:sp>
      <p:sp>
        <p:nvSpPr>
          <p:cNvPr id="2" name="TextBox 1"/>
          <p:cNvSpPr txBox="1"/>
          <p:nvPr/>
        </p:nvSpPr>
        <p:spPr>
          <a:xfrm>
            <a:off x="2216150" y="6483350"/>
            <a:ext cx="4785986" cy="246221"/>
          </a:xfrm>
          <a:prstGeom prst="rect">
            <a:avLst/>
          </a:prstGeom>
          <a:noFill/>
        </p:spPr>
        <p:txBody>
          <a:bodyPr wrap="none" rtlCol="0">
            <a:spAutoFit/>
          </a:bodyPr>
          <a:lstStyle/>
          <a:p>
            <a:pPr>
              <a:buNone/>
            </a:pPr>
            <a:r>
              <a:rPr lang="en-US" sz="1200" dirty="0"/>
              <a:t>*The dwarf planets are:  Ceres, Eris, </a:t>
            </a:r>
            <a:r>
              <a:rPr lang="en-US" sz="1200" dirty="0" err="1"/>
              <a:t>Haumea</a:t>
            </a:r>
            <a:r>
              <a:rPr lang="en-US" sz="1200" dirty="0"/>
              <a:t>, </a:t>
            </a:r>
            <a:r>
              <a:rPr lang="en-US" sz="1200" dirty="0" err="1"/>
              <a:t>Makemake</a:t>
            </a:r>
            <a:r>
              <a:rPr lang="en-US" sz="1200" dirty="0"/>
              <a:t>, Pluto</a:t>
            </a:r>
          </a:p>
        </p:txBody>
      </p:sp>
      <p:sp>
        <p:nvSpPr>
          <p:cNvPr id="61" name="Oval 60"/>
          <p:cNvSpPr/>
          <p:nvPr/>
        </p:nvSpPr>
        <p:spPr bwMode="auto">
          <a:xfrm>
            <a:off x="5873750" y="2978150"/>
            <a:ext cx="2286000" cy="1981200"/>
          </a:xfrm>
          <a:prstGeom prst="ellipse">
            <a:avLst/>
          </a:pr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62" name="Oval 8"/>
          <p:cNvSpPr/>
          <p:nvPr/>
        </p:nvSpPr>
        <p:spPr bwMode="auto">
          <a:xfrm>
            <a:off x="5873750" y="3968750"/>
            <a:ext cx="2286000" cy="533400"/>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Lst>
            <a:ahLst/>
            <a:cxnLst>
              <a:cxn ang="0">
                <a:pos x="connsiteX0" y="connsiteY0"/>
              </a:cxn>
              <a:cxn ang="0">
                <a:pos x="connsiteX1" y="connsiteY1"/>
              </a:cxn>
              <a:cxn ang="0">
                <a:pos x="connsiteX2" y="connsiteY2"/>
              </a:cxn>
            </a:cxnLst>
            <a:rect l="l" t="t" r="r" b="b"/>
            <a:pathLst>
              <a:path w="2286000" h="533400">
                <a:moveTo>
                  <a:pt x="2286000" y="0"/>
                </a:moveTo>
                <a:cubicBezTo>
                  <a:pt x="2286000" y="294589"/>
                  <a:pt x="1774261" y="533400"/>
                  <a:pt x="1143000" y="533400"/>
                </a:cubicBezTo>
                <a:cubicBezTo>
                  <a:pt x="511739" y="533400"/>
                  <a:pt x="0" y="294589"/>
                  <a:pt x="0" y="0"/>
                </a:cubicBezTo>
              </a:path>
            </a:pathLst>
          </a:cu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cxnSp>
        <p:nvCxnSpPr>
          <p:cNvPr id="63" name="Straight Arrow Connector 62"/>
          <p:cNvCxnSpPr/>
          <p:nvPr/>
        </p:nvCxnSpPr>
        <p:spPr bwMode="auto">
          <a:xfrm flipV="1">
            <a:off x="7016750" y="2597150"/>
            <a:ext cx="0" cy="1295400"/>
          </a:xfrm>
          <a:prstGeom prst="straightConnector1">
            <a:avLst/>
          </a:prstGeom>
          <a:noFill/>
          <a:ln w="12700" cap="flat" cmpd="sng" algn="ctr">
            <a:solidFill>
              <a:srgbClr val="000000"/>
            </a:solidFill>
            <a:prstDash val="solid"/>
            <a:round/>
            <a:headEnd type="none" w="med" len="med"/>
            <a:tailEnd type="arrow"/>
          </a:ln>
          <a:effectLst/>
        </p:spPr>
      </p:cxnSp>
      <p:cxnSp>
        <p:nvCxnSpPr>
          <p:cNvPr id="64" name="Straight Arrow Connector 63"/>
          <p:cNvCxnSpPr/>
          <p:nvPr/>
        </p:nvCxnSpPr>
        <p:spPr bwMode="auto">
          <a:xfrm flipH="1">
            <a:off x="6102350" y="3892550"/>
            <a:ext cx="914400" cy="914400"/>
          </a:xfrm>
          <a:prstGeom prst="straightConnector1">
            <a:avLst/>
          </a:prstGeom>
          <a:noFill/>
          <a:ln w="12700" cap="flat" cmpd="sng" algn="ctr">
            <a:solidFill>
              <a:srgbClr val="000000"/>
            </a:solidFill>
            <a:prstDash val="solid"/>
            <a:round/>
            <a:headEnd type="none" w="med" len="med"/>
            <a:tailEnd type="arrow"/>
          </a:ln>
          <a:effectLst/>
        </p:spPr>
      </p:cxnSp>
      <p:cxnSp>
        <p:nvCxnSpPr>
          <p:cNvPr id="65" name="Straight Arrow Connector 64"/>
          <p:cNvCxnSpPr/>
          <p:nvPr/>
        </p:nvCxnSpPr>
        <p:spPr bwMode="auto">
          <a:xfrm>
            <a:off x="7016750" y="3892550"/>
            <a:ext cx="1447800" cy="533400"/>
          </a:xfrm>
          <a:prstGeom prst="straightConnector1">
            <a:avLst/>
          </a:prstGeom>
          <a:noFill/>
          <a:ln w="12700" cap="flat" cmpd="sng" algn="ctr">
            <a:solidFill>
              <a:srgbClr val="000000"/>
            </a:solidFill>
            <a:prstDash val="solid"/>
            <a:round/>
            <a:headEnd type="none" w="med" len="med"/>
            <a:tailEnd type="arrow"/>
          </a:ln>
          <a:effectLst/>
        </p:spPr>
      </p:cxnSp>
      <p:sp>
        <p:nvSpPr>
          <p:cNvPr id="66" name="Oval 65"/>
          <p:cNvSpPr/>
          <p:nvPr/>
        </p:nvSpPr>
        <p:spPr bwMode="auto">
          <a:xfrm>
            <a:off x="6448425" y="4410075"/>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67" name="Oval 66"/>
          <p:cNvSpPr/>
          <p:nvPr/>
        </p:nvSpPr>
        <p:spPr bwMode="auto">
          <a:xfrm>
            <a:off x="6994525" y="3079750"/>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68" name="Oval 67"/>
          <p:cNvSpPr/>
          <p:nvPr/>
        </p:nvSpPr>
        <p:spPr bwMode="auto">
          <a:xfrm>
            <a:off x="7966075" y="4225925"/>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69" name="Oval 68"/>
          <p:cNvSpPr/>
          <p:nvPr/>
        </p:nvSpPr>
        <p:spPr bwMode="auto">
          <a:xfrm>
            <a:off x="7334250" y="3381375"/>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cxnSp>
        <p:nvCxnSpPr>
          <p:cNvPr id="70" name="Straight Connector 69"/>
          <p:cNvCxnSpPr/>
          <p:nvPr/>
        </p:nvCxnSpPr>
        <p:spPr bwMode="auto">
          <a:xfrm>
            <a:off x="7016750" y="3892550"/>
            <a:ext cx="777875" cy="466725"/>
          </a:xfrm>
          <a:prstGeom prst="line">
            <a:avLst/>
          </a:prstGeom>
          <a:noFill/>
          <a:ln w="12700" cap="flat" cmpd="sng" algn="ctr">
            <a:solidFill>
              <a:srgbClr val="008000"/>
            </a:solidFill>
            <a:prstDash val="sysDash"/>
            <a:round/>
            <a:headEnd type="none" w="med" len="med"/>
            <a:tailEnd type="none" w="med" len="med"/>
          </a:ln>
          <a:effectLst/>
        </p:spPr>
      </p:cxnSp>
      <p:cxnSp>
        <p:nvCxnSpPr>
          <p:cNvPr id="71" name="Straight Connector 70"/>
          <p:cNvCxnSpPr/>
          <p:nvPr/>
        </p:nvCxnSpPr>
        <p:spPr bwMode="auto">
          <a:xfrm flipV="1">
            <a:off x="7016750" y="3140075"/>
            <a:ext cx="517525" cy="755308"/>
          </a:xfrm>
          <a:prstGeom prst="line">
            <a:avLst/>
          </a:prstGeom>
          <a:noFill/>
          <a:ln w="12700" cap="flat" cmpd="sng" algn="ctr">
            <a:solidFill>
              <a:srgbClr val="008000"/>
            </a:solidFill>
            <a:prstDash val="sysDash"/>
            <a:round/>
            <a:headEnd type="none" w="med" len="med"/>
            <a:tailEnd type="none" w="med" len="med"/>
          </a:ln>
          <a:effectLst/>
        </p:spPr>
      </p:cxnSp>
      <p:sp>
        <p:nvSpPr>
          <p:cNvPr id="72" name="Freeform 71"/>
          <p:cNvSpPr/>
          <p:nvPr/>
        </p:nvSpPr>
        <p:spPr>
          <a:xfrm>
            <a:off x="6638925" y="4248150"/>
            <a:ext cx="1019187" cy="114888"/>
          </a:xfrm>
          <a:custGeom>
            <a:avLst/>
            <a:gdLst>
              <a:gd name="connsiteX0" fmla="*/ 0 w 1019187"/>
              <a:gd name="connsiteY0" fmla="*/ 34925 h 114888"/>
              <a:gd name="connsiteX1" fmla="*/ 28575 w 1019187"/>
              <a:gd name="connsiteY1" fmla="*/ 53975 h 114888"/>
              <a:gd name="connsiteX2" fmla="*/ 701675 w 1019187"/>
              <a:gd name="connsiteY2" fmla="*/ 111125 h 114888"/>
              <a:gd name="connsiteX3" fmla="*/ 762000 w 1019187"/>
              <a:gd name="connsiteY3" fmla="*/ 104775 h 114888"/>
              <a:gd name="connsiteX4" fmla="*/ 838200 w 1019187"/>
              <a:gd name="connsiteY4" fmla="*/ 95250 h 114888"/>
              <a:gd name="connsiteX5" fmla="*/ 850900 w 1019187"/>
              <a:gd name="connsiteY5" fmla="*/ 92075 h 114888"/>
              <a:gd name="connsiteX6" fmla="*/ 882650 w 1019187"/>
              <a:gd name="connsiteY6" fmla="*/ 82550 h 114888"/>
              <a:gd name="connsiteX7" fmla="*/ 898525 w 1019187"/>
              <a:gd name="connsiteY7" fmla="*/ 76200 h 114888"/>
              <a:gd name="connsiteX8" fmla="*/ 927100 w 1019187"/>
              <a:gd name="connsiteY8" fmla="*/ 69850 h 114888"/>
              <a:gd name="connsiteX9" fmla="*/ 936625 w 1019187"/>
              <a:gd name="connsiteY9" fmla="*/ 66675 h 114888"/>
              <a:gd name="connsiteX10" fmla="*/ 971550 w 1019187"/>
              <a:gd name="connsiteY10" fmla="*/ 53975 h 114888"/>
              <a:gd name="connsiteX11" fmla="*/ 981075 w 1019187"/>
              <a:gd name="connsiteY11" fmla="*/ 41275 h 114888"/>
              <a:gd name="connsiteX12" fmla="*/ 984250 w 1019187"/>
              <a:gd name="connsiteY12" fmla="*/ 28575 h 114888"/>
              <a:gd name="connsiteX13" fmla="*/ 1009650 w 1019187"/>
              <a:gd name="connsiteY13" fmla="*/ 12700 h 114888"/>
              <a:gd name="connsiteX14" fmla="*/ 1019175 w 1019187"/>
              <a:gd name="connsiteY14" fmla="*/ 0 h 11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19187" h="114888">
                <a:moveTo>
                  <a:pt x="0" y="34925"/>
                </a:moveTo>
                <a:cubicBezTo>
                  <a:pt x="9525" y="41275"/>
                  <a:pt x="17327" y="51845"/>
                  <a:pt x="28575" y="53975"/>
                </a:cubicBezTo>
                <a:cubicBezTo>
                  <a:pt x="428013" y="129626"/>
                  <a:pt x="347590" y="115103"/>
                  <a:pt x="701675" y="111125"/>
                </a:cubicBezTo>
                <a:cubicBezTo>
                  <a:pt x="772661" y="105210"/>
                  <a:pt x="712227" y="110997"/>
                  <a:pt x="762000" y="104775"/>
                </a:cubicBezTo>
                <a:cubicBezTo>
                  <a:pt x="764693" y="104438"/>
                  <a:pt x="822296" y="98142"/>
                  <a:pt x="838200" y="95250"/>
                </a:cubicBezTo>
                <a:cubicBezTo>
                  <a:pt x="842493" y="94469"/>
                  <a:pt x="846690" y="93223"/>
                  <a:pt x="850900" y="92075"/>
                </a:cubicBezTo>
                <a:cubicBezTo>
                  <a:pt x="857323" y="90323"/>
                  <a:pt x="874077" y="85765"/>
                  <a:pt x="882650" y="82550"/>
                </a:cubicBezTo>
                <a:cubicBezTo>
                  <a:pt x="887986" y="80549"/>
                  <a:pt x="893118" y="78002"/>
                  <a:pt x="898525" y="76200"/>
                </a:cubicBezTo>
                <a:cubicBezTo>
                  <a:pt x="908303" y="72941"/>
                  <a:pt x="917034" y="72366"/>
                  <a:pt x="927100" y="69850"/>
                </a:cubicBezTo>
                <a:cubicBezTo>
                  <a:pt x="930347" y="69038"/>
                  <a:pt x="933378" y="67487"/>
                  <a:pt x="936625" y="66675"/>
                </a:cubicBezTo>
                <a:cubicBezTo>
                  <a:pt x="948658" y="63667"/>
                  <a:pt x="962111" y="63414"/>
                  <a:pt x="971550" y="53975"/>
                </a:cubicBezTo>
                <a:cubicBezTo>
                  <a:pt x="975292" y="50233"/>
                  <a:pt x="977900" y="45508"/>
                  <a:pt x="981075" y="41275"/>
                </a:cubicBezTo>
                <a:cubicBezTo>
                  <a:pt x="982133" y="37042"/>
                  <a:pt x="981632" y="32066"/>
                  <a:pt x="984250" y="28575"/>
                </a:cubicBezTo>
                <a:cubicBezTo>
                  <a:pt x="992878" y="17071"/>
                  <a:pt x="998566" y="16395"/>
                  <a:pt x="1009650" y="12700"/>
                </a:cubicBezTo>
                <a:cubicBezTo>
                  <a:pt x="1019923" y="2427"/>
                  <a:pt x="1019175" y="7665"/>
                  <a:pt x="1019175" y="0"/>
                </a:cubicBezTo>
              </a:path>
            </a:pathLst>
          </a:custGeom>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74" name="Oval 8"/>
          <p:cNvSpPr/>
          <p:nvPr/>
        </p:nvSpPr>
        <p:spPr bwMode="auto">
          <a:xfrm>
            <a:off x="7016750" y="3101973"/>
            <a:ext cx="774690" cy="1257302"/>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593725 w 593725"/>
              <a:gd name="connsiteY0" fmla="*/ 0 h 1052244"/>
              <a:gd name="connsiteX1" fmla="*/ 0 w 593725"/>
              <a:gd name="connsiteY1" fmla="*/ 1047750 h 1052244"/>
              <a:gd name="connsiteX0" fmla="*/ 40954 w 523023"/>
              <a:gd name="connsiteY0" fmla="*/ 0 h 837465"/>
              <a:gd name="connsiteX1" fmla="*/ 441004 w 523023"/>
              <a:gd name="connsiteY1" fmla="*/ 831850 h 837465"/>
              <a:gd name="connsiteX0" fmla="*/ 58383 w 458444"/>
              <a:gd name="connsiteY0" fmla="*/ 0 h 831850"/>
              <a:gd name="connsiteX1" fmla="*/ 458433 w 458444"/>
              <a:gd name="connsiteY1" fmla="*/ 831850 h 831850"/>
              <a:gd name="connsiteX0" fmla="*/ 0 w 400092"/>
              <a:gd name="connsiteY0" fmla="*/ 0 h 831850"/>
              <a:gd name="connsiteX1" fmla="*/ 400050 w 400092"/>
              <a:gd name="connsiteY1" fmla="*/ 831850 h 831850"/>
              <a:gd name="connsiteX0" fmla="*/ 0 w 400091"/>
              <a:gd name="connsiteY0" fmla="*/ 0 h 831850"/>
              <a:gd name="connsiteX1" fmla="*/ 400050 w 400091"/>
              <a:gd name="connsiteY1" fmla="*/ 831850 h 831850"/>
              <a:gd name="connsiteX0" fmla="*/ 0 w 400087"/>
              <a:gd name="connsiteY0" fmla="*/ 0 h 831850"/>
              <a:gd name="connsiteX1" fmla="*/ 400050 w 400087"/>
              <a:gd name="connsiteY1" fmla="*/ 831850 h 831850"/>
              <a:gd name="connsiteX0" fmla="*/ 0 w 406726"/>
              <a:gd name="connsiteY0" fmla="*/ 0 h 829744"/>
              <a:gd name="connsiteX1" fmla="*/ 406690 w 406726"/>
              <a:gd name="connsiteY1" fmla="*/ 829744 h 829744"/>
              <a:gd name="connsiteX0" fmla="*/ 0 w 405066"/>
              <a:gd name="connsiteY0" fmla="*/ 0 h 833956"/>
              <a:gd name="connsiteX1" fmla="*/ 405030 w 405066"/>
              <a:gd name="connsiteY1" fmla="*/ 833956 h 833956"/>
              <a:gd name="connsiteX0" fmla="*/ 0 w 405069"/>
              <a:gd name="connsiteY0" fmla="*/ 0 h 833956"/>
              <a:gd name="connsiteX1" fmla="*/ 405030 w 405069"/>
              <a:gd name="connsiteY1" fmla="*/ 833956 h 833956"/>
              <a:gd name="connsiteX0" fmla="*/ 0 w 405069"/>
              <a:gd name="connsiteY0" fmla="*/ 0 h 833956"/>
              <a:gd name="connsiteX1" fmla="*/ 405030 w 405069"/>
              <a:gd name="connsiteY1" fmla="*/ 833956 h 833956"/>
              <a:gd name="connsiteX0" fmla="*/ 0 w 405062"/>
              <a:gd name="connsiteY0" fmla="*/ 0 h 833956"/>
              <a:gd name="connsiteX1" fmla="*/ 405030 w 405062"/>
              <a:gd name="connsiteY1" fmla="*/ 833956 h 833956"/>
            </a:gdLst>
            <a:ahLst/>
            <a:cxnLst>
              <a:cxn ang="0">
                <a:pos x="connsiteX0" y="connsiteY0"/>
              </a:cxn>
              <a:cxn ang="0">
                <a:pos x="connsiteX1" y="connsiteY1"/>
              </a:cxn>
            </a:cxnLst>
            <a:rect l="l" t="t" r="r" b="b"/>
            <a:pathLst>
              <a:path w="405062" h="833956">
                <a:moveTo>
                  <a:pt x="0" y="0"/>
                </a:moveTo>
                <a:cubicBezTo>
                  <a:pt x="181618" y="139124"/>
                  <a:pt x="408205" y="539675"/>
                  <a:pt x="405030" y="833956"/>
                </a:cubicBezTo>
              </a:path>
            </a:pathLst>
          </a:custGeom>
          <a:noFill/>
          <a:ln w="12700" cap="flat" cmpd="sng" algn="ctr">
            <a:solidFill>
              <a:srgbClr val="008000"/>
            </a:solidFill>
            <a:prstDash val="sysDash"/>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81" name="TextBox 80"/>
          <p:cNvSpPr txBox="1"/>
          <p:nvPr/>
        </p:nvSpPr>
        <p:spPr>
          <a:xfrm>
            <a:off x="5797550" y="4806950"/>
            <a:ext cx="304415" cy="271869"/>
          </a:xfrm>
          <a:prstGeom prst="rect">
            <a:avLst/>
          </a:prstGeom>
          <a:noFill/>
        </p:spPr>
        <p:txBody>
          <a:bodyPr wrap="none" rtlCol="0">
            <a:spAutoFit/>
          </a:bodyPr>
          <a:lstStyle/>
          <a:p>
            <a:pPr>
              <a:buNone/>
            </a:pPr>
            <a:r>
              <a:rPr lang="en-US" dirty="0"/>
              <a:t>X</a:t>
            </a:r>
          </a:p>
        </p:txBody>
      </p:sp>
      <p:sp>
        <p:nvSpPr>
          <p:cNvPr id="82" name="TextBox 81"/>
          <p:cNvSpPr txBox="1"/>
          <p:nvPr/>
        </p:nvSpPr>
        <p:spPr>
          <a:xfrm>
            <a:off x="8464550" y="4349750"/>
            <a:ext cx="312906" cy="271869"/>
          </a:xfrm>
          <a:prstGeom prst="rect">
            <a:avLst/>
          </a:prstGeom>
          <a:noFill/>
        </p:spPr>
        <p:txBody>
          <a:bodyPr wrap="none" rtlCol="0">
            <a:spAutoFit/>
          </a:bodyPr>
          <a:lstStyle/>
          <a:p>
            <a:pPr>
              <a:buNone/>
            </a:pPr>
            <a:r>
              <a:rPr lang="en-US" dirty="0"/>
              <a:t>Y</a:t>
            </a:r>
          </a:p>
        </p:txBody>
      </p:sp>
      <p:sp>
        <p:nvSpPr>
          <p:cNvPr id="83" name="TextBox 82"/>
          <p:cNvSpPr txBox="1"/>
          <p:nvPr/>
        </p:nvSpPr>
        <p:spPr>
          <a:xfrm>
            <a:off x="6864350" y="2292350"/>
            <a:ext cx="294334" cy="271869"/>
          </a:xfrm>
          <a:prstGeom prst="rect">
            <a:avLst/>
          </a:prstGeom>
          <a:noFill/>
        </p:spPr>
        <p:txBody>
          <a:bodyPr wrap="none" rtlCol="0">
            <a:spAutoFit/>
          </a:bodyPr>
          <a:lstStyle/>
          <a:p>
            <a:pPr>
              <a:buNone/>
            </a:pPr>
            <a:r>
              <a:rPr lang="en-US" dirty="0"/>
              <a:t>Z</a:t>
            </a:r>
          </a:p>
        </p:txBody>
      </p:sp>
      <p:sp>
        <p:nvSpPr>
          <p:cNvPr id="84" name="Oval 8"/>
          <p:cNvSpPr/>
          <p:nvPr/>
        </p:nvSpPr>
        <p:spPr bwMode="auto">
          <a:xfrm>
            <a:off x="6680199" y="4200522"/>
            <a:ext cx="838201" cy="49445"/>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1165225 w 1165225"/>
              <a:gd name="connsiteY0" fmla="*/ 0 h 103933"/>
              <a:gd name="connsiteX1" fmla="*/ 0 w 1165225"/>
              <a:gd name="connsiteY1" fmla="*/ 60325 h 103933"/>
              <a:gd name="connsiteX0" fmla="*/ 1174750 w 1174750"/>
              <a:gd name="connsiteY0" fmla="*/ 0 h 112920"/>
              <a:gd name="connsiteX1" fmla="*/ 0 w 1174750"/>
              <a:gd name="connsiteY1" fmla="*/ 73025 h 112920"/>
              <a:gd name="connsiteX0" fmla="*/ 1181100 w 1181100"/>
              <a:gd name="connsiteY0" fmla="*/ 0 h 103933"/>
              <a:gd name="connsiteX1" fmla="*/ 0 w 1181100"/>
              <a:gd name="connsiteY1" fmla="*/ 60325 h 103933"/>
              <a:gd name="connsiteX0" fmla="*/ 1181100 w 1181100"/>
              <a:gd name="connsiteY0" fmla="*/ 0 h 110627"/>
              <a:gd name="connsiteX1" fmla="*/ 0 w 1181100"/>
              <a:gd name="connsiteY1" fmla="*/ 69850 h 110627"/>
              <a:gd name="connsiteX0" fmla="*/ 1181100 w 1181100"/>
              <a:gd name="connsiteY0" fmla="*/ 0 h 112979"/>
              <a:gd name="connsiteX1" fmla="*/ 0 w 1181100"/>
              <a:gd name="connsiteY1" fmla="*/ 69850 h 112979"/>
              <a:gd name="connsiteX0" fmla="*/ 1181100 w 1181100"/>
              <a:gd name="connsiteY0" fmla="*/ 0 h 111578"/>
              <a:gd name="connsiteX1" fmla="*/ 0 w 1181100"/>
              <a:gd name="connsiteY1" fmla="*/ 69850 h 111578"/>
              <a:gd name="connsiteX0" fmla="*/ 1184275 w 1184275"/>
              <a:gd name="connsiteY0" fmla="*/ 0 h 105110"/>
              <a:gd name="connsiteX1" fmla="*/ 0 w 1184275"/>
              <a:gd name="connsiteY1" fmla="*/ 60325 h 105110"/>
              <a:gd name="connsiteX0" fmla="*/ 1174750 w 1174750"/>
              <a:gd name="connsiteY0" fmla="*/ 0 h 107232"/>
              <a:gd name="connsiteX1" fmla="*/ 0 w 1174750"/>
              <a:gd name="connsiteY1" fmla="*/ 63500 h 107232"/>
              <a:gd name="connsiteX0" fmla="*/ 1174750 w 1174750"/>
              <a:gd name="connsiteY0" fmla="*/ 0 h 107232"/>
              <a:gd name="connsiteX1" fmla="*/ 0 w 1174750"/>
              <a:gd name="connsiteY1" fmla="*/ 63500 h 107232"/>
              <a:gd name="connsiteX0" fmla="*/ 1174750 w 1174750"/>
              <a:gd name="connsiteY0" fmla="*/ 0 h 110014"/>
              <a:gd name="connsiteX1" fmla="*/ 0 w 1174750"/>
              <a:gd name="connsiteY1" fmla="*/ 63500 h 110014"/>
              <a:gd name="connsiteX0" fmla="*/ 1101725 w 1101725"/>
              <a:gd name="connsiteY0" fmla="*/ 6350 h 77832"/>
              <a:gd name="connsiteX1" fmla="*/ 0 w 1101725"/>
              <a:gd name="connsiteY1" fmla="*/ 0 h 77832"/>
              <a:gd name="connsiteX0" fmla="*/ 1006475 w 1006475"/>
              <a:gd name="connsiteY0" fmla="*/ 0 h 103708"/>
              <a:gd name="connsiteX1" fmla="*/ 0 w 1006475"/>
              <a:gd name="connsiteY1" fmla="*/ 53975 h 103708"/>
              <a:gd name="connsiteX0" fmla="*/ 1006475 w 1006475"/>
              <a:gd name="connsiteY0" fmla="*/ 0 h 95324"/>
              <a:gd name="connsiteX1" fmla="*/ 0 w 1006475"/>
              <a:gd name="connsiteY1" fmla="*/ 53975 h 95324"/>
              <a:gd name="connsiteX0" fmla="*/ 1006475 w 1006475"/>
              <a:gd name="connsiteY0" fmla="*/ 0 h 86875"/>
              <a:gd name="connsiteX1" fmla="*/ 0 w 1006475"/>
              <a:gd name="connsiteY1" fmla="*/ 53975 h 86875"/>
              <a:gd name="connsiteX0" fmla="*/ 1025525 w 1025525"/>
              <a:gd name="connsiteY0" fmla="*/ 0 h 78126"/>
              <a:gd name="connsiteX1" fmla="*/ 0 w 1025525"/>
              <a:gd name="connsiteY1" fmla="*/ 41275 h 78126"/>
              <a:gd name="connsiteX0" fmla="*/ 1025525 w 1025525"/>
              <a:gd name="connsiteY0" fmla="*/ 0 h 78126"/>
              <a:gd name="connsiteX1" fmla="*/ 0 w 1025525"/>
              <a:gd name="connsiteY1" fmla="*/ 41275 h 78126"/>
              <a:gd name="connsiteX0" fmla="*/ 1031875 w 1031875"/>
              <a:gd name="connsiteY0" fmla="*/ 0 h 84626"/>
              <a:gd name="connsiteX1" fmla="*/ 0 w 1031875"/>
              <a:gd name="connsiteY1" fmla="*/ 50800 h 84626"/>
              <a:gd name="connsiteX0" fmla="*/ 1019175 w 1019175"/>
              <a:gd name="connsiteY0" fmla="*/ 0 h 84626"/>
              <a:gd name="connsiteX1" fmla="*/ 0 w 1019175"/>
              <a:gd name="connsiteY1" fmla="*/ 50800 h 84626"/>
              <a:gd name="connsiteX0" fmla="*/ 1022340 w 1022340"/>
              <a:gd name="connsiteY0" fmla="*/ 0 h 96059"/>
              <a:gd name="connsiteX1" fmla="*/ 0 w 1022340"/>
              <a:gd name="connsiteY1" fmla="*/ 66433 h 96059"/>
              <a:gd name="connsiteX0" fmla="*/ 1012845 w 1012845"/>
              <a:gd name="connsiteY0" fmla="*/ 0 h 102083"/>
              <a:gd name="connsiteX1" fmla="*/ 0 w 1012845"/>
              <a:gd name="connsiteY1" fmla="*/ 74250 h 102083"/>
              <a:gd name="connsiteX0" fmla="*/ 1009680 w 1009680"/>
              <a:gd name="connsiteY0" fmla="*/ 0 h 93120"/>
              <a:gd name="connsiteX1" fmla="*/ 0 w 1009680"/>
              <a:gd name="connsiteY1" fmla="*/ 62525 h 93120"/>
              <a:gd name="connsiteX0" fmla="*/ 1025506 w 1025506"/>
              <a:gd name="connsiteY0" fmla="*/ 0 h 102084"/>
              <a:gd name="connsiteX1" fmla="*/ 0 w 1025506"/>
              <a:gd name="connsiteY1" fmla="*/ 74250 h 102084"/>
              <a:gd name="connsiteX0" fmla="*/ 1038167 w 1038167"/>
              <a:gd name="connsiteY0" fmla="*/ 0 h 96060"/>
              <a:gd name="connsiteX1" fmla="*/ 0 w 1038167"/>
              <a:gd name="connsiteY1" fmla="*/ 66433 h 96060"/>
              <a:gd name="connsiteX0" fmla="*/ 1041332 w 1041332"/>
              <a:gd name="connsiteY0" fmla="*/ 0 h 87400"/>
              <a:gd name="connsiteX1" fmla="*/ 0 w 1041332"/>
              <a:gd name="connsiteY1" fmla="*/ 54708 h 87400"/>
              <a:gd name="connsiteX0" fmla="*/ 1041332 w 1041332"/>
              <a:gd name="connsiteY0" fmla="*/ 0 h 89333"/>
              <a:gd name="connsiteX1" fmla="*/ 0 w 1041332"/>
              <a:gd name="connsiteY1" fmla="*/ 54708 h 89333"/>
              <a:gd name="connsiteX0" fmla="*/ 1114130 w 1114130"/>
              <a:gd name="connsiteY0" fmla="*/ 226689 h 245661"/>
              <a:gd name="connsiteX1" fmla="*/ 0 w 1114130"/>
              <a:gd name="connsiteY1" fmla="*/ 0 h 245661"/>
              <a:gd name="connsiteX0" fmla="*/ 845093 w 845093"/>
              <a:gd name="connsiteY0" fmla="*/ 0 h 84021"/>
              <a:gd name="connsiteX1" fmla="*/ 0 w 845093"/>
              <a:gd name="connsiteY1" fmla="*/ 46891 h 84021"/>
              <a:gd name="connsiteX0" fmla="*/ 845093 w 845093"/>
              <a:gd name="connsiteY0" fmla="*/ 0 h 78985"/>
              <a:gd name="connsiteX1" fmla="*/ 0 w 845093"/>
              <a:gd name="connsiteY1" fmla="*/ 46891 h 78985"/>
              <a:gd name="connsiteX0" fmla="*/ 845093 w 845093"/>
              <a:gd name="connsiteY0" fmla="*/ 0 h 72050"/>
              <a:gd name="connsiteX1" fmla="*/ 0 w 845093"/>
              <a:gd name="connsiteY1" fmla="*/ 46891 h 72050"/>
              <a:gd name="connsiteX0" fmla="*/ 867249 w 867249"/>
              <a:gd name="connsiteY0" fmla="*/ 0 h 61509"/>
              <a:gd name="connsiteX1" fmla="*/ 0 w 867249"/>
              <a:gd name="connsiteY1" fmla="*/ 31258 h 61509"/>
              <a:gd name="connsiteX0" fmla="*/ 867249 w 867249"/>
              <a:gd name="connsiteY0" fmla="*/ 0 h 58176"/>
              <a:gd name="connsiteX1" fmla="*/ 0 w 867249"/>
              <a:gd name="connsiteY1" fmla="*/ 31258 h 58176"/>
              <a:gd name="connsiteX0" fmla="*/ 857754 w 857754"/>
              <a:gd name="connsiteY0" fmla="*/ 0 h 50661"/>
              <a:gd name="connsiteX1" fmla="*/ 0 w 857754"/>
              <a:gd name="connsiteY1" fmla="*/ 19533 h 50661"/>
              <a:gd name="connsiteX0" fmla="*/ 835598 w 835598"/>
              <a:gd name="connsiteY0" fmla="*/ 0 h 60864"/>
              <a:gd name="connsiteX1" fmla="*/ 0 w 835598"/>
              <a:gd name="connsiteY1" fmla="*/ 35166 h 60864"/>
            </a:gdLst>
            <a:ahLst/>
            <a:cxnLst>
              <a:cxn ang="0">
                <a:pos x="connsiteX0" y="connsiteY0"/>
              </a:cxn>
              <a:cxn ang="0">
                <a:pos x="connsiteX1" y="connsiteY1"/>
              </a:cxn>
            </a:cxnLst>
            <a:rect l="l" t="t" r="r" b="b"/>
            <a:pathLst>
              <a:path w="835598" h="60864">
                <a:moveTo>
                  <a:pt x="835598" y="0"/>
                </a:moveTo>
                <a:cubicBezTo>
                  <a:pt x="515032" y="58043"/>
                  <a:pt x="314552" y="84091"/>
                  <a:pt x="0" y="35166"/>
                </a:cubicBezTo>
              </a:path>
            </a:pathLst>
          </a:custGeom>
          <a:noFill/>
          <a:ln w="12700" cap="flat" cmpd="sng" algn="ctr">
            <a:solidFill>
              <a:srgbClr val="008000"/>
            </a:solidFill>
            <a:prstDash val="solid"/>
            <a:round/>
            <a:headEnd type="arrow"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85" name="Oval 8"/>
          <p:cNvSpPr/>
          <p:nvPr/>
        </p:nvSpPr>
        <p:spPr bwMode="auto">
          <a:xfrm>
            <a:off x="7219951" y="3590926"/>
            <a:ext cx="311146" cy="612774"/>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593725 w 593725"/>
              <a:gd name="connsiteY0" fmla="*/ 0 h 1052244"/>
              <a:gd name="connsiteX1" fmla="*/ 0 w 593725"/>
              <a:gd name="connsiteY1" fmla="*/ 1047750 h 1052244"/>
              <a:gd name="connsiteX0" fmla="*/ 40954 w 523023"/>
              <a:gd name="connsiteY0" fmla="*/ 0 h 837465"/>
              <a:gd name="connsiteX1" fmla="*/ 441004 w 523023"/>
              <a:gd name="connsiteY1" fmla="*/ 831850 h 837465"/>
              <a:gd name="connsiteX0" fmla="*/ 58383 w 458444"/>
              <a:gd name="connsiteY0" fmla="*/ 0 h 831850"/>
              <a:gd name="connsiteX1" fmla="*/ 458433 w 458444"/>
              <a:gd name="connsiteY1" fmla="*/ 831850 h 831850"/>
              <a:gd name="connsiteX0" fmla="*/ 0 w 400092"/>
              <a:gd name="connsiteY0" fmla="*/ 0 h 831850"/>
              <a:gd name="connsiteX1" fmla="*/ 400050 w 400092"/>
              <a:gd name="connsiteY1" fmla="*/ 831850 h 831850"/>
              <a:gd name="connsiteX0" fmla="*/ 0 w 400091"/>
              <a:gd name="connsiteY0" fmla="*/ 0 h 831850"/>
              <a:gd name="connsiteX1" fmla="*/ 400050 w 400091"/>
              <a:gd name="connsiteY1" fmla="*/ 831850 h 831850"/>
              <a:gd name="connsiteX0" fmla="*/ 0 w 400087"/>
              <a:gd name="connsiteY0" fmla="*/ 0 h 831850"/>
              <a:gd name="connsiteX1" fmla="*/ 400050 w 400087"/>
              <a:gd name="connsiteY1" fmla="*/ 831850 h 831850"/>
              <a:gd name="connsiteX0" fmla="*/ 0 w 400050"/>
              <a:gd name="connsiteY0" fmla="*/ 0 h 831850"/>
              <a:gd name="connsiteX1" fmla="*/ 400050 w 400050"/>
              <a:gd name="connsiteY1" fmla="*/ 831850 h 831850"/>
              <a:gd name="connsiteX0" fmla="*/ 0 w 384175"/>
              <a:gd name="connsiteY0" fmla="*/ 0 h 796925"/>
              <a:gd name="connsiteX1" fmla="*/ 384175 w 384175"/>
              <a:gd name="connsiteY1" fmla="*/ 796925 h 796925"/>
              <a:gd name="connsiteX0" fmla="*/ 0 w 387350"/>
              <a:gd name="connsiteY0" fmla="*/ 0 h 762000"/>
              <a:gd name="connsiteX1" fmla="*/ 387350 w 387350"/>
              <a:gd name="connsiteY1" fmla="*/ 762000 h 762000"/>
              <a:gd name="connsiteX0" fmla="*/ 0 w 396875"/>
              <a:gd name="connsiteY0" fmla="*/ 0 h 774700"/>
              <a:gd name="connsiteX1" fmla="*/ 396875 w 396875"/>
              <a:gd name="connsiteY1" fmla="*/ 774700 h 774700"/>
              <a:gd name="connsiteX0" fmla="*/ 0 w 311150"/>
              <a:gd name="connsiteY0" fmla="*/ 0 h 717550"/>
              <a:gd name="connsiteX1" fmla="*/ 311150 w 311150"/>
              <a:gd name="connsiteY1" fmla="*/ 717550 h 717550"/>
              <a:gd name="connsiteX0" fmla="*/ 0 w 323850"/>
              <a:gd name="connsiteY0" fmla="*/ 0 h 654050"/>
              <a:gd name="connsiteX1" fmla="*/ 323850 w 323850"/>
              <a:gd name="connsiteY1" fmla="*/ 654050 h 654050"/>
              <a:gd name="connsiteX0" fmla="*/ 0 w 327025"/>
              <a:gd name="connsiteY0" fmla="*/ 0 h 666750"/>
              <a:gd name="connsiteX1" fmla="*/ 327025 w 327025"/>
              <a:gd name="connsiteY1" fmla="*/ 666750 h 666750"/>
              <a:gd name="connsiteX0" fmla="*/ 0 w 327025"/>
              <a:gd name="connsiteY0" fmla="*/ 0 h 666750"/>
              <a:gd name="connsiteX1" fmla="*/ 327025 w 327025"/>
              <a:gd name="connsiteY1" fmla="*/ 666750 h 666750"/>
              <a:gd name="connsiteX0" fmla="*/ 0 w 327025"/>
              <a:gd name="connsiteY0" fmla="*/ 0 h 666750"/>
              <a:gd name="connsiteX1" fmla="*/ 327025 w 327025"/>
              <a:gd name="connsiteY1" fmla="*/ 666750 h 666750"/>
              <a:gd name="connsiteX0" fmla="*/ 0 w 323850"/>
              <a:gd name="connsiteY0" fmla="*/ 0 h 682625"/>
              <a:gd name="connsiteX1" fmla="*/ 323850 w 323850"/>
              <a:gd name="connsiteY1" fmla="*/ 682625 h 682625"/>
              <a:gd name="connsiteX0" fmla="*/ 0 w 336550"/>
              <a:gd name="connsiteY0" fmla="*/ 0 h 695325"/>
              <a:gd name="connsiteX1" fmla="*/ 336550 w 336550"/>
              <a:gd name="connsiteY1" fmla="*/ 695325 h 695325"/>
              <a:gd name="connsiteX0" fmla="*/ 0 w 365125"/>
              <a:gd name="connsiteY0" fmla="*/ 0 h 730250"/>
              <a:gd name="connsiteX1" fmla="*/ 365125 w 365125"/>
              <a:gd name="connsiteY1" fmla="*/ 730250 h 730250"/>
              <a:gd name="connsiteX0" fmla="*/ 0 w 352425"/>
              <a:gd name="connsiteY0" fmla="*/ 0 h 742950"/>
              <a:gd name="connsiteX1" fmla="*/ 352425 w 352425"/>
              <a:gd name="connsiteY1" fmla="*/ 742950 h 742950"/>
              <a:gd name="connsiteX0" fmla="*/ 0 w 326426"/>
              <a:gd name="connsiteY0" fmla="*/ 0 h 739815"/>
              <a:gd name="connsiteX1" fmla="*/ 326426 w 326426"/>
              <a:gd name="connsiteY1" fmla="*/ 739815 h 739815"/>
              <a:gd name="connsiteX0" fmla="*/ 0 w 337981"/>
              <a:gd name="connsiteY0" fmla="*/ 0 h 724141"/>
              <a:gd name="connsiteX1" fmla="*/ 337981 w 337981"/>
              <a:gd name="connsiteY1" fmla="*/ 724141 h 724141"/>
              <a:gd name="connsiteX0" fmla="*/ 0 w 329315"/>
              <a:gd name="connsiteY0" fmla="*/ 0 h 733545"/>
              <a:gd name="connsiteX1" fmla="*/ 329315 w 329315"/>
              <a:gd name="connsiteY1" fmla="*/ 733545 h 733545"/>
              <a:gd name="connsiteX0" fmla="*/ 0 w 342757"/>
              <a:gd name="connsiteY0" fmla="*/ 0 h 767984"/>
              <a:gd name="connsiteX1" fmla="*/ 342757 w 342757"/>
              <a:gd name="connsiteY1" fmla="*/ 767984 h 767984"/>
              <a:gd name="connsiteX0" fmla="*/ 0 w 346117"/>
              <a:gd name="connsiteY0" fmla="*/ 0 h 750765"/>
              <a:gd name="connsiteX1" fmla="*/ 346117 w 346117"/>
              <a:gd name="connsiteY1" fmla="*/ 750765 h 750765"/>
              <a:gd name="connsiteX0" fmla="*/ 0 w 374372"/>
              <a:gd name="connsiteY0" fmla="*/ 0 h 786012"/>
              <a:gd name="connsiteX1" fmla="*/ 374372 w 374372"/>
              <a:gd name="connsiteY1" fmla="*/ 786012 h 786012"/>
              <a:gd name="connsiteX0" fmla="*/ 0 w 374372"/>
              <a:gd name="connsiteY0" fmla="*/ 0 h 786012"/>
              <a:gd name="connsiteX1" fmla="*/ 374372 w 374372"/>
              <a:gd name="connsiteY1" fmla="*/ 786012 h 786012"/>
              <a:gd name="connsiteX0" fmla="*/ 0 w 628665"/>
              <a:gd name="connsiteY0" fmla="*/ 0 h 902328"/>
              <a:gd name="connsiteX1" fmla="*/ 628665 w 628665"/>
              <a:gd name="connsiteY1" fmla="*/ 902328 h 902328"/>
              <a:gd name="connsiteX0" fmla="*/ 0 w 335522"/>
              <a:gd name="connsiteY0" fmla="*/ 0 h 655597"/>
              <a:gd name="connsiteX1" fmla="*/ 335522 w 335522"/>
              <a:gd name="connsiteY1" fmla="*/ 655597 h 655597"/>
              <a:gd name="connsiteX0" fmla="*/ 0 w 335524"/>
              <a:gd name="connsiteY0" fmla="*/ 0 h 655597"/>
              <a:gd name="connsiteX1" fmla="*/ 335522 w 335524"/>
              <a:gd name="connsiteY1" fmla="*/ 655597 h 655597"/>
              <a:gd name="connsiteX0" fmla="*/ 0 w 335524"/>
              <a:gd name="connsiteY0" fmla="*/ 0 h 655597"/>
              <a:gd name="connsiteX1" fmla="*/ 335522 w 335524"/>
              <a:gd name="connsiteY1" fmla="*/ 655597 h 655597"/>
              <a:gd name="connsiteX0" fmla="*/ 0 w 346118"/>
              <a:gd name="connsiteY0" fmla="*/ 0 h 666171"/>
              <a:gd name="connsiteX1" fmla="*/ 346117 w 346118"/>
              <a:gd name="connsiteY1" fmla="*/ 666171 h 666171"/>
              <a:gd name="connsiteX0" fmla="*/ 0 w 346117"/>
              <a:gd name="connsiteY0" fmla="*/ 0 h 666171"/>
              <a:gd name="connsiteX1" fmla="*/ 346117 w 346117"/>
              <a:gd name="connsiteY1" fmla="*/ 666171 h 666171"/>
              <a:gd name="connsiteX0" fmla="*/ 0 w 309683"/>
              <a:gd name="connsiteY0" fmla="*/ 0 h 642134"/>
              <a:gd name="connsiteX1" fmla="*/ 309683 w 309683"/>
              <a:gd name="connsiteY1" fmla="*/ 642134 h 642134"/>
              <a:gd name="connsiteX0" fmla="*/ 0 w 291466"/>
              <a:gd name="connsiteY0" fmla="*/ 0 h 662737"/>
              <a:gd name="connsiteX1" fmla="*/ 291466 w 291466"/>
              <a:gd name="connsiteY1" fmla="*/ 662737 h 662737"/>
              <a:gd name="connsiteX0" fmla="*/ 0 w 297538"/>
              <a:gd name="connsiteY0" fmla="*/ 0 h 662737"/>
              <a:gd name="connsiteX1" fmla="*/ 297538 w 297538"/>
              <a:gd name="connsiteY1" fmla="*/ 662737 h 662737"/>
              <a:gd name="connsiteX0" fmla="*/ 0 w 297538"/>
              <a:gd name="connsiteY0" fmla="*/ 0 h 662737"/>
              <a:gd name="connsiteX1" fmla="*/ 297538 w 297538"/>
              <a:gd name="connsiteY1" fmla="*/ 662737 h 662737"/>
            </a:gdLst>
            <a:ahLst/>
            <a:cxnLst>
              <a:cxn ang="0">
                <a:pos x="connsiteX0" y="connsiteY0"/>
              </a:cxn>
              <a:cxn ang="0">
                <a:pos x="connsiteX1" y="connsiteY1"/>
              </a:cxn>
            </a:cxnLst>
            <a:rect l="l" t="t" r="r" b="b"/>
            <a:pathLst>
              <a:path w="297538" h="662737">
                <a:moveTo>
                  <a:pt x="0" y="0"/>
                </a:moveTo>
                <a:cubicBezTo>
                  <a:pt x="153114" y="213829"/>
                  <a:pt x="277061" y="492695"/>
                  <a:pt x="297538" y="662737"/>
                </a:cubicBezTo>
              </a:path>
            </a:pathLst>
          </a:custGeom>
          <a:noFill/>
          <a:ln w="12700" cap="flat" cmpd="sng" algn="ctr">
            <a:solidFill>
              <a:srgbClr val="008000"/>
            </a:solidFill>
            <a:prstDash val="solid"/>
            <a:round/>
            <a:headEnd type="arrow"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3" name="Rectangle 3">
            <a:extLst>
              <a:ext uri="{FF2B5EF4-FFF2-40B4-BE49-F238E27FC236}">
                <a16:creationId xmlns:a16="http://schemas.microsoft.com/office/drawing/2014/main" id="{3C41E2DE-6C3E-6E70-7766-6EB533845330}"/>
              </a:ext>
            </a:extLst>
          </p:cNvPr>
          <p:cNvSpPr txBox="1">
            <a:spLocks noChangeArrowheads="1"/>
          </p:cNvSpPr>
          <p:nvPr/>
        </p:nvSpPr>
        <p:spPr bwMode="auto">
          <a:xfrm>
            <a:off x="4862830" y="1301750"/>
            <a:ext cx="3630930" cy="33401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ＭＳ Ｐゴシック" charset="-128"/>
                <a:cs typeface="ＭＳ Ｐゴシック" charset="-128"/>
              </a:defRPr>
            </a:lvl1pPr>
            <a:lvl2pPr marL="685800" indent="-228600" algn="l" rtl="0" eaLnBrk="0" fontAlgn="base" hangingPunct="0">
              <a:lnSpc>
                <a:spcPct val="90000"/>
              </a:lnSpc>
              <a:spcBef>
                <a:spcPct val="30000"/>
              </a:spcBef>
              <a:spcAft>
                <a:spcPct val="0"/>
              </a:spcAft>
              <a:buSzPct val="100000"/>
              <a:buChar char="–"/>
              <a:defRPr b="1">
                <a:solidFill>
                  <a:schemeClr val="tx1"/>
                </a:solidFill>
                <a:latin typeface="+mn-lt"/>
                <a:ea typeface="ＭＳ Ｐゴシック" charset="-128"/>
              </a:defRPr>
            </a:lvl2pPr>
            <a:lvl3pPr marL="1143000" indent="-228600" algn="l" rtl="0" eaLnBrk="0" fontAlgn="base" hangingPunct="0">
              <a:lnSpc>
                <a:spcPct val="90000"/>
              </a:lnSpc>
              <a:spcBef>
                <a:spcPct val="30000"/>
              </a:spcBef>
              <a:spcAft>
                <a:spcPct val="0"/>
              </a:spcAft>
              <a:buSzPct val="100000"/>
              <a:buChar char="»"/>
              <a:defRPr b="1">
                <a:solidFill>
                  <a:schemeClr val="tx1"/>
                </a:solidFill>
                <a:latin typeface="+mn-lt"/>
                <a:ea typeface="ＭＳ Ｐゴシック" charset="-128"/>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ea typeface="ＭＳ Ｐゴシック" charset="-128"/>
              </a:defRPr>
            </a:lvl9pPr>
          </a:lstStyle>
          <a:p>
            <a:pPr marL="0" indent="0">
              <a:lnSpc>
                <a:spcPct val="80000"/>
              </a:lnSpc>
              <a:buNone/>
            </a:pPr>
            <a:r>
              <a:rPr lang="en-US" sz="2000" kern="0" dirty="0"/>
              <a:t>(also known as latitudinal)</a:t>
            </a:r>
          </a:p>
          <a:p>
            <a:pPr lvl="1">
              <a:lnSpc>
                <a:spcPct val="80000"/>
              </a:lnSpc>
            </a:pPr>
            <a:endParaRPr lang="en-US" sz="1400" kern="0" dirty="0"/>
          </a:p>
        </p:txBody>
      </p:sp>
    </p:spTree>
    <p:extLst>
      <p:ext uri="{BB962C8B-B14F-4D97-AF65-F5344CB8AC3E}">
        <p14:creationId xmlns:p14="http://schemas.microsoft.com/office/powerpoint/2010/main" val="1144009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p>
            <a:r>
              <a:rPr lang="en-US" dirty="0">
                <a:latin typeface="Arial" pitchFamily="-60" charset="0"/>
                <a:ea typeface="ＭＳ Ｐゴシック" pitchFamily="-60" charset="-128"/>
                <a:cs typeface="ＭＳ Ｐゴシック" pitchFamily="-60" charset="-128"/>
              </a:rPr>
              <a:t>Fundamental Concepts</a:t>
            </a:r>
          </a:p>
        </p:txBody>
      </p:sp>
      <p:sp>
        <p:nvSpPr>
          <p:cNvPr id="33795" name="Slide Number Placeholder 4"/>
          <p:cNvSpPr>
            <a:spLocks noGrp="1"/>
          </p:cNvSpPr>
          <p:nvPr>
            <p:ph type="sldNum" sz="quarter" idx="11"/>
          </p:nvPr>
        </p:nvSpPr>
        <p:spPr>
          <a:noFill/>
        </p:spPr>
        <p:txBody>
          <a:bodyPr/>
          <a:lstStyle/>
          <a:p>
            <a:fld id="{677079E2-9212-E247-B39F-43BED8035062}" type="slidenum">
              <a:rPr lang="en-US" smtClean="0"/>
              <a:pPr/>
              <a:t>23</a:t>
            </a:fld>
            <a:endParaRPr lang="en-US" sz="1400" b="0" dirty="0">
              <a:latin typeface="Times New Roman" charset="0"/>
            </a:endParaRPr>
          </a:p>
        </p:txBody>
      </p:sp>
      <p:sp>
        <p:nvSpPr>
          <p:cNvPr id="33796" name="Rectangle 2"/>
          <p:cNvSpPr>
            <a:spLocks noGrp="1" noChangeArrowheads="1"/>
          </p:cNvSpPr>
          <p:nvPr>
            <p:ph type="title"/>
          </p:nvPr>
        </p:nvSpPr>
        <p:spPr>
          <a:xfrm>
            <a:off x="2139950" y="387350"/>
            <a:ext cx="6193552" cy="435504"/>
          </a:xfrm>
        </p:spPr>
        <p:txBody>
          <a:bodyPr/>
          <a:lstStyle/>
          <a:p>
            <a:r>
              <a:rPr lang="en-US" sz="2800" dirty="0"/>
              <a:t>Coordinate System Conventions - 2</a:t>
            </a:r>
            <a:endParaRPr lang="en-US" dirty="0"/>
          </a:p>
        </p:txBody>
      </p:sp>
      <p:sp>
        <p:nvSpPr>
          <p:cNvPr id="33797" name="Rectangle 3"/>
          <p:cNvSpPr>
            <a:spLocks noGrp="1" noChangeArrowheads="1"/>
          </p:cNvSpPr>
          <p:nvPr>
            <p:ph type="body" idx="1"/>
          </p:nvPr>
        </p:nvSpPr>
        <p:spPr>
          <a:xfrm>
            <a:off x="685800" y="1600199"/>
            <a:ext cx="4502150" cy="5159415"/>
          </a:xfrm>
        </p:spPr>
        <p:txBody>
          <a:bodyPr/>
          <a:lstStyle/>
          <a:p>
            <a:pPr>
              <a:lnSpc>
                <a:spcPct val="80000"/>
              </a:lnSpc>
            </a:pPr>
            <a:r>
              <a:rPr lang="en-US" sz="2000" dirty="0"/>
              <a:t>Planetodetic coordinate systems</a:t>
            </a:r>
          </a:p>
          <a:p>
            <a:pPr lvl="1">
              <a:lnSpc>
                <a:spcPct val="80000"/>
              </a:lnSpc>
            </a:pPr>
            <a:r>
              <a:rPr lang="en-US" dirty="0" err="1"/>
              <a:t>Planetodetic</a:t>
            </a:r>
            <a:r>
              <a:rPr lang="en-US" dirty="0"/>
              <a:t> longitude is </a:t>
            </a:r>
            <a:r>
              <a:rPr lang="en-US" dirty="0" err="1"/>
              <a:t>planetocentric</a:t>
            </a:r>
            <a:r>
              <a:rPr lang="en-US" dirty="0"/>
              <a:t> longitude</a:t>
            </a:r>
          </a:p>
          <a:p>
            <a:pPr lvl="2">
              <a:lnSpc>
                <a:spcPct val="80000"/>
              </a:lnSpc>
            </a:pPr>
            <a:r>
              <a:rPr lang="en-US" sz="1600" dirty="0"/>
              <a:t>increases positively eastward</a:t>
            </a:r>
          </a:p>
          <a:p>
            <a:pPr lvl="1"/>
            <a:r>
              <a:rPr lang="en-US" dirty="0" err="1"/>
              <a:t>Planetodetic</a:t>
            </a:r>
            <a:r>
              <a:rPr lang="en-US" dirty="0"/>
              <a:t> latitude </a:t>
            </a:r>
          </a:p>
          <a:p>
            <a:pPr lvl="2"/>
            <a:r>
              <a:rPr lang="en-US" sz="1600" dirty="0"/>
              <a:t>Tied to a reference ellipsoid</a:t>
            </a:r>
          </a:p>
          <a:p>
            <a:pPr lvl="2"/>
            <a:r>
              <a:rPr lang="en-US" sz="1600" dirty="0"/>
              <a:t>For a point on a reference ellipsoid, the angle measured from the X-Y plane to the surface normal at the point of interest. For other points, equals latitude at the nearest point on the reference ellipsoid</a:t>
            </a:r>
          </a:p>
          <a:p>
            <a:pPr lvl="2"/>
            <a:r>
              <a:rPr lang="en-US" sz="1600" dirty="0"/>
              <a:t>Latitude increases positively in the +Z direction</a:t>
            </a:r>
          </a:p>
          <a:p>
            <a:pPr lvl="3"/>
            <a:r>
              <a:rPr lang="en-US" dirty="0"/>
              <a:t>+Z is defined the same as for </a:t>
            </a:r>
            <a:r>
              <a:rPr lang="en-US" dirty="0" err="1"/>
              <a:t>planetocentric</a:t>
            </a:r>
            <a:r>
              <a:rPr lang="en-US" dirty="0"/>
              <a:t> coordinates</a:t>
            </a:r>
          </a:p>
          <a:p>
            <a:pPr lvl="1"/>
            <a:r>
              <a:rPr lang="en-US" dirty="0" err="1"/>
              <a:t>Planetodetic</a:t>
            </a:r>
            <a:r>
              <a:rPr lang="en-US" dirty="0"/>
              <a:t> routines are RECGEO/GEOREC, DRDGEO/DGEODR</a:t>
            </a:r>
          </a:p>
          <a:p>
            <a:pPr lvl="1"/>
            <a:endParaRPr lang="en-US" dirty="0"/>
          </a:p>
          <a:p>
            <a:pPr lvl="2"/>
            <a:endParaRPr lang="en-US" sz="1600" dirty="0"/>
          </a:p>
        </p:txBody>
      </p:sp>
      <p:sp>
        <p:nvSpPr>
          <p:cNvPr id="9" name="Oval 8"/>
          <p:cNvSpPr/>
          <p:nvPr/>
        </p:nvSpPr>
        <p:spPr bwMode="auto">
          <a:xfrm>
            <a:off x="5873750" y="2978150"/>
            <a:ext cx="2286000" cy="1981200"/>
          </a:xfrm>
          <a:prstGeom prst="ellipse">
            <a:avLst/>
          </a:pr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10" name="Oval 8"/>
          <p:cNvSpPr/>
          <p:nvPr/>
        </p:nvSpPr>
        <p:spPr bwMode="auto">
          <a:xfrm>
            <a:off x="5873750" y="3968750"/>
            <a:ext cx="2286000" cy="533400"/>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Lst>
            <a:ahLst/>
            <a:cxnLst>
              <a:cxn ang="0">
                <a:pos x="connsiteX0" y="connsiteY0"/>
              </a:cxn>
              <a:cxn ang="0">
                <a:pos x="connsiteX1" y="connsiteY1"/>
              </a:cxn>
              <a:cxn ang="0">
                <a:pos x="connsiteX2" y="connsiteY2"/>
              </a:cxn>
            </a:cxnLst>
            <a:rect l="l" t="t" r="r" b="b"/>
            <a:pathLst>
              <a:path w="2286000" h="533400">
                <a:moveTo>
                  <a:pt x="2286000" y="0"/>
                </a:moveTo>
                <a:cubicBezTo>
                  <a:pt x="2286000" y="294589"/>
                  <a:pt x="1774261" y="533400"/>
                  <a:pt x="1143000" y="533400"/>
                </a:cubicBezTo>
                <a:cubicBezTo>
                  <a:pt x="511739" y="533400"/>
                  <a:pt x="0" y="294589"/>
                  <a:pt x="0" y="0"/>
                </a:cubicBezTo>
              </a:path>
            </a:pathLst>
          </a:cu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cxnSp>
        <p:nvCxnSpPr>
          <p:cNvPr id="11" name="Straight Arrow Connector 10"/>
          <p:cNvCxnSpPr/>
          <p:nvPr/>
        </p:nvCxnSpPr>
        <p:spPr bwMode="auto">
          <a:xfrm flipV="1">
            <a:off x="7016750" y="2597150"/>
            <a:ext cx="0" cy="1295400"/>
          </a:xfrm>
          <a:prstGeom prst="straightConnector1">
            <a:avLst/>
          </a:prstGeom>
          <a:noFill/>
          <a:ln w="12700" cap="flat" cmpd="sng" algn="ctr">
            <a:solidFill>
              <a:srgbClr val="000000"/>
            </a:solidFill>
            <a:prstDash val="solid"/>
            <a:round/>
            <a:headEnd type="none" w="med" len="med"/>
            <a:tailEnd type="arrow"/>
          </a:ln>
          <a:effectLst/>
        </p:spPr>
      </p:cxnSp>
      <p:cxnSp>
        <p:nvCxnSpPr>
          <p:cNvPr id="12" name="Straight Arrow Connector 11"/>
          <p:cNvCxnSpPr/>
          <p:nvPr/>
        </p:nvCxnSpPr>
        <p:spPr bwMode="auto">
          <a:xfrm flipH="1">
            <a:off x="6102350" y="3892550"/>
            <a:ext cx="914400" cy="914400"/>
          </a:xfrm>
          <a:prstGeom prst="straightConnector1">
            <a:avLst/>
          </a:prstGeom>
          <a:noFill/>
          <a:ln w="12700" cap="flat" cmpd="sng" algn="ctr">
            <a:solidFill>
              <a:srgbClr val="000000"/>
            </a:solidFill>
            <a:prstDash val="solid"/>
            <a:round/>
            <a:headEnd type="none" w="med" len="med"/>
            <a:tailEnd type="arrow"/>
          </a:ln>
          <a:effectLst/>
        </p:spPr>
      </p:cxnSp>
      <p:cxnSp>
        <p:nvCxnSpPr>
          <p:cNvPr id="13" name="Straight Arrow Connector 12"/>
          <p:cNvCxnSpPr/>
          <p:nvPr/>
        </p:nvCxnSpPr>
        <p:spPr bwMode="auto">
          <a:xfrm>
            <a:off x="7016750" y="3892550"/>
            <a:ext cx="1447800" cy="533400"/>
          </a:xfrm>
          <a:prstGeom prst="straightConnector1">
            <a:avLst/>
          </a:prstGeom>
          <a:noFill/>
          <a:ln w="12700" cap="flat" cmpd="sng" algn="ctr">
            <a:solidFill>
              <a:srgbClr val="000000"/>
            </a:solidFill>
            <a:prstDash val="solid"/>
            <a:round/>
            <a:headEnd type="none" w="med" len="med"/>
            <a:tailEnd type="arrow"/>
          </a:ln>
          <a:effectLst/>
        </p:spPr>
      </p:cxnSp>
      <p:sp>
        <p:nvSpPr>
          <p:cNvPr id="14" name="Oval 13"/>
          <p:cNvSpPr/>
          <p:nvPr/>
        </p:nvSpPr>
        <p:spPr bwMode="auto">
          <a:xfrm>
            <a:off x="6448425" y="4410075"/>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15" name="Oval 14"/>
          <p:cNvSpPr/>
          <p:nvPr/>
        </p:nvSpPr>
        <p:spPr bwMode="auto">
          <a:xfrm>
            <a:off x="6994525" y="3079750"/>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16" name="Oval 15"/>
          <p:cNvSpPr/>
          <p:nvPr/>
        </p:nvSpPr>
        <p:spPr bwMode="auto">
          <a:xfrm>
            <a:off x="7966075" y="4225925"/>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17" name="Oval 16"/>
          <p:cNvSpPr/>
          <p:nvPr/>
        </p:nvSpPr>
        <p:spPr bwMode="auto">
          <a:xfrm>
            <a:off x="7334250" y="3381375"/>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cxnSp>
        <p:nvCxnSpPr>
          <p:cNvPr id="18" name="Straight Connector 17"/>
          <p:cNvCxnSpPr/>
          <p:nvPr/>
        </p:nvCxnSpPr>
        <p:spPr bwMode="auto">
          <a:xfrm>
            <a:off x="7016750" y="3892550"/>
            <a:ext cx="777875" cy="466725"/>
          </a:xfrm>
          <a:prstGeom prst="line">
            <a:avLst/>
          </a:prstGeom>
          <a:noFill/>
          <a:ln w="12700" cap="flat" cmpd="sng" algn="ctr">
            <a:solidFill>
              <a:srgbClr val="FF6600"/>
            </a:solidFill>
            <a:prstDash val="sysDash"/>
            <a:round/>
            <a:headEnd type="none" w="med" len="med"/>
            <a:tailEnd type="none" w="med" len="med"/>
          </a:ln>
          <a:effectLst/>
        </p:spPr>
      </p:cxnSp>
      <p:sp>
        <p:nvSpPr>
          <p:cNvPr id="20" name="Freeform 19"/>
          <p:cNvSpPr/>
          <p:nvPr/>
        </p:nvSpPr>
        <p:spPr>
          <a:xfrm>
            <a:off x="6638925" y="4248150"/>
            <a:ext cx="1019187" cy="114888"/>
          </a:xfrm>
          <a:custGeom>
            <a:avLst/>
            <a:gdLst>
              <a:gd name="connsiteX0" fmla="*/ 0 w 1019187"/>
              <a:gd name="connsiteY0" fmla="*/ 34925 h 114888"/>
              <a:gd name="connsiteX1" fmla="*/ 28575 w 1019187"/>
              <a:gd name="connsiteY1" fmla="*/ 53975 h 114888"/>
              <a:gd name="connsiteX2" fmla="*/ 701675 w 1019187"/>
              <a:gd name="connsiteY2" fmla="*/ 111125 h 114888"/>
              <a:gd name="connsiteX3" fmla="*/ 762000 w 1019187"/>
              <a:gd name="connsiteY3" fmla="*/ 104775 h 114888"/>
              <a:gd name="connsiteX4" fmla="*/ 838200 w 1019187"/>
              <a:gd name="connsiteY4" fmla="*/ 95250 h 114888"/>
              <a:gd name="connsiteX5" fmla="*/ 850900 w 1019187"/>
              <a:gd name="connsiteY5" fmla="*/ 92075 h 114888"/>
              <a:gd name="connsiteX6" fmla="*/ 882650 w 1019187"/>
              <a:gd name="connsiteY6" fmla="*/ 82550 h 114888"/>
              <a:gd name="connsiteX7" fmla="*/ 898525 w 1019187"/>
              <a:gd name="connsiteY7" fmla="*/ 76200 h 114888"/>
              <a:gd name="connsiteX8" fmla="*/ 927100 w 1019187"/>
              <a:gd name="connsiteY8" fmla="*/ 69850 h 114888"/>
              <a:gd name="connsiteX9" fmla="*/ 936625 w 1019187"/>
              <a:gd name="connsiteY9" fmla="*/ 66675 h 114888"/>
              <a:gd name="connsiteX10" fmla="*/ 971550 w 1019187"/>
              <a:gd name="connsiteY10" fmla="*/ 53975 h 114888"/>
              <a:gd name="connsiteX11" fmla="*/ 981075 w 1019187"/>
              <a:gd name="connsiteY11" fmla="*/ 41275 h 114888"/>
              <a:gd name="connsiteX12" fmla="*/ 984250 w 1019187"/>
              <a:gd name="connsiteY12" fmla="*/ 28575 h 114888"/>
              <a:gd name="connsiteX13" fmla="*/ 1009650 w 1019187"/>
              <a:gd name="connsiteY13" fmla="*/ 12700 h 114888"/>
              <a:gd name="connsiteX14" fmla="*/ 1019175 w 1019187"/>
              <a:gd name="connsiteY14" fmla="*/ 0 h 11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19187" h="114888">
                <a:moveTo>
                  <a:pt x="0" y="34925"/>
                </a:moveTo>
                <a:cubicBezTo>
                  <a:pt x="9525" y="41275"/>
                  <a:pt x="17327" y="51845"/>
                  <a:pt x="28575" y="53975"/>
                </a:cubicBezTo>
                <a:cubicBezTo>
                  <a:pt x="428013" y="129626"/>
                  <a:pt x="347590" y="115103"/>
                  <a:pt x="701675" y="111125"/>
                </a:cubicBezTo>
                <a:cubicBezTo>
                  <a:pt x="772661" y="105210"/>
                  <a:pt x="712227" y="110997"/>
                  <a:pt x="762000" y="104775"/>
                </a:cubicBezTo>
                <a:cubicBezTo>
                  <a:pt x="764693" y="104438"/>
                  <a:pt x="822296" y="98142"/>
                  <a:pt x="838200" y="95250"/>
                </a:cubicBezTo>
                <a:cubicBezTo>
                  <a:pt x="842493" y="94469"/>
                  <a:pt x="846690" y="93223"/>
                  <a:pt x="850900" y="92075"/>
                </a:cubicBezTo>
                <a:cubicBezTo>
                  <a:pt x="857323" y="90323"/>
                  <a:pt x="874077" y="85765"/>
                  <a:pt x="882650" y="82550"/>
                </a:cubicBezTo>
                <a:cubicBezTo>
                  <a:pt x="887986" y="80549"/>
                  <a:pt x="893118" y="78002"/>
                  <a:pt x="898525" y="76200"/>
                </a:cubicBezTo>
                <a:cubicBezTo>
                  <a:pt x="908303" y="72941"/>
                  <a:pt x="917034" y="72366"/>
                  <a:pt x="927100" y="69850"/>
                </a:cubicBezTo>
                <a:cubicBezTo>
                  <a:pt x="930347" y="69038"/>
                  <a:pt x="933378" y="67487"/>
                  <a:pt x="936625" y="66675"/>
                </a:cubicBezTo>
                <a:cubicBezTo>
                  <a:pt x="948658" y="63667"/>
                  <a:pt x="962111" y="63414"/>
                  <a:pt x="971550" y="53975"/>
                </a:cubicBezTo>
                <a:cubicBezTo>
                  <a:pt x="975292" y="50233"/>
                  <a:pt x="977900" y="45508"/>
                  <a:pt x="981075" y="41275"/>
                </a:cubicBezTo>
                <a:cubicBezTo>
                  <a:pt x="982133" y="37042"/>
                  <a:pt x="981632" y="32066"/>
                  <a:pt x="984250" y="28575"/>
                </a:cubicBezTo>
                <a:cubicBezTo>
                  <a:pt x="992878" y="17071"/>
                  <a:pt x="998566" y="16395"/>
                  <a:pt x="1009650" y="12700"/>
                </a:cubicBezTo>
                <a:cubicBezTo>
                  <a:pt x="1019923" y="2427"/>
                  <a:pt x="1019175" y="7665"/>
                  <a:pt x="1019175" y="0"/>
                </a:cubicBezTo>
              </a:path>
            </a:pathLst>
          </a:custGeom>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22" name="Oval 8"/>
          <p:cNvSpPr/>
          <p:nvPr/>
        </p:nvSpPr>
        <p:spPr bwMode="auto">
          <a:xfrm>
            <a:off x="7016750" y="3101973"/>
            <a:ext cx="774690" cy="1257302"/>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593725 w 593725"/>
              <a:gd name="connsiteY0" fmla="*/ 0 h 1052244"/>
              <a:gd name="connsiteX1" fmla="*/ 0 w 593725"/>
              <a:gd name="connsiteY1" fmla="*/ 1047750 h 1052244"/>
              <a:gd name="connsiteX0" fmla="*/ 40954 w 523023"/>
              <a:gd name="connsiteY0" fmla="*/ 0 h 837465"/>
              <a:gd name="connsiteX1" fmla="*/ 441004 w 523023"/>
              <a:gd name="connsiteY1" fmla="*/ 831850 h 837465"/>
              <a:gd name="connsiteX0" fmla="*/ 58383 w 458444"/>
              <a:gd name="connsiteY0" fmla="*/ 0 h 831850"/>
              <a:gd name="connsiteX1" fmla="*/ 458433 w 458444"/>
              <a:gd name="connsiteY1" fmla="*/ 831850 h 831850"/>
              <a:gd name="connsiteX0" fmla="*/ 0 w 400092"/>
              <a:gd name="connsiteY0" fmla="*/ 0 h 831850"/>
              <a:gd name="connsiteX1" fmla="*/ 400050 w 400092"/>
              <a:gd name="connsiteY1" fmla="*/ 831850 h 831850"/>
              <a:gd name="connsiteX0" fmla="*/ 0 w 400091"/>
              <a:gd name="connsiteY0" fmla="*/ 0 h 831850"/>
              <a:gd name="connsiteX1" fmla="*/ 400050 w 400091"/>
              <a:gd name="connsiteY1" fmla="*/ 831850 h 831850"/>
              <a:gd name="connsiteX0" fmla="*/ 0 w 400087"/>
              <a:gd name="connsiteY0" fmla="*/ 0 h 831850"/>
              <a:gd name="connsiteX1" fmla="*/ 400050 w 400087"/>
              <a:gd name="connsiteY1" fmla="*/ 831850 h 831850"/>
              <a:gd name="connsiteX0" fmla="*/ 0 w 406726"/>
              <a:gd name="connsiteY0" fmla="*/ 0 h 829744"/>
              <a:gd name="connsiteX1" fmla="*/ 406690 w 406726"/>
              <a:gd name="connsiteY1" fmla="*/ 829744 h 829744"/>
              <a:gd name="connsiteX0" fmla="*/ 0 w 405066"/>
              <a:gd name="connsiteY0" fmla="*/ 0 h 833956"/>
              <a:gd name="connsiteX1" fmla="*/ 405030 w 405066"/>
              <a:gd name="connsiteY1" fmla="*/ 833956 h 833956"/>
              <a:gd name="connsiteX0" fmla="*/ 0 w 405069"/>
              <a:gd name="connsiteY0" fmla="*/ 0 h 833956"/>
              <a:gd name="connsiteX1" fmla="*/ 405030 w 405069"/>
              <a:gd name="connsiteY1" fmla="*/ 833956 h 833956"/>
              <a:gd name="connsiteX0" fmla="*/ 0 w 405069"/>
              <a:gd name="connsiteY0" fmla="*/ 0 h 833956"/>
              <a:gd name="connsiteX1" fmla="*/ 405030 w 405069"/>
              <a:gd name="connsiteY1" fmla="*/ 833956 h 833956"/>
              <a:gd name="connsiteX0" fmla="*/ 0 w 405062"/>
              <a:gd name="connsiteY0" fmla="*/ 0 h 833956"/>
              <a:gd name="connsiteX1" fmla="*/ 405030 w 405062"/>
              <a:gd name="connsiteY1" fmla="*/ 833956 h 833956"/>
            </a:gdLst>
            <a:ahLst/>
            <a:cxnLst>
              <a:cxn ang="0">
                <a:pos x="connsiteX0" y="connsiteY0"/>
              </a:cxn>
              <a:cxn ang="0">
                <a:pos x="connsiteX1" y="connsiteY1"/>
              </a:cxn>
            </a:cxnLst>
            <a:rect l="l" t="t" r="r" b="b"/>
            <a:pathLst>
              <a:path w="405062" h="833956">
                <a:moveTo>
                  <a:pt x="0" y="0"/>
                </a:moveTo>
                <a:cubicBezTo>
                  <a:pt x="181618" y="139124"/>
                  <a:pt x="408205" y="539675"/>
                  <a:pt x="405030" y="833956"/>
                </a:cubicBezTo>
              </a:path>
            </a:pathLst>
          </a:custGeom>
          <a:noFill/>
          <a:ln w="12700" cap="flat" cmpd="sng" algn="ctr">
            <a:solidFill>
              <a:srgbClr val="FF6600"/>
            </a:solidFill>
            <a:prstDash val="sysDash"/>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cxnSp>
        <p:nvCxnSpPr>
          <p:cNvPr id="23" name="Straight Connector 22"/>
          <p:cNvCxnSpPr/>
          <p:nvPr/>
        </p:nvCxnSpPr>
        <p:spPr bwMode="auto">
          <a:xfrm flipV="1">
            <a:off x="7156450" y="3082925"/>
            <a:ext cx="304800" cy="898525"/>
          </a:xfrm>
          <a:prstGeom prst="line">
            <a:avLst/>
          </a:prstGeom>
          <a:noFill/>
          <a:ln w="12700" cap="flat" cmpd="sng" algn="ctr">
            <a:solidFill>
              <a:srgbClr val="FF6600"/>
            </a:solidFill>
            <a:prstDash val="sysDash"/>
            <a:round/>
            <a:headEnd type="none" w="med" len="med"/>
            <a:tailEnd type="none" w="med" len="med"/>
          </a:ln>
          <a:effectLst/>
        </p:spPr>
      </p:cxnSp>
      <p:cxnSp>
        <p:nvCxnSpPr>
          <p:cNvPr id="24" name="Straight Connector 23"/>
          <p:cNvCxnSpPr/>
          <p:nvPr/>
        </p:nvCxnSpPr>
        <p:spPr bwMode="auto">
          <a:xfrm flipV="1">
            <a:off x="7277100" y="3187700"/>
            <a:ext cx="28575" cy="123830"/>
          </a:xfrm>
          <a:prstGeom prst="line">
            <a:avLst/>
          </a:prstGeom>
          <a:noFill/>
          <a:ln w="12700" cap="flat" cmpd="sng" algn="ctr">
            <a:solidFill>
              <a:srgbClr val="FF6600"/>
            </a:solidFill>
            <a:prstDash val="sysDash"/>
            <a:round/>
            <a:headEnd type="none" w="med" len="med"/>
            <a:tailEnd type="none" w="med" len="med"/>
          </a:ln>
          <a:effectLst/>
        </p:spPr>
      </p:cxnSp>
      <p:cxnSp>
        <p:nvCxnSpPr>
          <p:cNvPr id="25" name="Straight Connector 24"/>
          <p:cNvCxnSpPr/>
          <p:nvPr/>
        </p:nvCxnSpPr>
        <p:spPr bwMode="auto">
          <a:xfrm flipH="1" flipV="1">
            <a:off x="7305678" y="3184527"/>
            <a:ext cx="88897" cy="92073"/>
          </a:xfrm>
          <a:prstGeom prst="line">
            <a:avLst/>
          </a:prstGeom>
          <a:noFill/>
          <a:ln w="12700" cap="flat" cmpd="sng" algn="ctr">
            <a:solidFill>
              <a:srgbClr val="FF6600"/>
            </a:solidFill>
            <a:prstDash val="sysDash"/>
            <a:round/>
            <a:headEnd type="none" w="med" len="med"/>
            <a:tailEnd type="none" w="med" len="med"/>
          </a:ln>
          <a:effectLst/>
        </p:spPr>
      </p:cxnSp>
      <p:sp>
        <p:nvSpPr>
          <p:cNvPr id="27" name="Oval 8"/>
          <p:cNvSpPr/>
          <p:nvPr/>
        </p:nvSpPr>
        <p:spPr bwMode="auto">
          <a:xfrm>
            <a:off x="6591300" y="4270375"/>
            <a:ext cx="1044576" cy="72572"/>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1165225 w 1165225"/>
              <a:gd name="connsiteY0" fmla="*/ 0 h 103933"/>
              <a:gd name="connsiteX1" fmla="*/ 0 w 1165225"/>
              <a:gd name="connsiteY1" fmla="*/ 60325 h 103933"/>
              <a:gd name="connsiteX0" fmla="*/ 1174750 w 1174750"/>
              <a:gd name="connsiteY0" fmla="*/ 0 h 112920"/>
              <a:gd name="connsiteX1" fmla="*/ 0 w 1174750"/>
              <a:gd name="connsiteY1" fmla="*/ 73025 h 112920"/>
              <a:gd name="connsiteX0" fmla="*/ 1181100 w 1181100"/>
              <a:gd name="connsiteY0" fmla="*/ 0 h 103933"/>
              <a:gd name="connsiteX1" fmla="*/ 0 w 1181100"/>
              <a:gd name="connsiteY1" fmla="*/ 60325 h 103933"/>
              <a:gd name="connsiteX0" fmla="*/ 1181100 w 1181100"/>
              <a:gd name="connsiteY0" fmla="*/ 0 h 110627"/>
              <a:gd name="connsiteX1" fmla="*/ 0 w 1181100"/>
              <a:gd name="connsiteY1" fmla="*/ 69850 h 110627"/>
              <a:gd name="connsiteX0" fmla="*/ 1181100 w 1181100"/>
              <a:gd name="connsiteY0" fmla="*/ 0 h 112979"/>
              <a:gd name="connsiteX1" fmla="*/ 0 w 1181100"/>
              <a:gd name="connsiteY1" fmla="*/ 69850 h 112979"/>
              <a:gd name="connsiteX0" fmla="*/ 1181100 w 1181100"/>
              <a:gd name="connsiteY0" fmla="*/ 0 h 111578"/>
              <a:gd name="connsiteX1" fmla="*/ 0 w 1181100"/>
              <a:gd name="connsiteY1" fmla="*/ 69850 h 111578"/>
              <a:gd name="connsiteX0" fmla="*/ 1184275 w 1184275"/>
              <a:gd name="connsiteY0" fmla="*/ 0 h 105110"/>
              <a:gd name="connsiteX1" fmla="*/ 0 w 1184275"/>
              <a:gd name="connsiteY1" fmla="*/ 60325 h 105110"/>
              <a:gd name="connsiteX0" fmla="*/ 1174750 w 1174750"/>
              <a:gd name="connsiteY0" fmla="*/ 0 h 107232"/>
              <a:gd name="connsiteX1" fmla="*/ 0 w 1174750"/>
              <a:gd name="connsiteY1" fmla="*/ 63500 h 107232"/>
              <a:gd name="connsiteX0" fmla="*/ 1174750 w 1174750"/>
              <a:gd name="connsiteY0" fmla="*/ 0 h 107232"/>
              <a:gd name="connsiteX1" fmla="*/ 0 w 1174750"/>
              <a:gd name="connsiteY1" fmla="*/ 63500 h 107232"/>
              <a:gd name="connsiteX0" fmla="*/ 1174750 w 1174750"/>
              <a:gd name="connsiteY0" fmla="*/ 0 h 110014"/>
              <a:gd name="connsiteX1" fmla="*/ 0 w 1174750"/>
              <a:gd name="connsiteY1" fmla="*/ 63500 h 110014"/>
              <a:gd name="connsiteX0" fmla="*/ 1101725 w 1101725"/>
              <a:gd name="connsiteY0" fmla="*/ 6350 h 77832"/>
              <a:gd name="connsiteX1" fmla="*/ 0 w 1101725"/>
              <a:gd name="connsiteY1" fmla="*/ 0 h 77832"/>
              <a:gd name="connsiteX0" fmla="*/ 1006475 w 1006475"/>
              <a:gd name="connsiteY0" fmla="*/ 0 h 103708"/>
              <a:gd name="connsiteX1" fmla="*/ 0 w 1006475"/>
              <a:gd name="connsiteY1" fmla="*/ 53975 h 103708"/>
              <a:gd name="connsiteX0" fmla="*/ 1006475 w 1006475"/>
              <a:gd name="connsiteY0" fmla="*/ 0 h 95324"/>
              <a:gd name="connsiteX1" fmla="*/ 0 w 1006475"/>
              <a:gd name="connsiteY1" fmla="*/ 53975 h 95324"/>
              <a:gd name="connsiteX0" fmla="*/ 1006475 w 1006475"/>
              <a:gd name="connsiteY0" fmla="*/ 0 h 86875"/>
              <a:gd name="connsiteX1" fmla="*/ 0 w 1006475"/>
              <a:gd name="connsiteY1" fmla="*/ 53975 h 86875"/>
              <a:gd name="connsiteX0" fmla="*/ 1025525 w 1025525"/>
              <a:gd name="connsiteY0" fmla="*/ 0 h 78126"/>
              <a:gd name="connsiteX1" fmla="*/ 0 w 1025525"/>
              <a:gd name="connsiteY1" fmla="*/ 41275 h 78126"/>
              <a:gd name="connsiteX0" fmla="*/ 1025525 w 1025525"/>
              <a:gd name="connsiteY0" fmla="*/ 0 h 78126"/>
              <a:gd name="connsiteX1" fmla="*/ 0 w 1025525"/>
              <a:gd name="connsiteY1" fmla="*/ 41275 h 78126"/>
              <a:gd name="connsiteX0" fmla="*/ 1031875 w 1031875"/>
              <a:gd name="connsiteY0" fmla="*/ 0 h 84626"/>
              <a:gd name="connsiteX1" fmla="*/ 0 w 1031875"/>
              <a:gd name="connsiteY1" fmla="*/ 50800 h 84626"/>
              <a:gd name="connsiteX0" fmla="*/ 1019175 w 1019175"/>
              <a:gd name="connsiteY0" fmla="*/ 0 h 84626"/>
              <a:gd name="connsiteX1" fmla="*/ 0 w 1019175"/>
              <a:gd name="connsiteY1" fmla="*/ 50800 h 84626"/>
              <a:gd name="connsiteX0" fmla="*/ 1022340 w 1022340"/>
              <a:gd name="connsiteY0" fmla="*/ 0 h 96059"/>
              <a:gd name="connsiteX1" fmla="*/ 0 w 1022340"/>
              <a:gd name="connsiteY1" fmla="*/ 66433 h 96059"/>
              <a:gd name="connsiteX0" fmla="*/ 1012845 w 1012845"/>
              <a:gd name="connsiteY0" fmla="*/ 0 h 102083"/>
              <a:gd name="connsiteX1" fmla="*/ 0 w 1012845"/>
              <a:gd name="connsiteY1" fmla="*/ 74250 h 102083"/>
              <a:gd name="connsiteX0" fmla="*/ 1009680 w 1009680"/>
              <a:gd name="connsiteY0" fmla="*/ 0 h 93120"/>
              <a:gd name="connsiteX1" fmla="*/ 0 w 1009680"/>
              <a:gd name="connsiteY1" fmla="*/ 62525 h 93120"/>
              <a:gd name="connsiteX0" fmla="*/ 1025506 w 1025506"/>
              <a:gd name="connsiteY0" fmla="*/ 0 h 102084"/>
              <a:gd name="connsiteX1" fmla="*/ 0 w 1025506"/>
              <a:gd name="connsiteY1" fmla="*/ 74250 h 102084"/>
              <a:gd name="connsiteX0" fmla="*/ 1038167 w 1038167"/>
              <a:gd name="connsiteY0" fmla="*/ 0 h 96060"/>
              <a:gd name="connsiteX1" fmla="*/ 0 w 1038167"/>
              <a:gd name="connsiteY1" fmla="*/ 66433 h 96060"/>
              <a:gd name="connsiteX0" fmla="*/ 1041332 w 1041332"/>
              <a:gd name="connsiteY0" fmla="*/ 0 h 87400"/>
              <a:gd name="connsiteX1" fmla="*/ 0 w 1041332"/>
              <a:gd name="connsiteY1" fmla="*/ 54708 h 87400"/>
              <a:gd name="connsiteX0" fmla="*/ 1041332 w 1041332"/>
              <a:gd name="connsiteY0" fmla="*/ 0 h 89333"/>
              <a:gd name="connsiteX1" fmla="*/ 0 w 1041332"/>
              <a:gd name="connsiteY1" fmla="*/ 54708 h 89333"/>
            </a:gdLst>
            <a:ahLst/>
            <a:cxnLst>
              <a:cxn ang="0">
                <a:pos x="connsiteX0" y="connsiteY0"/>
              </a:cxn>
              <a:cxn ang="0">
                <a:pos x="connsiteX1" y="connsiteY1"/>
              </a:cxn>
            </a:cxnLst>
            <a:rect l="l" t="t" r="r" b="b"/>
            <a:pathLst>
              <a:path w="1041332" h="89333">
                <a:moveTo>
                  <a:pt x="1041332" y="0"/>
                </a:moveTo>
                <a:cubicBezTo>
                  <a:pt x="720766" y="89308"/>
                  <a:pt x="387350" y="119266"/>
                  <a:pt x="0" y="54708"/>
                </a:cubicBezTo>
              </a:path>
            </a:pathLst>
          </a:custGeom>
          <a:noFill/>
          <a:ln w="12700" cap="flat" cmpd="sng" algn="ctr">
            <a:solidFill>
              <a:srgbClr val="FF6600"/>
            </a:solidFill>
            <a:prstDash val="solid"/>
            <a:round/>
            <a:headEnd type="arrow"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28" name="Oval 8"/>
          <p:cNvSpPr/>
          <p:nvPr/>
        </p:nvSpPr>
        <p:spPr bwMode="auto">
          <a:xfrm>
            <a:off x="7302500" y="3565525"/>
            <a:ext cx="330197" cy="698499"/>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593725 w 593725"/>
              <a:gd name="connsiteY0" fmla="*/ 0 h 1052244"/>
              <a:gd name="connsiteX1" fmla="*/ 0 w 593725"/>
              <a:gd name="connsiteY1" fmla="*/ 1047750 h 1052244"/>
              <a:gd name="connsiteX0" fmla="*/ 40954 w 523023"/>
              <a:gd name="connsiteY0" fmla="*/ 0 h 837465"/>
              <a:gd name="connsiteX1" fmla="*/ 441004 w 523023"/>
              <a:gd name="connsiteY1" fmla="*/ 831850 h 837465"/>
              <a:gd name="connsiteX0" fmla="*/ 58383 w 458444"/>
              <a:gd name="connsiteY0" fmla="*/ 0 h 831850"/>
              <a:gd name="connsiteX1" fmla="*/ 458433 w 458444"/>
              <a:gd name="connsiteY1" fmla="*/ 831850 h 831850"/>
              <a:gd name="connsiteX0" fmla="*/ 0 w 400092"/>
              <a:gd name="connsiteY0" fmla="*/ 0 h 831850"/>
              <a:gd name="connsiteX1" fmla="*/ 400050 w 400092"/>
              <a:gd name="connsiteY1" fmla="*/ 831850 h 831850"/>
              <a:gd name="connsiteX0" fmla="*/ 0 w 400091"/>
              <a:gd name="connsiteY0" fmla="*/ 0 h 831850"/>
              <a:gd name="connsiteX1" fmla="*/ 400050 w 400091"/>
              <a:gd name="connsiteY1" fmla="*/ 831850 h 831850"/>
              <a:gd name="connsiteX0" fmla="*/ 0 w 400087"/>
              <a:gd name="connsiteY0" fmla="*/ 0 h 831850"/>
              <a:gd name="connsiteX1" fmla="*/ 400050 w 400087"/>
              <a:gd name="connsiteY1" fmla="*/ 831850 h 831850"/>
              <a:gd name="connsiteX0" fmla="*/ 0 w 400050"/>
              <a:gd name="connsiteY0" fmla="*/ 0 h 831850"/>
              <a:gd name="connsiteX1" fmla="*/ 400050 w 400050"/>
              <a:gd name="connsiteY1" fmla="*/ 831850 h 831850"/>
              <a:gd name="connsiteX0" fmla="*/ 0 w 384175"/>
              <a:gd name="connsiteY0" fmla="*/ 0 h 796925"/>
              <a:gd name="connsiteX1" fmla="*/ 384175 w 384175"/>
              <a:gd name="connsiteY1" fmla="*/ 796925 h 796925"/>
              <a:gd name="connsiteX0" fmla="*/ 0 w 387350"/>
              <a:gd name="connsiteY0" fmla="*/ 0 h 762000"/>
              <a:gd name="connsiteX1" fmla="*/ 387350 w 387350"/>
              <a:gd name="connsiteY1" fmla="*/ 762000 h 762000"/>
              <a:gd name="connsiteX0" fmla="*/ 0 w 396875"/>
              <a:gd name="connsiteY0" fmla="*/ 0 h 774700"/>
              <a:gd name="connsiteX1" fmla="*/ 396875 w 396875"/>
              <a:gd name="connsiteY1" fmla="*/ 774700 h 774700"/>
              <a:gd name="connsiteX0" fmla="*/ 0 w 311150"/>
              <a:gd name="connsiteY0" fmla="*/ 0 h 717550"/>
              <a:gd name="connsiteX1" fmla="*/ 311150 w 311150"/>
              <a:gd name="connsiteY1" fmla="*/ 717550 h 717550"/>
              <a:gd name="connsiteX0" fmla="*/ 0 w 323850"/>
              <a:gd name="connsiteY0" fmla="*/ 0 h 654050"/>
              <a:gd name="connsiteX1" fmla="*/ 323850 w 323850"/>
              <a:gd name="connsiteY1" fmla="*/ 654050 h 654050"/>
              <a:gd name="connsiteX0" fmla="*/ 0 w 327025"/>
              <a:gd name="connsiteY0" fmla="*/ 0 h 666750"/>
              <a:gd name="connsiteX1" fmla="*/ 327025 w 327025"/>
              <a:gd name="connsiteY1" fmla="*/ 666750 h 666750"/>
              <a:gd name="connsiteX0" fmla="*/ 0 w 327025"/>
              <a:gd name="connsiteY0" fmla="*/ 0 h 666750"/>
              <a:gd name="connsiteX1" fmla="*/ 327025 w 327025"/>
              <a:gd name="connsiteY1" fmla="*/ 666750 h 666750"/>
              <a:gd name="connsiteX0" fmla="*/ 0 w 327025"/>
              <a:gd name="connsiteY0" fmla="*/ 0 h 666750"/>
              <a:gd name="connsiteX1" fmla="*/ 327025 w 327025"/>
              <a:gd name="connsiteY1" fmla="*/ 666750 h 666750"/>
              <a:gd name="connsiteX0" fmla="*/ 0 w 323850"/>
              <a:gd name="connsiteY0" fmla="*/ 0 h 682625"/>
              <a:gd name="connsiteX1" fmla="*/ 323850 w 323850"/>
              <a:gd name="connsiteY1" fmla="*/ 682625 h 682625"/>
              <a:gd name="connsiteX0" fmla="*/ 0 w 336550"/>
              <a:gd name="connsiteY0" fmla="*/ 0 h 695325"/>
              <a:gd name="connsiteX1" fmla="*/ 336550 w 336550"/>
              <a:gd name="connsiteY1" fmla="*/ 695325 h 695325"/>
              <a:gd name="connsiteX0" fmla="*/ 0 w 365125"/>
              <a:gd name="connsiteY0" fmla="*/ 0 h 730250"/>
              <a:gd name="connsiteX1" fmla="*/ 365125 w 365125"/>
              <a:gd name="connsiteY1" fmla="*/ 730250 h 730250"/>
              <a:gd name="connsiteX0" fmla="*/ 0 w 352425"/>
              <a:gd name="connsiteY0" fmla="*/ 0 h 742950"/>
              <a:gd name="connsiteX1" fmla="*/ 352425 w 352425"/>
              <a:gd name="connsiteY1" fmla="*/ 742950 h 742950"/>
              <a:gd name="connsiteX0" fmla="*/ 0 w 326426"/>
              <a:gd name="connsiteY0" fmla="*/ 0 h 739815"/>
              <a:gd name="connsiteX1" fmla="*/ 326426 w 326426"/>
              <a:gd name="connsiteY1" fmla="*/ 739815 h 739815"/>
              <a:gd name="connsiteX0" fmla="*/ 0 w 337981"/>
              <a:gd name="connsiteY0" fmla="*/ 0 h 724141"/>
              <a:gd name="connsiteX1" fmla="*/ 337981 w 337981"/>
              <a:gd name="connsiteY1" fmla="*/ 724141 h 724141"/>
              <a:gd name="connsiteX0" fmla="*/ 0 w 329315"/>
              <a:gd name="connsiteY0" fmla="*/ 0 h 733545"/>
              <a:gd name="connsiteX1" fmla="*/ 329315 w 329315"/>
              <a:gd name="connsiteY1" fmla="*/ 733545 h 733545"/>
              <a:gd name="connsiteX0" fmla="*/ 0 w 342757"/>
              <a:gd name="connsiteY0" fmla="*/ 0 h 767984"/>
              <a:gd name="connsiteX1" fmla="*/ 342757 w 342757"/>
              <a:gd name="connsiteY1" fmla="*/ 767984 h 767984"/>
              <a:gd name="connsiteX0" fmla="*/ 0 w 346117"/>
              <a:gd name="connsiteY0" fmla="*/ 0 h 750765"/>
              <a:gd name="connsiteX1" fmla="*/ 346117 w 346117"/>
              <a:gd name="connsiteY1" fmla="*/ 750765 h 750765"/>
              <a:gd name="connsiteX0" fmla="*/ 0 w 374372"/>
              <a:gd name="connsiteY0" fmla="*/ 0 h 786012"/>
              <a:gd name="connsiteX1" fmla="*/ 374372 w 374372"/>
              <a:gd name="connsiteY1" fmla="*/ 786012 h 786012"/>
              <a:gd name="connsiteX0" fmla="*/ 0 w 374372"/>
              <a:gd name="connsiteY0" fmla="*/ 0 h 786012"/>
              <a:gd name="connsiteX1" fmla="*/ 374372 w 374372"/>
              <a:gd name="connsiteY1" fmla="*/ 786012 h 786012"/>
              <a:gd name="connsiteX0" fmla="*/ 0 w 374372"/>
              <a:gd name="connsiteY0" fmla="*/ 0 h 786012"/>
              <a:gd name="connsiteX1" fmla="*/ 374372 w 374372"/>
              <a:gd name="connsiteY1" fmla="*/ 786012 h 786012"/>
              <a:gd name="connsiteX0" fmla="*/ 0 w 367308"/>
              <a:gd name="connsiteY0" fmla="*/ 0 h 775438"/>
              <a:gd name="connsiteX1" fmla="*/ 367308 w 367308"/>
              <a:gd name="connsiteY1" fmla="*/ 775438 h 775438"/>
            </a:gdLst>
            <a:ahLst/>
            <a:cxnLst>
              <a:cxn ang="0">
                <a:pos x="connsiteX0" y="connsiteY0"/>
              </a:cxn>
              <a:cxn ang="0">
                <a:pos x="connsiteX1" y="connsiteY1"/>
              </a:cxn>
            </a:cxnLst>
            <a:rect l="l" t="t" r="r" b="b"/>
            <a:pathLst>
              <a:path w="367308" h="775438">
                <a:moveTo>
                  <a:pt x="0" y="0"/>
                </a:moveTo>
                <a:cubicBezTo>
                  <a:pt x="181369" y="225039"/>
                  <a:pt x="350363" y="587772"/>
                  <a:pt x="367308" y="775438"/>
                </a:cubicBezTo>
              </a:path>
            </a:pathLst>
          </a:custGeom>
          <a:noFill/>
          <a:ln w="12700" cap="flat" cmpd="sng" algn="ctr">
            <a:solidFill>
              <a:srgbClr val="FF6600"/>
            </a:solidFill>
            <a:prstDash val="solid"/>
            <a:round/>
            <a:headEnd type="arrow"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29" name="TextBox 28"/>
          <p:cNvSpPr txBox="1"/>
          <p:nvPr/>
        </p:nvSpPr>
        <p:spPr>
          <a:xfrm>
            <a:off x="5797550" y="4806950"/>
            <a:ext cx="304415" cy="271869"/>
          </a:xfrm>
          <a:prstGeom prst="rect">
            <a:avLst/>
          </a:prstGeom>
          <a:noFill/>
        </p:spPr>
        <p:txBody>
          <a:bodyPr wrap="none" rtlCol="0">
            <a:spAutoFit/>
          </a:bodyPr>
          <a:lstStyle/>
          <a:p>
            <a:pPr>
              <a:buNone/>
            </a:pPr>
            <a:r>
              <a:rPr lang="en-US" dirty="0"/>
              <a:t>X</a:t>
            </a:r>
          </a:p>
        </p:txBody>
      </p:sp>
      <p:sp>
        <p:nvSpPr>
          <p:cNvPr id="30" name="TextBox 29"/>
          <p:cNvSpPr txBox="1"/>
          <p:nvPr/>
        </p:nvSpPr>
        <p:spPr>
          <a:xfrm>
            <a:off x="8464550" y="4349750"/>
            <a:ext cx="312906" cy="271869"/>
          </a:xfrm>
          <a:prstGeom prst="rect">
            <a:avLst/>
          </a:prstGeom>
          <a:noFill/>
        </p:spPr>
        <p:txBody>
          <a:bodyPr wrap="none" rtlCol="0">
            <a:spAutoFit/>
          </a:bodyPr>
          <a:lstStyle/>
          <a:p>
            <a:pPr>
              <a:buNone/>
            </a:pPr>
            <a:r>
              <a:rPr lang="en-US" dirty="0"/>
              <a:t>Y</a:t>
            </a:r>
          </a:p>
        </p:txBody>
      </p:sp>
      <p:sp>
        <p:nvSpPr>
          <p:cNvPr id="31" name="TextBox 30"/>
          <p:cNvSpPr txBox="1"/>
          <p:nvPr/>
        </p:nvSpPr>
        <p:spPr>
          <a:xfrm>
            <a:off x="6864350" y="2292350"/>
            <a:ext cx="294334" cy="271869"/>
          </a:xfrm>
          <a:prstGeom prst="rect">
            <a:avLst/>
          </a:prstGeom>
          <a:noFill/>
        </p:spPr>
        <p:txBody>
          <a:bodyPr wrap="none" rtlCol="0">
            <a:spAutoFit/>
          </a:bodyPr>
          <a:lstStyle/>
          <a:p>
            <a:pPr>
              <a:buNone/>
            </a:pPr>
            <a:r>
              <a:rPr lang="en-US" dirty="0"/>
              <a:t>Z</a:t>
            </a:r>
          </a:p>
        </p:txBody>
      </p:sp>
    </p:spTree>
    <p:extLst>
      <p:ext uri="{BB962C8B-B14F-4D97-AF65-F5344CB8AC3E}">
        <p14:creationId xmlns:p14="http://schemas.microsoft.com/office/powerpoint/2010/main" val="1181399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43">
            <a:extLst>
              <a:ext uri="{FF2B5EF4-FFF2-40B4-BE49-F238E27FC236}">
                <a16:creationId xmlns:a16="http://schemas.microsoft.com/office/drawing/2014/main" id="{DA1DB379-8A45-6140-A4B7-D7162C9A7957}"/>
              </a:ext>
            </a:extLst>
          </p:cNvPr>
          <p:cNvSpPr/>
          <p:nvPr/>
        </p:nvSpPr>
        <p:spPr bwMode="auto">
          <a:xfrm>
            <a:off x="6386012" y="6103911"/>
            <a:ext cx="278871" cy="283340"/>
          </a:xfrm>
          <a:prstGeom prst="ellipse">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
        <p:nvSpPr>
          <p:cNvPr id="2" name="Isosceles Triangle 1"/>
          <p:cNvSpPr/>
          <p:nvPr/>
        </p:nvSpPr>
        <p:spPr bwMode="auto">
          <a:xfrm rot="11814176">
            <a:off x="6551780" y="5055502"/>
            <a:ext cx="338628" cy="1138050"/>
          </a:xfrm>
          <a:prstGeom prst="triangle">
            <a:avLst/>
          </a:prstGeom>
          <a:gradFill flip="none" rotWithShape="1">
            <a:gsLst>
              <a:gs pos="16000">
                <a:srgbClr val="527AFB"/>
              </a:gs>
              <a:gs pos="100000">
                <a:srgbClr val="FFFFFF"/>
              </a:gs>
            </a:gsLst>
            <a:path path="circle">
              <a:fillToRect r="100000" b="100000"/>
            </a:path>
            <a:tileRect l="-100000" t="-100000"/>
          </a:gradFill>
          <a:ln w="254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
        <p:nvSpPr>
          <p:cNvPr id="33794"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endParaRPr lang="en-US" dirty="0"/>
          </a:p>
        </p:txBody>
      </p:sp>
      <p:sp>
        <p:nvSpPr>
          <p:cNvPr id="33795" name="Slide Number Placeholder 4"/>
          <p:cNvSpPr>
            <a:spLocks noGrp="1"/>
          </p:cNvSpPr>
          <p:nvPr>
            <p:ph type="sldNum" sz="quarter" idx="11"/>
          </p:nvPr>
        </p:nvSpPr>
        <p:spPr>
          <a:noFill/>
        </p:spPr>
        <p:txBody>
          <a:bodyPr/>
          <a:lstStyle/>
          <a:p>
            <a:fld id="{677079E2-9212-E247-B39F-43BED8035062}" type="slidenum">
              <a:rPr lang="en-US" smtClean="0"/>
              <a:pPr/>
              <a:t>24</a:t>
            </a:fld>
            <a:endParaRPr lang="en-US" sz="1400" b="0">
              <a:latin typeface="Times New Roman" charset="0"/>
            </a:endParaRPr>
          </a:p>
        </p:txBody>
      </p:sp>
      <p:sp>
        <p:nvSpPr>
          <p:cNvPr id="33796" name="Rectangle 2"/>
          <p:cNvSpPr>
            <a:spLocks noGrp="1" noChangeArrowheads="1"/>
          </p:cNvSpPr>
          <p:nvPr>
            <p:ph type="title"/>
          </p:nvPr>
        </p:nvSpPr>
        <p:spPr>
          <a:xfrm>
            <a:off x="2139950" y="387350"/>
            <a:ext cx="6193552" cy="435504"/>
          </a:xfrm>
        </p:spPr>
        <p:txBody>
          <a:bodyPr/>
          <a:lstStyle/>
          <a:p>
            <a:r>
              <a:rPr lang="en-US" sz="2800" dirty="0"/>
              <a:t>Coordinate System Conventions - 3</a:t>
            </a:r>
            <a:endParaRPr lang="en-US" dirty="0"/>
          </a:p>
        </p:txBody>
      </p:sp>
      <p:sp>
        <p:nvSpPr>
          <p:cNvPr id="33797" name="Rectangle 3"/>
          <p:cNvSpPr>
            <a:spLocks noGrp="1" noChangeArrowheads="1"/>
          </p:cNvSpPr>
          <p:nvPr>
            <p:ph type="body" idx="1"/>
          </p:nvPr>
        </p:nvSpPr>
        <p:spPr>
          <a:xfrm>
            <a:off x="539750" y="1454150"/>
            <a:ext cx="5410200" cy="5181600"/>
          </a:xfrm>
        </p:spPr>
        <p:txBody>
          <a:bodyPr/>
          <a:lstStyle/>
          <a:p>
            <a:pPr>
              <a:lnSpc>
                <a:spcPct val="80000"/>
              </a:lnSpc>
            </a:pPr>
            <a:r>
              <a:rPr lang="en-US" sz="2000" dirty="0"/>
              <a:t>Planetographic coordinate systems</a:t>
            </a:r>
          </a:p>
          <a:p>
            <a:pPr lvl="1">
              <a:lnSpc>
                <a:spcPct val="80000"/>
              </a:lnSpc>
            </a:pPr>
            <a:r>
              <a:rPr lang="en-US" dirty="0"/>
              <a:t>For planet and satellite planetographic coordinate systems:</a:t>
            </a:r>
          </a:p>
          <a:p>
            <a:pPr lvl="2">
              <a:lnSpc>
                <a:spcPct val="80000"/>
              </a:lnSpc>
            </a:pPr>
            <a:r>
              <a:rPr lang="en-US" sz="1600" dirty="0" err="1"/>
              <a:t>Planetographic</a:t>
            </a:r>
            <a:r>
              <a:rPr lang="en-US" sz="1600" dirty="0"/>
              <a:t> latitude is </a:t>
            </a:r>
            <a:r>
              <a:rPr lang="en-US" sz="1600" dirty="0" err="1"/>
              <a:t>planetodetic</a:t>
            </a:r>
            <a:r>
              <a:rPr lang="en-US" sz="1600" dirty="0"/>
              <a:t> latitude</a:t>
            </a:r>
          </a:p>
          <a:p>
            <a:pPr lvl="2">
              <a:lnSpc>
                <a:spcPct val="80000"/>
              </a:lnSpc>
            </a:pPr>
            <a:r>
              <a:rPr lang="en-US" sz="1600" dirty="0" err="1"/>
              <a:t>Planetographic</a:t>
            </a:r>
            <a:r>
              <a:rPr lang="en-US" sz="1600" dirty="0"/>
              <a:t> longitude is usually defined such that the sub-observer longitude increases with time as seen by a distant, fixed observer in an inertial reference frame</a:t>
            </a:r>
          </a:p>
          <a:p>
            <a:pPr lvl="3">
              <a:lnSpc>
                <a:spcPct val="80000"/>
              </a:lnSpc>
            </a:pPr>
            <a:r>
              <a:rPr lang="en-US" sz="1200" dirty="0"/>
              <a:t>The earth, moon and sun are exceptions; planetographic longitude is positive east by default</a:t>
            </a:r>
          </a:p>
          <a:p>
            <a:pPr lvl="3">
              <a:lnSpc>
                <a:spcPct val="80000"/>
              </a:lnSpc>
            </a:pPr>
            <a:r>
              <a:rPr lang="en-US" sz="1200" dirty="0" err="1"/>
              <a:t>Planetographic</a:t>
            </a:r>
            <a:r>
              <a:rPr lang="en-US" sz="1200" dirty="0"/>
              <a:t> routines are PGRREC/RECPGR</a:t>
            </a:r>
          </a:p>
          <a:p>
            <a:pPr lvl="1">
              <a:lnSpc>
                <a:spcPct val="80000"/>
              </a:lnSpc>
            </a:pPr>
            <a:endParaRPr lang="en-US" sz="1400" dirty="0"/>
          </a:p>
          <a:p>
            <a:pPr lvl="1">
              <a:lnSpc>
                <a:spcPct val="80000"/>
              </a:lnSpc>
            </a:pPr>
            <a:r>
              <a:rPr lang="en-US" dirty="0"/>
              <a:t>For dwarf planets, asteroids and comets:</a:t>
            </a:r>
          </a:p>
          <a:p>
            <a:pPr lvl="2">
              <a:lnSpc>
                <a:spcPct val="80000"/>
              </a:lnSpc>
            </a:pPr>
            <a:r>
              <a:rPr lang="en-US" sz="1600" dirty="0"/>
              <a:t>There are multiple, inconsistent standards! (USNO, IAU, PDS)</a:t>
            </a:r>
          </a:p>
          <a:p>
            <a:pPr lvl="2">
              <a:lnSpc>
                <a:spcPct val="80000"/>
              </a:lnSpc>
            </a:pPr>
            <a:r>
              <a:rPr lang="en-US" sz="1600" dirty="0"/>
              <a:t>NAIF strongly suggests you use only planetocentric or planetodetic coordinates</a:t>
            </a:r>
          </a:p>
          <a:p>
            <a:pPr lvl="3">
              <a:lnSpc>
                <a:spcPct val="80000"/>
              </a:lnSpc>
            </a:pPr>
            <a:r>
              <a:rPr lang="en-US" sz="1200" dirty="0" err="1"/>
              <a:t>Planetocentric</a:t>
            </a:r>
            <a:r>
              <a:rPr lang="en-US" sz="1200" dirty="0"/>
              <a:t> routines are RECLAT/ LATREC, RADREC/RECRAD, DRDLAT/DLATDR</a:t>
            </a:r>
          </a:p>
          <a:p>
            <a:pPr lvl="3">
              <a:lnSpc>
                <a:spcPct val="80000"/>
              </a:lnSpc>
            </a:pPr>
            <a:r>
              <a:rPr lang="en-US" sz="1200" dirty="0" err="1"/>
              <a:t>Planetodetic</a:t>
            </a:r>
            <a:r>
              <a:rPr lang="en-US" sz="1200" dirty="0"/>
              <a:t> routines are RECGEO/GEOREC, DRDGEO/DGEODR</a:t>
            </a:r>
          </a:p>
          <a:p>
            <a:pPr lvl="1">
              <a:lnSpc>
                <a:spcPct val="80000"/>
              </a:lnSpc>
            </a:pPr>
            <a:endParaRPr lang="en-US" sz="1600" dirty="0"/>
          </a:p>
        </p:txBody>
      </p:sp>
      <p:sp>
        <p:nvSpPr>
          <p:cNvPr id="7" name="Oval 6"/>
          <p:cNvSpPr/>
          <p:nvPr/>
        </p:nvSpPr>
        <p:spPr bwMode="auto">
          <a:xfrm>
            <a:off x="5873750" y="2978150"/>
            <a:ext cx="2286000" cy="1981200"/>
          </a:xfrm>
          <a:prstGeom prst="ellipse">
            <a:avLst/>
          </a:pr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8" name="Oval 8"/>
          <p:cNvSpPr/>
          <p:nvPr/>
        </p:nvSpPr>
        <p:spPr bwMode="auto">
          <a:xfrm>
            <a:off x="5873750" y="3968750"/>
            <a:ext cx="2286000" cy="533400"/>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Lst>
            <a:ahLst/>
            <a:cxnLst>
              <a:cxn ang="0">
                <a:pos x="connsiteX0" y="connsiteY0"/>
              </a:cxn>
              <a:cxn ang="0">
                <a:pos x="connsiteX1" y="connsiteY1"/>
              </a:cxn>
              <a:cxn ang="0">
                <a:pos x="connsiteX2" y="connsiteY2"/>
              </a:cxn>
            </a:cxnLst>
            <a:rect l="l" t="t" r="r" b="b"/>
            <a:pathLst>
              <a:path w="2286000" h="533400">
                <a:moveTo>
                  <a:pt x="2286000" y="0"/>
                </a:moveTo>
                <a:cubicBezTo>
                  <a:pt x="2286000" y="294589"/>
                  <a:pt x="1774261" y="533400"/>
                  <a:pt x="1143000" y="533400"/>
                </a:cubicBezTo>
                <a:cubicBezTo>
                  <a:pt x="511739" y="533400"/>
                  <a:pt x="0" y="294589"/>
                  <a:pt x="0" y="0"/>
                </a:cubicBezTo>
              </a:path>
            </a:pathLst>
          </a:cu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cxnSp>
        <p:nvCxnSpPr>
          <p:cNvPr id="9" name="Straight Arrow Connector 8"/>
          <p:cNvCxnSpPr/>
          <p:nvPr/>
        </p:nvCxnSpPr>
        <p:spPr bwMode="auto">
          <a:xfrm flipV="1">
            <a:off x="7016750" y="2597150"/>
            <a:ext cx="0" cy="1295400"/>
          </a:xfrm>
          <a:prstGeom prst="straightConnector1">
            <a:avLst/>
          </a:prstGeom>
          <a:noFill/>
          <a:ln w="12700" cap="flat" cmpd="sng" algn="ctr">
            <a:solidFill>
              <a:srgbClr val="000000"/>
            </a:solidFill>
            <a:prstDash val="solid"/>
            <a:round/>
            <a:headEnd type="none" w="med" len="med"/>
            <a:tailEnd type="arrow"/>
          </a:ln>
          <a:effectLst/>
        </p:spPr>
      </p:cxnSp>
      <p:cxnSp>
        <p:nvCxnSpPr>
          <p:cNvPr id="10" name="Straight Arrow Connector 9"/>
          <p:cNvCxnSpPr/>
          <p:nvPr/>
        </p:nvCxnSpPr>
        <p:spPr bwMode="auto">
          <a:xfrm flipH="1">
            <a:off x="6102350" y="3892550"/>
            <a:ext cx="914400" cy="914400"/>
          </a:xfrm>
          <a:prstGeom prst="straightConnector1">
            <a:avLst/>
          </a:prstGeom>
          <a:noFill/>
          <a:ln w="12700" cap="flat" cmpd="sng" algn="ctr">
            <a:solidFill>
              <a:srgbClr val="000000"/>
            </a:solidFill>
            <a:prstDash val="solid"/>
            <a:round/>
            <a:headEnd type="none" w="med" len="med"/>
            <a:tailEnd type="arrow"/>
          </a:ln>
          <a:effectLst/>
        </p:spPr>
      </p:cxnSp>
      <p:cxnSp>
        <p:nvCxnSpPr>
          <p:cNvPr id="11" name="Straight Arrow Connector 10"/>
          <p:cNvCxnSpPr/>
          <p:nvPr/>
        </p:nvCxnSpPr>
        <p:spPr bwMode="auto">
          <a:xfrm>
            <a:off x="7016750" y="3892550"/>
            <a:ext cx="1447800" cy="533400"/>
          </a:xfrm>
          <a:prstGeom prst="straightConnector1">
            <a:avLst/>
          </a:prstGeom>
          <a:noFill/>
          <a:ln w="12700" cap="flat" cmpd="sng" algn="ctr">
            <a:solidFill>
              <a:srgbClr val="000000"/>
            </a:solidFill>
            <a:prstDash val="solid"/>
            <a:round/>
            <a:headEnd type="none" w="med" len="med"/>
            <a:tailEnd type="arrow"/>
          </a:ln>
          <a:effectLst/>
        </p:spPr>
      </p:cxnSp>
      <p:sp>
        <p:nvSpPr>
          <p:cNvPr id="12" name="Oval 11"/>
          <p:cNvSpPr/>
          <p:nvPr/>
        </p:nvSpPr>
        <p:spPr bwMode="auto">
          <a:xfrm>
            <a:off x="6448425" y="4410075"/>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13" name="Oval 12"/>
          <p:cNvSpPr/>
          <p:nvPr/>
        </p:nvSpPr>
        <p:spPr bwMode="auto">
          <a:xfrm>
            <a:off x="6994525" y="3079750"/>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14" name="Oval 13"/>
          <p:cNvSpPr/>
          <p:nvPr/>
        </p:nvSpPr>
        <p:spPr bwMode="auto">
          <a:xfrm>
            <a:off x="7966075" y="4225925"/>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15" name="Oval 14"/>
          <p:cNvSpPr/>
          <p:nvPr/>
        </p:nvSpPr>
        <p:spPr bwMode="auto">
          <a:xfrm>
            <a:off x="7334250" y="3381375"/>
            <a:ext cx="45719"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cxnSp>
        <p:nvCxnSpPr>
          <p:cNvPr id="16" name="Straight Connector 15"/>
          <p:cNvCxnSpPr/>
          <p:nvPr/>
        </p:nvCxnSpPr>
        <p:spPr bwMode="auto">
          <a:xfrm>
            <a:off x="7016750" y="3892550"/>
            <a:ext cx="777875" cy="466725"/>
          </a:xfrm>
          <a:prstGeom prst="line">
            <a:avLst/>
          </a:prstGeom>
          <a:noFill/>
          <a:ln w="12700" cap="flat" cmpd="sng" algn="ctr">
            <a:solidFill>
              <a:srgbClr val="FF0000"/>
            </a:solidFill>
            <a:prstDash val="sysDash"/>
            <a:round/>
            <a:headEnd type="none" w="med" len="med"/>
            <a:tailEnd type="none" w="med" len="med"/>
          </a:ln>
          <a:effectLst/>
        </p:spPr>
      </p:cxnSp>
      <p:sp>
        <p:nvSpPr>
          <p:cNvPr id="18" name="Freeform 17"/>
          <p:cNvSpPr/>
          <p:nvPr/>
        </p:nvSpPr>
        <p:spPr>
          <a:xfrm>
            <a:off x="6638925" y="4248150"/>
            <a:ext cx="1019187" cy="114888"/>
          </a:xfrm>
          <a:custGeom>
            <a:avLst/>
            <a:gdLst>
              <a:gd name="connsiteX0" fmla="*/ 0 w 1019187"/>
              <a:gd name="connsiteY0" fmla="*/ 34925 h 114888"/>
              <a:gd name="connsiteX1" fmla="*/ 28575 w 1019187"/>
              <a:gd name="connsiteY1" fmla="*/ 53975 h 114888"/>
              <a:gd name="connsiteX2" fmla="*/ 701675 w 1019187"/>
              <a:gd name="connsiteY2" fmla="*/ 111125 h 114888"/>
              <a:gd name="connsiteX3" fmla="*/ 762000 w 1019187"/>
              <a:gd name="connsiteY3" fmla="*/ 104775 h 114888"/>
              <a:gd name="connsiteX4" fmla="*/ 838200 w 1019187"/>
              <a:gd name="connsiteY4" fmla="*/ 95250 h 114888"/>
              <a:gd name="connsiteX5" fmla="*/ 850900 w 1019187"/>
              <a:gd name="connsiteY5" fmla="*/ 92075 h 114888"/>
              <a:gd name="connsiteX6" fmla="*/ 882650 w 1019187"/>
              <a:gd name="connsiteY6" fmla="*/ 82550 h 114888"/>
              <a:gd name="connsiteX7" fmla="*/ 898525 w 1019187"/>
              <a:gd name="connsiteY7" fmla="*/ 76200 h 114888"/>
              <a:gd name="connsiteX8" fmla="*/ 927100 w 1019187"/>
              <a:gd name="connsiteY8" fmla="*/ 69850 h 114888"/>
              <a:gd name="connsiteX9" fmla="*/ 936625 w 1019187"/>
              <a:gd name="connsiteY9" fmla="*/ 66675 h 114888"/>
              <a:gd name="connsiteX10" fmla="*/ 971550 w 1019187"/>
              <a:gd name="connsiteY10" fmla="*/ 53975 h 114888"/>
              <a:gd name="connsiteX11" fmla="*/ 981075 w 1019187"/>
              <a:gd name="connsiteY11" fmla="*/ 41275 h 114888"/>
              <a:gd name="connsiteX12" fmla="*/ 984250 w 1019187"/>
              <a:gd name="connsiteY12" fmla="*/ 28575 h 114888"/>
              <a:gd name="connsiteX13" fmla="*/ 1009650 w 1019187"/>
              <a:gd name="connsiteY13" fmla="*/ 12700 h 114888"/>
              <a:gd name="connsiteX14" fmla="*/ 1019175 w 1019187"/>
              <a:gd name="connsiteY14" fmla="*/ 0 h 11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19187" h="114888">
                <a:moveTo>
                  <a:pt x="0" y="34925"/>
                </a:moveTo>
                <a:cubicBezTo>
                  <a:pt x="9525" y="41275"/>
                  <a:pt x="17327" y="51845"/>
                  <a:pt x="28575" y="53975"/>
                </a:cubicBezTo>
                <a:cubicBezTo>
                  <a:pt x="428013" y="129626"/>
                  <a:pt x="347590" y="115103"/>
                  <a:pt x="701675" y="111125"/>
                </a:cubicBezTo>
                <a:cubicBezTo>
                  <a:pt x="772661" y="105210"/>
                  <a:pt x="712227" y="110997"/>
                  <a:pt x="762000" y="104775"/>
                </a:cubicBezTo>
                <a:cubicBezTo>
                  <a:pt x="764693" y="104438"/>
                  <a:pt x="822296" y="98142"/>
                  <a:pt x="838200" y="95250"/>
                </a:cubicBezTo>
                <a:cubicBezTo>
                  <a:pt x="842493" y="94469"/>
                  <a:pt x="846690" y="93223"/>
                  <a:pt x="850900" y="92075"/>
                </a:cubicBezTo>
                <a:cubicBezTo>
                  <a:pt x="857323" y="90323"/>
                  <a:pt x="874077" y="85765"/>
                  <a:pt x="882650" y="82550"/>
                </a:cubicBezTo>
                <a:cubicBezTo>
                  <a:pt x="887986" y="80549"/>
                  <a:pt x="893118" y="78002"/>
                  <a:pt x="898525" y="76200"/>
                </a:cubicBezTo>
                <a:cubicBezTo>
                  <a:pt x="908303" y="72941"/>
                  <a:pt x="917034" y="72366"/>
                  <a:pt x="927100" y="69850"/>
                </a:cubicBezTo>
                <a:cubicBezTo>
                  <a:pt x="930347" y="69038"/>
                  <a:pt x="933378" y="67487"/>
                  <a:pt x="936625" y="66675"/>
                </a:cubicBezTo>
                <a:cubicBezTo>
                  <a:pt x="948658" y="63667"/>
                  <a:pt x="962111" y="63414"/>
                  <a:pt x="971550" y="53975"/>
                </a:cubicBezTo>
                <a:cubicBezTo>
                  <a:pt x="975292" y="50233"/>
                  <a:pt x="977900" y="45508"/>
                  <a:pt x="981075" y="41275"/>
                </a:cubicBezTo>
                <a:cubicBezTo>
                  <a:pt x="982133" y="37042"/>
                  <a:pt x="981632" y="32066"/>
                  <a:pt x="984250" y="28575"/>
                </a:cubicBezTo>
                <a:cubicBezTo>
                  <a:pt x="992878" y="17071"/>
                  <a:pt x="998566" y="16395"/>
                  <a:pt x="1009650" y="12700"/>
                </a:cubicBezTo>
                <a:cubicBezTo>
                  <a:pt x="1019923" y="2427"/>
                  <a:pt x="1019175" y="7665"/>
                  <a:pt x="1019175" y="0"/>
                </a:cubicBezTo>
              </a:path>
            </a:pathLst>
          </a:custGeom>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19" name="Oval 8"/>
          <p:cNvSpPr/>
          <p:nvPr/>
        </p:nvSpPr>
        <p:spPr bwMode="auto">
          <a:xfrm>
            <a:off x="7327900" y="3473448"/>
            <a:ext cx="384175" cy="841375"/>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593725 w 593725"/>
              <a:gd name="connsiteY0" fmla="*/ 0 h 1052244"/>
              <a:gd name="connsiteX1" fmla="*/ 0 w 593725"/>
              <a:gd name="connsiteY1" fmla="*/ 1047750 h 1052244"/>
              <a:gd name="connsiteX0" fmla="*/ 40954 w 523023"/>
              <a:gd name="connsiteY0" fmla="*/ 0 h 837465"/>
              <a:gd name="connsiteX1" fmla="*/ 441004 w 523023"/>
              <a:gd name="connsiteY1" fmla="*/ 831850 h 837465"/>
              <a:gd name="connsiteX0" fmla="*/ 58383 w 458444"/>
              <a:gd name="connsiteY0" fmla="*/ 0 h 831850"/>
              <a:gd name="connsiteX1" fmla="*/ 458433 w 458444"/>
              <a:gd name="connsiteY1" fmla="*/ 831850 h 831850"/>
              <a:gd name="connsiteX0" fmla="*/ 0 w 400092"/>
              <a:gd name="connsiteY0" fmla="*/ 0 h 831850"/>
              <a:gd name="connsiteX1" fmla="*/ 400050 w 400092"/>
              <a:gd name="connsiteY1" fmla="*/ 831850 h 831850"/>
              <a:gd name="connsiteX0" fmla="*/ 0 w 400091"/>
              <a:gd name="connsiteY0" fmla="*/ 0 h 831850"/>
              <a:gd name="connsiteX1" fmla="*/ 400050 w 400091"/>
              <a:gd name="connsiteY1" fmla="*/ 831850 h 831850"/>
              <a:gd name="connsiteX0" fmla="*/ 0 w 400087"/>
              <a:gd name="connsiteY0" fmla="*/ 0 h 831850"/>
              <a:gd name="connsiteX1" fmla="*/ 400050 w 400087"/>
              <a:gd name="connsiteY1" fmla="*/ 831850 h 831850"/>
              <a:gd name="connsiteX0" fmla="*/ 0 w 400050"/>
              <a:gd name="connsiteY0" fmla="*/ 0 h 831850"/>
              <a:gd name="connsiteX1" fmla="*/ 400050 w 400050"/>
              <a:gd name="connsiteY1" fmla="*/ 831850 h 831850"/>
              <a:gd name="connsiteX0" fmla="*/ 0 w 371475"/>
              <a:gd name="connsiteY0" fmla="*/ 0 h 812800"/>
              <a:gd name="connsiteX1" fmla="*/ 371475 w 371475"/>
              <a:gd name="connsiteY1" fmla="*/ 812800 h 812800"/>
              <a:gd name="connsiteX0" fmla="*/ 0 w 377825"/>
              <a:gd name="connsiteY0" fmla="*/ 0 h 825500"/>
              <a:gd name="connsiteX1" fmla="*/ 377825 w 377825"/>
              <a:gd name="connsiteY1" fmla="*/ 825500 h 825500"/>
              <a:gd name="connsiteX0" fmla="*/ 0 w 384175"/>
              <a:gd name="connsiteY0" fmla="*/ 0 h 841375"/>
              <a:gd name="connsiteX1" fmla="*/ 384175 w 384175"/>
              <a:gd name="connsiteY1" fmla="*/ 841375 h 841375"/>
            </a:gdLst>
            <a:ahLst/>
            <a:cxnLst>
              <a:cxn ang="0">
                <a:pos x="connsiteX0" y="connsiteY0"/>
              </a:cxn>
              <a:cxn ang="0">
                <a:pos x="connsiteX1" y="connsiteY1"/>
              </a:cxn>
            </a:cxnLst>
            <a:rect l="l" t="t" r="r" b="b"/>
            <a:pathLst>
              <a:path w="384175" h="841375">
                <a:moveTo>
                  <a:pt x="0" y="0"/>
                </a:moveTo>
                <a:cubicBezTo>
                  <a:pt x="203200" y="233892"/>
                  <a:pt x="371475" y="585258"/>
                  <a:pt x="384175" y="841375"/>
                </a:cubicBezTo>
              </a:path>
            </a:pathLst>
          </a:custGeom>
          <a:noFill/>
          <a:ln w="12700" cap="flat" cmpd="sng" algn="ctr">
            <a:solidFill>
              <a:schemeClr val="accent1"/>
            </a:solidFill>
            <a:prstDash val="solid"/>
            <a:round/>
            <a:headEnd type="arrow"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20" name="Oval 8"/>
          <p:cNvSpPr/>
          <p:nvPr/>
        </p:nvSpPr>
        <p:spPr bwMode="auto">
          <a:xfrm>
            <a:off x="7016750" y="3101973"/>
            <a:ext cx="774690" cy="1257302"/>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593725 w 593725"/>
              <a:gd name="connsiteY0" fmla="*/ 0 h 1052244"/>
              <a:gd name="connsiteX1" fmla="*/ 0 w 593725"/>
              <a:gd name="connsiteY1" fmla="*/ 1047750 h 1052244"/>
              <a:gd name="connsiteX0" fmla="*/ 40954 w 523023"/>
              <a:gd name="connsiteY0" fmla="*/ 0 h 837465"/>
              <a:gd name="connsiteX1" fmla="*/ 441004 w 523023"/>
              <a:gd name="connsiteY1" fmla="*/ 831850 h 837465"/>
              <a:gd name="connsiteX0" fmla="*/ 58383 w 458444"/>
              <a:gd name="connsiteY0" fmla="*/ 0 h 831850"/>
              <a:gd name="connsiteX1" fmla="*/ 458433 w 458444"/>
              <a:gd name="connsiteY1" fmla="*/ 831850 h 831850"/>
              <a:gd name="connsiteX0" fmla="*/ 0 w 400092"/>
              <a:gd name="connsiteY0" fmla="*/ 0 h 831850"/>
              <a:gd name="connsiteX1" fmla="*/ 400050 w 400092"/>
              <a:gd name="connsiteY1" fmla="*/ 831850 h 831850"/>
              <a:gd name="connsiteX0" fmla="*/ 0 w 400091"/>
              <a:gd name="connsiteY0" fmla="*/ 0 h 831850"/>
              <a:gd name="connsiteX1" fmla="*/ 400050 w 400091"/>
              <a:gd name="connsiteY1" fmla="*/ 831850 h 831850"/>
              <a:gd name="connsiteX0" fmla="*/ 0 w 400087"/>
              <a:gd name="connsiteY0" fmla="*/ 0 h 831850"/>
              <a:gd name="connsiteX1" fmla="*/ 400050 w 400087"/>
              <a:gd name="connsiteY1" fmla="*/ 831850 h 831850"/>
              <a:gd name="connsiteX0" fmla="*/ 0 w 406726"/>
              <a:gd name="connsiteY0" fmla="*/ 0 h 829744"/>
              <a:gd name="connsiteX1" fmla="*/ 406690 w 406726"/>
              <a:gd name="connsiteY1" fmla="*/ 829744 h 829744"/>
              <a:gd name="connsiteX0" fmla="*/ 0 w 405066"/>
              <a:gd name="connsiteY0" fmla="*/ 0 h 833956"/>
              <a:gd name="connsiteX1" fmla="*/ 405030 w 405066"/>
              <a:gd name="connsiteY1" fmla="*/ 833956 h 833956"/>
              <a:gd name="connsiteX0" fmla="*/ 0 w 405069"/>
              <a:gd name="connsiteY0" fmla="*/ 0 h 833956"/>
              <a:gd name="connsiteX1" fmla="*/ 405030 w 405069"/>
              <a:gd name="connsiteY1" fmla="*/ 833956 h 833956"/>
              <a:gd name="connsiteX0" fmla="*/ 0 w 405069"/>
              <a:gd name="connsiteY0" fmla="*/ 0 h 833956"/>
              <a:gd name="connsiteX1" fmla="*/ 405030 w 405069"/>
              <a:gd name="connsiteY1" fmla="*/ 833956 h 833956"/>
              <a:gd name="connsiteX0" fmla="*/ 0 w 405062"/>
              <a:gd name="connsiteY0" fmla="*/ 0 h 833956"/>
              <a:gd name="connsiteX1" fmla="*/ 405030 w 405062"/>
              <a:gd name="connsiteY1" fmla="*/ 833956 h 833956"/>
            </a:gdLst>
            <a:ahLst/>
            <a:cxnLst>
              <a:cxn ang="0">
                <a:pos x="connsiteX0" y="connsiteY0"/>
              </a:cxn>
              <a:cxn ang="0">
                <a:pos x="connsiteX1" y="connsiteY1"/>
              </a:cxn>
            </a:cxnLst>
            <a:rect l="l" t="t" r="r" b="b"/>
            <a:pathLst>
              <a:path w="405062" h="833956">
                <a:moveTo>
                  <a:pt x="0" y="0"/>
                </a:moveTo>
                <a:cubicBezTo>
                  <a:pt x="181618" y="139124"/>
                  <a:pt x="408205" y="539675"/>
                  <a:pt x="405030" y="833956"/>
                </a:cubicBezTo>
              </a:path>
            </a:pathLst>
          </a:custGeom>
          <a:noFill/>
          <a:ln w="12700" cap="flat" cmpd="sng" algn="ctr">
            <a:solidFill>
              <a:srgbClr val="FF0000"/>
            </a:solidFill>
            <a:prstDash val="sysDash"/>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cxnSp>
        <p:nvCxnSpPr>
          <p:cNvPr id="21" name="Straight Connector 20"/>
          <p:cNvCxnSpPr/>
          <p:nvPr/>
        </p:nvCxnSpPr>
        <p:spPr bwMode="auto">
          <a:xfrm flipV="1">
            <a:off x="7156450" y="3082925"/>
            <a:ext cx="304800" cy="898525"/>
          </a:xfrm>
          <a:prstGeom prst="line">
            <a:avLst/>
          </a:prstGeom>
          <a:noFill/>
          <a:ln w="12700" cap="flat" cmpd="sng" algn="ctr">
            <a:solidFill>
              <a:srgbClr val="FC0128"/>
            </a:solidFill>
            <a:prstDash val="sysDash"/>
            <a:round/>
            <a:headEnd type="none" w="med" len="med"/>
            <a:tailEnd type="none" w="med" len="med"/>
          </a:ln>
          <a:effectLst/>
        </p:spPr>
      </p:cxnSp>
      <p:cxnSp>
        <p:nvCxnSpPr>
          <p:cNvPr id="22" name="Straight Connector 21"/>
          <p:cNvCxnSpPr/>
          <p:nvPr/>
        </p:nvCxnSpPr>
        <p:spPr bwMode="auto">
          <a:xfrm flipV="1">
            <a:off x="7277100" y="3187700"/>
            <a:ext cx="28575" cy="123830"/>
          </a:xfrm>
          <a:prstGeom prst="line">
            <a:avLst/>
          </a:prstGeom>
          <a:noFill/>
          <a:ln w="12700" cap="flat" cmpd="sng" algn="ctr">
            <a:solidFill>
              <a:srgbClr val="FC0128"/>
            </a:solidFill>
            <a:prstDash val="sysDash"/>
            <a:round/>
            <a:headEnd type="none" w="med" len="med"/>
            <a:tailEnd type="none" w="med" len="med"/>
          </a:ln>
          <a:effectLst/>
        </p:spPr>
      </p:cxnSp>
      <p:cxnSp>
        <p:nvCxnSpPr>
          <p:cNvPr id="23" name="Straight Connector 22"/>
          <p:cNvCxnSpPr/>
          <p:nvPr/>
        </p:nvCxnSpPr>
        <p:spPr bwMode="auto">
          <a:xfrm flipH="1" flipV="1">
            <a:off x="7305678" y="3184527"/>
            <a:ext cx="88897" cy="92073"/>
          </a:xfrm>
          <a:prstGeom prst="line">
            <a:avLst/>
          </a:prstGeom>
          <a:noFill/>
          <a:ln w="12700" cap="flat" cmpd="sng" algn="ctr">
            <a:solidFill>
              <a:srgbClr val="FC0128"/>
            </a:solidFill>
            <a:prstDash val="sysDash"/>
            <a:round/>
            <a:headEnd type="none" w="med" len="med"/>
            <a:tailEnd type="none" w="med" len="med"/>
          </a:ln>
          <a:effectLst/>
        </p:spPr>
      </p:cxnSp>
      <p:sp>
        <p:nvSpPr>
          <p:cNvPr id="24" name="Oval 82"/>
          <p:cNvSpPr/>
          <p:nvPr/>
        </p:nvSpPr>
        <p:spPr bwMode="auto">
          <a:xfrm>
            <a:off x="5949916" y="3511550"/>
            <a:ext cx="2133634" cy="863600"/>
          </a:xfrm>
          <a:custGeom>
            <a:avLst/>
            <a:gdLst>
              <a:gd name="connsiteX0" fmla="*/ 0 w 2133600"/>
              <a:gd name="connsiteY0" fmla="*/ 457200 h 914400"/>
              <a:gd name="connsiteX1" fmla="*/ 1066800 w 2133600"/>
              <a:gd name="connsiteY1" fmla="*/ 0 h 914400"/>
              <a:gd name="connsiteX2" fmla="*/ 2133600 w 2133600"/>
              <a:gd name="connsiteY2" fmla="*/ 457200 h 914400"/>
              <a:gd name="connsiteX3" fmla="*/ 1066800 w 2133600"/>
              <a:gd name="connsiteY3" fmla="*/ 914400 h 914400"/>
              <a:gd name="connsiteX4" fmla="*/ 0 w 2133600"/>
              <a:gd name="connsiteY4" fmla="*/ 457200 h 914400"/>
              <a:gd name="connsiteX0" fmla="*/ 1066800 w 2133600"/>
              <a:gd name="connsiteY0" fmla="*/ 914400 h 1005840"/>
              <a:gd name="connsiteX1" fmla="*/ 0 w 2133600"/>
              <a:gd name="connsiteY1" fmla="*/ 457200 h 1005840"/>
              <a:gd name="connsiteX2" fmla="*/ 1066800 w 2133600"/>
              <a:gd name="connsiteY2" fmla="*/ 0 h 1005840"/>
              <a:gd name="connsiteX3" fmla="*/ 2133600 w 2133600"/>
              <a:gd name="connsiteY3" fmla="*/ 457200 h 1005840"/>
              <a:gd name="connsiteX4" fmla="*/ 1158240 w 2133600"/>
              <a:gd name="connsiteY4" fmla="*/ 1005840 h 1005840"/>
              <a:gd name="connsiteX0" fmla="*/ 1066800 w 2149448"/>
              <a:gd name="connsiteY0" fmla="*/ 914400 h 914400"/>
              <a:gd name="connsiteX1" fmla="*/ 0 w 2149448"/>
              <a:gd name="connsiteY1" fmla="*/ 457200 h 914400"/>
              <a:gd name="connsiteX2" fmla="*/ 1066800 w 2149448"/>
              <a:gd name="connsiteY2" fmla="*/ 0 h 914400"/>
              <a:gd name="connsiteX3" fmla="*/ 2133600 w 2149448"/>
              <a:gd name="connsiteY3" fmla="*/ 457200 h 914400"/>
              <a:gd name="connsiteX4" fmla="*/ 1767840 w 2149448"/>
              <a:gd name="connsiteY4" fmla="*/ 793115 h 914400"/>
              <a:gd name="connsiteX0" fmla="*/ 1066800 w 2133600"/>
              <a:gd name="connsiteY0" fmla="*/ 914400 h 914400"/>
              <a:gd name="connsiteX1" fmla="*/ 0 w 2133600"/>
              <a:gd name="connsiteY1" fmla="*/ 457200 h 914400"/>
              <a:gd name="connsiteX2" fmla="*/ 1066800 w 2133600"/>
              <a:gd name="connsiteY2" fmla="*/ 0 h 914400"/>
              <a:gd name="connsiteX3" fmla="*/ 2133600 w 2133600"/>
              <a:gd name="connsiteY3" fmla="*/ 457200 h 914400"/>
              <a:gd name="connsiteX4" fmla="*/ 1767840 w 2133600"/>
              <a:gd name="connsiteY4" fmla="*/ 793115 h 914400"/>
              <a:gd name="connsiteX0" fmla="*/ 1066800 w 2133600"/>
              <a:gd name="connsiteY0" fmla="*/ 914400 h 914400"/>
              <a:gd name="connsiteX1" fmla="*/ 0 w 2133600"/>
              <a:gd name="connsiteY1" fmla="*/ 457200 h 914400"/>
              <a:gd name="connsiteX2" fmla="*/ 1066800 w 2133600"/>
              <a:gd name="connsiteY2" fmla="*/ 0 h 914400"/>
              <a:gd name="connsiteX3" fmla="*/ 2133600 w 2133600"/>
              <a:gd name="connsiteY3" fmla="*/ 457200 h 914400"/>
              <a:gd name="connsiteX4" fmla="*/ 1767840 w 2133600"/>
              <a:gd name="connsiteY4" fmla="*/ 793115 h 914400"/>
              <a:gd name="connsiteX0" fmla="*/ 1066800 w 2133600"/>
              <a:gd name="connsiteY0" fmla="*/ 914400 h 914929"/>
              <a:gd name="connsiteX1" fmla="*/ 0 w 2133600"/>
              <a:gd name="connsiteY1" fmla="*/ 457200 h 914929"/>
              <a:gd name="connsiteX2" fmla="*/ 1066800 w 2133600"/>
              <a:gd name="connsiteY2" fmla="*/ 0 h 914929"/>
              <a:gd name="connsiteX3" fmla="*/ 2133600 w 2133600"/>
              <a:gd name="connsiteY3" fmla="*/ 457200 h 914929"/>
              <a:gd name="connsiteX4" fmla="*/ 1767840 w 2133600"/>
              <a:gd name="connsiteY4" fmla="*/ 793115 h 914929"/>
              <a:gd name="connsiteX0" fmla="*/ 589220 w 2141795"/>
              <a:gd name="connsiteY0" fmla="*/ 863600 h 864024"/>
              <a:gd name="connsiteX1" fmla="*/ 8195 w 2141795"/>
              <a:gd name="connsiteY1" fmla="*/ 457200 h 864024"/>
              <a:gd name="connsiteX2" fmla="*/ 1074995 w 2141795"/>
              <a:gd name="connsiteY2" fmla="*/ 0 h 864024"/>
              <a:gd name="connsiteX3" fmla="*/ 2141795 w 2141795"/>
              <a:gd name="connsiteY3" fmla="*/ 457200 h 864024"/>
              <a:gd name="connsiteX4" fmla="*/ 1776035 w 2141795"/>
              <a:gd name="connsiteY4" fmla="*/ 793115 h 864024"/>
              <a:gd name="connsiteX0" fmla="*/ 590940 w 2143515"/>
              <a:gd name="connsiteY0" fmla="*/ 863600 h 863600"/>
              <a:gd name="connsiteX1" fmla="*/ 9915 w 2143515"/>
              <a:gd name="connsiteY1" fmla="*/ 457200 h 863600"/>
              <a:gd name="connsiteX2" fmla="*/ 1076715 w 2143515"/>
              <a:gd name="connsiteY2" fmla="*/ 0 h 863600"/>
              <a:gd name="connsiteX3" fmla="*/ 2143515 w 2143515"/>
              <a:gd name="connsiteY3" fmla="*/ 457200 h 863600"/>
              <a:gd name="connsiteX4" fmla="*/ 1777755 w 2143515"/>
              <a:gd name="connsiteY4" fmla="*/ 793115 h 863600"/>
              <a:gd name="connsiteX0" fmla="*/ 581031 w 2133606"/>
              <a:gd name="connsiteY0" fmla="*/ 863600 h 863600"/>
              <a:gd name="connsiteX1" fmla="*/ 6 w 2133606"/>
              <a:gd name="connsiteY1" fmla="*/ 457200 h 863600"/>
              <a:gd name="connsiteX2" fmla="*/ 1066806 w 2133606"/>
              <a:gd name="connsiteY2" fmla="*/ 0 h 863600"/>
              <a:gd name="connsiteX3" fmla="*/ 2133606 w 2133606"/>
              <a:gd name="connsiteY3" fmla="*/ 457200 h 863600"/>
              <a:gd name="connsiteX4" fmla="*/ 1767846 w 2133606"/>
              <a:gd name="connsiteY4" fmla="*/ 793115 h 863600"/>
              <a:gd name="connsiteX0" fmla="*/ 581029 w 2133604"/>
              <a:gd name="connsiteY0" fmla="*/ 863600 h 863600"/>
              <a:gd name="connsiteX1" fmla="*/ 4 w 2133604"/>
              <a:gd name="connsiteY1" fmla="*/ 457200 h 863600"/>
              <a:gd name="connsiteX2" fmla="*/ 1066804 w 2133604"/>
              <a:gd name="connsiteY2" fmla="*/ 0 h 863600"/>
              <a:gd name="connsiteX3" fmla="*/ 2133604 w 2133604"/>
              <a:gd name="connsiteY3" fmla="*/ 457200 h 863600"/>
              <a:gd name="connsiteX4" fmla="*/ 1767844 w 2133604"/>
              <a:gd name="connsiteY4" fmla="*/ 793115 h 863600"/>
              <a:gd name="connsiteX0" fmla="*/ 581059 w 2133634"/>
              <a:gd name="connsiteY0" fmla="*/ 863600 h 863600"/>
              <a:gd name="connsiteX1" fmla="*/ 34 w 2133634"/>
              <a:gd name="connsiteY1" fmla="*/ 457200 h 863600"/>
              <a:gd name="connsiteX2" fmla="*/ 1066834 w 2133634"/>
              <a:gd name="connsiteY2" fmla="*/ 0 h 863600"/>
              <a:gd name="connsiteX3" fmla="*/ 2133634 w 2133634"/>
              <a:gd name="connsiteY3" fmla="*/ 457200 h 863600"/>
              <a:gd name="connsiteX4" fmla="*/ 1767874 w 2133634"/>
              <a:gd name="connsiteY4" fmla="*/ 793115 h 863600"/>
              <a:gd name="connsiteX0" fmla="*/ 581059 w 2133634"/>
              <a:gd name="connsiteY0" fmla="*/ 863600 h 863600"/>
              <a:gd name="connsiteX1" fmla="*/ 34 w 2133634"/>
              <a:gd name="connsiteY1" fmla="*/ 457200 h 863600"/>
              <a:gd name="connsiteX2" fmla="*/ 1066834 w 2133634"/>
              <a:gd name="connsiteY2" fmla="*/ 0 h 863600"/>
              <a:gd name="connsiteX3" fmla="*/ 2133634 w 2133634"/>
              <a:gd name="connsiteY3" fmla="*/ 457200 h 863600"/>
              <a:gd name="connsiteX4" fmla="*/ 1767874 w 2133634"/>
              <a:gd name="connsiteY4" fmla="*/ 793115 h 863600"/>
              <a:gd name="connsiteX0" fmla="*/ 581059 w 2133634"/>
              <a:gd name="connsiteY0" fmla="*/ 863600 h 863600"/>
              <a:gd name="connsiteX1" fmla="*/ 34 w 2133634"/>
              <a:gd name="connsiteY1" fmla="*/ 457200 h 863600"/>
              <a:gd name="connsiteX2" fmla="*/ 1066834 w 2133634"/>
              <a:gd name="connsiteY2" fmla="*/ 0 h 863600"/>
              <a:gd name="connsiteX3" fmla="*/ 2133634 w 2133634"/>
              <a:gd name="connsiteY3" fmla="*/ 457200 h 863600"/>
              <a:gd name="connsiteX4" fmla="*/ 1767874 w 2133634"/>
              <a:gd name="connsiteY4" fmla="*/ 793115 h 863600"/>
              <a:gd name="connsiteX0" fmla="*/ 581059 w 2133634"/>
              <a:gd name="connsiteY0" fmla="*/ 863600 h 863600"/>
              <a:gd name="connsiteX1" fmla="*/ 34 w 2133634"/>
              <a:gd name="connsiteY1" fmla="*/ 457200 h 863600"/>
              <a:gd name="connsiteX2" fmla="*/ 1066834 w 2133634"/>
              <a:gd name="connsiteY2" fmla="*/ 0 h 863600"/>
              <a:gd name="connsiteX3" fmla="*/ 2133634 w 2133634"/>
              <a:gd name="connsiteY3" fmla="*/ 457200 h 863600"/>
              <a:gd name="connsiteX4" fmla="*/ 1767874 w 2133634"/>
              <a:gd name="connsiteY4" fmla="*/ 799465 h 86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634" h="863600">
                <a:moveTo>
                  <a:pt x="581059" y="863600"/>
                </a:moveTo>
                <a:cubicBezTo>
                  <a:pt x="391932" y="825500"/>
                  <a:pt x="4796" y="702733"/>
                  <a:pt x="34" y="457200"/>
                </a:cubicBezTo>
                <a:cubicBezTo>
                  <a:pt x="-4728" y="211667"/>
                  <a:pt x="477657" y="0"/>
                  <a:pt x="1066834" y="0"/>
                </a:cubicBezTo>
                <a:cubicBezTo>
                  <a:pt x="1656011" y="0"/>
                  <a:pt x="2133634" y="204695"/>
                  <a:pt x="2133634" y="457200"/>
                </a:cubicBezTo>
                <a:cubicBezTo>
                  <a:pt x="2133634" y="662080"/>
                  <a:pt x="1817936" y="790575"/>
                  <a:pt x="1767874" y="799465"/>
                </a:cubicBezTo>
              </a:path>
            </a:pathLst>
          </a:custGeom>
          <a:noFill/>
          <a:ln w="12700" cap="flat" cmpd="sng" algn="ctr">
            <a:solidFill>
              <a:schemeClr val="accent1"/>
            </a:solidFill>
            <a:prstDash val="solid"/>
            <a:round/>
            <a:headEnd type="none" w="med" len="med"/>
            <a:tailEnd type="arrow"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27" name="TextBox 26"/>
          <p:cNvSpPr txBox="1"/>
          <p:nvPr/>
        </p:nvSpPr>
        <p:spPr>
          <a:xfrm>
            <a:off x="5797550" y="4806950"/>
            <a:ext cx="304415" cy="271869"/>
          </a:xfrm>
          <a:prstGeom prst="rect">
            <a:avLst/>
          </a:prstGeom>
          <a:noFill/>
        </p:spPr>
        <p:txBody>
          <a:bodyPr wrap="none" rtlCol="0">
            <a:spAutoFit/>
          </a:bodyPr>
          <a:lstStyle/>
          <a:p>
            <a:pPr>
              <a:buNone/>
            </a:pPr>
            <a:r>
              <a:rPr lang="en-US" dirty="0"/>
              <a:t>X</a:t>
            </a:r>
          </a:p>
        </p:txBody>
      </p:sp>
      <p:sp>
        <p:nvSpPr>
          <p:cNvPr id="28" name="TextBox 27"/>
          <p:cNvSpPr txBox="1"/>
          <p:nvPr/>
        </p:nvSpPr>
        <p:spPr>
          <a:xfrm>
            <a:off x="8464550" y="4349750"/>
            <a:ext cx="312906" cy="271869"/>
          </a:xfrm>
          <a:prstGeom prst="rect">
            <a:avLst/>
          </a:prstGeom>
          <a:noFill/>
        </p:spPr>
        <p:txBody>
          <a:bodyPr wrap="none" rtlCol="0">
            <a:spAutoFit/>
          </a:bodyPr>
          <a:lstStyle/>
          <a:p>
            <a:pPr>
              <a:buNone/>
            </a:pPr>
            <a:r>
              <a:rPr lang="en-US" dirty="0"/>
              <a:t>Y</a:t>
            </a:r>
          </a:p>
        </p:txBody>
      </p:sp>
      <p:sp>
        <p:nvSpPr>
          <p:cNvPr id="29" name="TextBox 28"/>
          <p:cNvSpPr txBox="1"/>
          <p:nvPr/>
        </p:nvSpPr>
        <p:spPr>
          <a:xfrm>
            <a:off x="6864350" y="2292350"/>
            <a:ext cx="294334" cy="271869"/>
          </a:xfrm>
          <a:prstGeom prst="rect">
            <a:avLst/>
          </a:prstGeom>
          <a:noFill/>
        </p:spPr>
        <p:txBody>
          <a:bodyPr wrap="none" rtlCol="0">
            <a:spAutoFit/>
          </a:bodyPr>
          <a:lstStyle/>
          <a:p>
            <a:pPr>
              <a:buNone/>
            </a:pPr>
            <a:r>
              <a:rPr lang="en-US" dirty="0"/>
              <a:t>Z</a:t>
            </a:r>
          </a:p>
        </p:txBody>
      </p:sp>
      <p:sp>
        <p:nvSpPr>
          <p:cNvPr id="32" name="Oval 78"/>
          <p:cNvSpPr/>
          <p:nvPr/>
        </p:nvSpPr>
        <p:spPr bwMode="auto">
          <a:xfrm>
            <a:off x="6870380" y="2780611"/>
            <a:ext cx="330221" cy="94950"/>
          </a:xfrm>
          <a:custGeom>
            <a:avLst/>
            <a:gdLst>
              <a:gd name="connsiteX0" fmla="*/ 0 w 304800"/>
              <a:gd name="connsiteY0" fmla="*/ 76200 h 152400"/>
              <a:gd name="connsiteX1" fmla="*/ 152400 w 304800"/>
              <a:gd name="connsiteY1" fmla="*/ 0 h 152400"/>
              <a:gd name="connsiteX2" fmla="*/ 304800 w 304800"/>
              <a:gd name="connsiteY2" fmla="*/ 76200 h 152400"/>
              <a:gd name="connsiteX3" fmla="*/ 152400 w 304800"/>
              <a:gd name="connsiteY3" fmla="*/ 152400 h 152400"/>
              <a:gd name="connsiteX4" fmla="*/ 0 w 304800"/>
              <a:gd name="connsiteY4" fmla="*/ 76200 h 152400"/>
              <a:gd name="connsiteX0" fmla="*/ 152400 w 304800"/>
              <a:gd name="connsiteY0" fmla="*/ 0 h 152400"/>
              <a:gd name="connsiteX1" fmla="*/ 304800 w 304800"/>
              <a:gd name="connsiteY1" fmla="*/ 76200 h 152400"/>
              <a:gd name="connsiteX2" fmla="*/ 152400 w 304800"/>
              <a:gd name="connsiteY2" fmla="*/ 152400 h 152400"/>
              <a:gd name="connsiteX3" fmla="*/ 0 w 304800"/>
              <a:gd name="connsiteY3" fmla="*/ 76200 h 152400"/>
              <a:gd name="connsiteX4" fmla="*/ 243840 w 304800"/>
              <a:gd name="connsiteY4" fmla="*/ 91440 h 152400"/>
              <a:gd name="connsiteX0" fmla="*/ 152400 w 304800"/>
              <a:gd name="connsiteY0" fmla="*/ 0 h 152400"/>
              <a:gd name="connsiteX1" fmla="*/ 304800 w 304800"/>
              <a:gd name="connsiteY1" fmla="*/ 76200 h 152400"/>
              <a:gd name="connsiteX2" fmla="*/ 152400 w 304800"/>
              <a:gd name="connsiteY2" fmla="*/ 152400 h 152400"/>
              <a:gd name="connsiteX3" fmla="*/ 0 w 304800"/>
              <a:gd name="connsiteY3" fmla="*/ 76200 h 152400"/>
              <a:gd name="connsiteX0" fmla="*/ 0 w 152400"/>
              <a:gd name="connsiteY0" fmla="*/ 0 h 152400"/>
              <a:gd name="connsiteX1" fmla="*/ 152400 w 152400"/>
              <a:gd name="connsiteY1" fmla="*/ 76200 h 152400"/>
              <a:gd name="connsiteX2" fmla="*/ 0 w 152400"/>
              <a:gd name="connsiteY2" fmla="*/ 152400 h 152400"/>
            </a:gdLst>
            <a:ahLst/>
            <a:cxnLst>
              <a:cxn ang="0">
                <a:pos x="connsiteX0" y="connsiteY0"/>
              </a:cxn>
              <a:cxn ang="0">
                <a:pos x="connsiteX1" y="connsiteY1"/>
              </a:cxn>
              <a:cxn ang="0">
                <a:pos x="connsiteX2" y="connsiteY2"/>
              </a:cxn>
            </a:cxnLst>
            <a:rect l="l" t="t" r="r" b="b"/>
            <a:pathLst>
              <a:path w="152400" h="152400">
                <a:moveTo>
                  <a:pt x="0" y="0"/>
                </a:moveTo>
                <a:cubicBezTo>
                  <a:pt x="84168" y="0"/>
                  <a:pt x="152400" y="34116"/>
                  <a:pt x="152400" y="76200"/>
                </a:cubicBezTo>
                <a:cubicBezTo>
                  <a:pt x="152400" y="118284"/>
                  <a:pt x="84168" y="152400"/>
                  <a:pt x="0" y="152400"/>
                </a:cubicBezTo>
              </a:path>
            </a:pathLst>
          </a:custGeom>
          <a:noFill/>
          <a:ln w="12700" cap="flat" cmpd="sng" algn="ctr">
            <a:solidFill>
              <a:srgbClr val="00B050"/>
            </a:solidFill>
            <a:prstDash val="solid"/>
            <a:round/>
            <a:headEnd type="triangl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
        <p:nvSpPr>
          <p:cNvPr id="33" name="TextBox 32"/>
          <p:cNvSpPr txBox="1"/>
          <p:nvPr/>
        </p:nvSpPr>
        <p:spPr>
          <a:xfrm>
            <a:off x="7093961" y="2540594"/>
            <a:ext cx="564577" cy="307777"/>
          </a:xfrm>
          <a:prstGeom prst="rect">
            <a:avLst/>
          </a:prstGeom>
          <a:noFill/>
        </p:spPr>
        <p:txBody>
          <a:bodyPr wrap="none" rtlCol="0">
            <a:spAutoFit/>
          </a:bodyPr>
          <a:lstStyle/>
          <a:p>
            <a:pPr algn="ctr">
              <a:buNone/>
            </a:pPr>
            <a:r>
              <a:rPr lang="en-US" sz="700" dirty="0">
                <a:solidFill>
                  <a:srgbClr val="00B050"/>
                </a:solidFill>
              </a:rPr>
              <a:t>Spin </a:t>
            </a:r>
          </a:p>
          <a:p>
            <a:pPr algn="ctr">
              <a:buNone/>
            </a:pPr>
            <a:r>
              <a:rPr lang="en-US" sz="700" dirty="0">
                <a:solidFill>
                  <a:srgbClr val="00B050"/>
                </a:solidFill>
              </a:rPr>
              <a:t>direction</a:t>
            </a:r>
          </a:p>
        </p:txBody>
      </p:sp>
      <p:sp>
        <p:nvSpPr>
          <p:cNvPr id="48" name="TextBox 47"/>
          <p:cNvSpPr txBox="1"/>
          <p:nvPr/>
        </p:nvSpPr>
        <p:spPr>
          <a:xfrm>
            <a:off x="5890696" y="6406150"/>
            <a:ext cx="1319592" cy="261610"/>
          </a:xfrm>
          <a:prstGeom prst="rect">
            <a:avLst/>
          </a:prstGeom>
          <a:noFill/>
        </p:spPr>
        <p:txBody>
          <a:bodyPr wrap="none" rtlCol="0">
            <a:spAutoFit/>
          </a:bodyPr>
          <a:lstStyle/>
          <a:p>
            <a:pPr>
              <a:buNone/>
            </a:pPr>
            <a:r>
              <a:rPr lang="en-US" sz="1100" dirty="0"/>
              <a:t>Distant Observer</a:t>
            </a:r>
          </a:p>
        </p:txBody>
      </p:sp>
      <p:sp>
        <p:nvSpPr>
          <p:cNvPr id="3" name="TextBox 2"/>
          <p:cNvSpPr txBox="1"/>
          <p:nvPr/>
        </p:nvSpPr>
        <p:spPr>
          <a:xfrm>
            <a:off x="6914506" y="2657529"/>
            <a:ext cx="210314" cy="200055"/>
          </a:xfrm>
          <a:prstGeom prst="rect">
            <a:avLst/>
          </a:prstGeom>
          <a:noFill/>
        </p:spPr>
        <p:txBody>
          <a:bodyPr wrap="none" rtlCol="0">
            <a:spAutoFit/>
          </a:bodyPr>
          <a:lstStyle/>
          <a:p>
            <a:r>
              <a:rPr lang="en-US" sz="700" dirty="0"/>
              <a:t>.</a:t>
            </a:r>
          </a:p>
        </p:txBody>
      </p:sp>
      <p:sp>
        <p:nvSpPr>
          <p:cNvPr id="41" name="Oval 8">
            <a:extLst>
              <a:ext uri="{FF2B5EF4-FFF2-40B4-BE49-F238E27FC236}">
                <a16:creationId xmlns:a16="http://schemas.microsoft.com/office/drawing/2014/main" id="{91A2F55E-0ECA-D04D-A722-A711746F7C74}"/>
              </a:ext>
            </a:extLst>
          </p:cNvPr>
          <p:cNvSpPr/>
          <p:nvPr/>
        </p:nvSpPr>
        <p:spPr bwMode="auto">
          <a:xfrm>
            <a:off x="6460013" y="6122810"/>
            <a:ext cx="193676" cy="50358"/>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593725 w 593725"/>
              <a:gd name="connsiteY0" fmla="*/ 0 h 1052244"/>
              <a:gd name="connsiteX1" fmla="*/ 0 w 593725"/>
              <a:gd name="connsiteY1" fmla="*/ 1047750 h 1052244"/>
              <a:gd name="connsiteX0" fmla="*/ 40954 w 523023"/>
              <a:gd name="connsiteY0" fmla="*/ 0 h 837465"/>
              <a:gd name="connsiteX1" fmla="*/ 441004 w 523023"/>
              <a:gd name="connsiteY1" fmla="*/ 831850 h 837465"/>
              <a:gd name="connsiteX0" fmla="*/ 58383 w 458444"/>
              <a:gd name="connsiteY0" fmla="*/ 0 h 831850"/>
              <a:gd name="connsiteX1" fmla="*/ 458433 w 458444"/>
              <a:gd name="connsiteY1" fmla="*/ 831850 h 831850"/>
              <a:gd name="connsiteX0" fmla="*/ 0 w 400092"/>
              <a:gd name="connsiteY0" fmla="*/ 0 h 831850"/>
              <a:gd name="connsiteX1" fmla="*/ 400050 w 400092"/>
              <a:gd name="connsiteY1" fmla="*/ 831850 h 831850"/>
              <a:gd name="connsiteX0" fmla="*/ 0 w 400091"/>
              <a:gd name="connsiteY0" fmla="*/ 0 h 831850"/>
              <a:gd name="connsiteX1" fmla="*/ 400050 w 400091"/>
              <a:gd name="connsiteY1" fmla="*/ 831850 h 831850"/>
              <a:gd name="connsiteX0" fmla="*/ 0 w 400087"/>
              <a:gd name="connsiteY0" fmla="*/ 0 h 831850"/>
              <a:gd name="connsiteX1" fmla="*/ 400050 w 400087"/>
              <a:gd name="connsiteY1" fmla="*/ 831850 h 831850"/>
              <a:gd name="connsiteX0" fmla="*/ 0 w 400050"/>
              <a:gd name="connsiteY0" fmla="*/ 0 h 831850"/>
              <a:gd name="connsiteX1" fmla="*/ 400050 w 400050"/>
              <a:gd name="connsiteY1" fmla="*/ 831850 h 831850"/>
              <a:gd name="connsiteX0" fmla="*/ 0 w 371475"/>
              <a:gd name="connsiteY0" fmla="*/ 0 h 812800"/>
              <a:gd name="connsiteX1" fmla="*/ 371475 w 371475"/>
              <a:gd name="connsiteY1" fmla="*/ 812800 h 812800"/>
              <a:gd name="connsiteX0" fmla="*/ 0 w 377825"/>
              <a:gd name="connsiteY0" fmla="*/ 0 h 825500"/>
              <a:gd name="connsiteX1" fmla="*/ 377825 w 377825"/>
              <a:gd name="connsiteY1" fmla="*/ 825500 h 825500"/>
              <a:gd name="connsiteX0" fmla="*/ 0 w 384175"/>
              <a:gd name="connsiteY0" fmla="*/ 0 h 841375"/>
              <a:gd name="connsiteX1" fmla="*/ 384175 w 384175"/>
              <a:gd name="connsiteY1" fmla="*/ 841375 h 841375"/>
              <a:gd name="connsiteX0" fmla="*/ 0 w 384175"/>
              <a:gd name="connsiteY0" fmla="*/ 41426 h 882801"/>
              <a:gd name="connsiteX1" fmla="*/ 384175 w 384175"/>
              <a:gd name="connsiteY1" fmla="*/ 882801 h 882801"/>
              <a:gd name="connsiteX0" fmla="*/ 0 w 384175"/>
              <a:gd name="connsiteY0" fmla="*/ 85373 h 926748"/>
              <a:gd name="connsiteX1" fmla="*/ 384175 w 384175"/>
              <a:gd name="connsiteY1" fmla="*/ 926748 h 926748"/>
              <a:gd name="connsiteX0" fmla="*/ 0 w 446715"/>
              <a:gd name="connsiteY0" fmla="*/ 70723 h 1028959"/>
              <a:gd name="connsiteX1" fmla="*/ 446715 w 446715"/>
              <a:gd name="connsiteY1" fmla="*/ 1028959 h 1028959"/>
              <a:gd name="connsiteX0" fmla="*/ 0 w 544992"/>
              <a:gd name="connsiteY0" fmla="*/ 85372 h 926748"/>
              <a:gd name="connsiteX1" fmla="*/ 544992 w 544992"/>
              <a:gd name="connsiteY1" fmla="*/ 926748 h 926748"/>
              <a:gd name="connsiteX0" fmla="*/ 0 w 544992"/>
              <a:gd name="connsiteY0" fmla="*/ 85372 h 926748"/>
              <a:gd name="connsiteX1" fmla="*/ 544992 w 544992"/>
              <a:gd name="connsiteY1" fmla="*/ 926748 h 926748"/>
            </a:gdLst>
            <a:ahLst/>
            <a:cxnLst>
              <a:cxn ang="0">
                <a:pos x="connsiteX0" y="connsiteY0"/>
              </a:cxn>
              <a:cxn ang="0">
                <a:pos x="connsiteX1" y="connsiteY1"/>
              </a:cxn>
            </a:cxnLst>
            <a:rect l="l" t="t" r="r" b="b"/>
            <a:pathLst>
              <a:path w="544992" h="926748">
                <a:moveTo>
                  <a:pt x="0" y="85372"/>
                </a:moveTo>
                <a:cubicBezTo>
                  <a:pt x="203200" y="-148183"/>
                  <a:pt x="362542" y="86329"/>
                  <a:pt x="544992" y="926748"/>
                </a:cubicBezTo>
              </a:path>
            </a:pathLst>
          </a:cu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42" name="Oval 8">
            <a:extLst>
              <a:ext uri="{FF2B5EF4-FFF2-40B4-BE49-F238E27FC236}">
                <a16:creationId xmlns:a16="http://schemas.microsoft.com/office/drawing/2014/main" id="{AA1B8993-47BB-1C4D-9F20-69C39554A102}"/>
              </a:ext>
            </a:extLst>
          </p:cNvPr>
          <p:cNvSpPr/>
          <p:nvPr/>
        </p:nvSpPr>
        <p:spPr bwMode="auto">
          <a:xfrm>
            <a:off x="6466362" y="6129071"/>
            <a:ext cx="177801" cy="89836"/>
          </a:xfrm>
          <a:custGeom>
            <a:avLst/>
            <a:gdLst>
              <a:gd name="connsiteX0" fmla="*/ 0 w 2286000"/>
              <a:gd name="connsiteY0" fmla="*/ 533400 h 1066800"/>
              <a:gd name="connsiteX1" fmla="*/ 1143000 w 2286000"/>
              <a:gd name="connsiteY1" fmla="*/ 0 h 1066800"/>
              <a:gd name="connsiteX2" fmla="*/ 2286000 w 2286000"/>
              <a:gd name="connsiteY2" fmla="*/ 533400 h 1066800"/>
              <a:gd name="connsiteX3" fmla="*/ 1143000 w 2286000"/>
              <a:gd name="connsiteY3" fmla="*/ 1066800 h 1066800"/>
              <a:gd name="connsiteX4" fmla="*/ 0 w 2286000"/>
              <a:gd name="connsiteY4" fmla="*/ 533400 h 1066800"/>
              <a:gd name="connsiteX0" fmla="*/ 2286000 w 2377440"/>
              <a:gd name="connsiteY0" fmla="*/ 533400 h 1066800"/>
              <a:gd name="connsiteX1" fmla="*/ 1143000 w 2377440"/>
              <a:gd name="connsiteY1" fmla="*/ 1066800 h 1066800"/>
              <a:gd name="connsiteX2" fmla="*/ 0 w 2377440"/>
              <a:gd name="connsiteY2" fmla="*/ 533400 h 1066800"/>
              <a:gd name="connsiteX3" fmla="*/ 1143000 w 2377440"/>
              <a:gd name="connsiteY3" fmla="*/ 0 h 1066800"/>
              <a:gd name="connsiteX4" fmla="*/ 2377440 w 2377440"/>
              <a:gd name="connsiteY4" fmla="*/ 624840 h 1066800"/>
              <a:gd name="connsiteX0" fmla="*/ 2286000 w 2286000"/>
              <a:gd name="connsiteY0" fmla="*/ 533400 h 1066800"/>
              <a:gd name="connsiteX1" fmla="*/ 1143000 w 2286000"/>
              <a:gd name="connsiteY1" fmla="*/ 1066800 h 1066800"/>
              <a:gd name="connsiteX2" fmla="*/ 0 w 2286000"/>
              <a:gd name="connsiteY2" fmla="*/ 533400 h 1066800"/>
              <a:gd name="connsiteX3" fmla="*/ 1143000 w 2286000"/>
              <a:gd name="connsiteY3" fmla="*/ 0 h 1066800"/>
              <a:gd name="connsiteX0" fmla="*/ 2286000 w 2286000"/>
              <a:gd name="connsiteY0" fmla="*/ 0 h 533400"/>
              <a:gd name="connsiteX1" fmla="*/ 1143000 w 2286000"/>
              <a:gd name="connsiteY1" fmla="*/ 533400 h 533400"/>
              <a:gd name="connsiteX2" fmla="*/ 0 w 2286000"/>
              <a:gd name="connsiteY2" fmla="*/ 0 h 533400"/>
              <a:gd name="connsiteX0" fmla="*/ 2286000 w 2286000"/>
              <a:gd name="connsiteY0" fmla="*/ 0 h 533400"/>
              <a:gd name="connsiteX1" fmla="*/ 1143000 w 2286000"/>
              <a:gd name="connsiteY1" fmla="*/ 533400 h 533400"/>
              <a:gd name="connsiteX2" fmla="*/ 0 w 2286000"/>
              <a:gd name="connsiteY2" fmla="*/ 0 h 533400"/>
              <a:gd name="connsiteX0" fmla="*/ 1752600 w 1752600"/>
              <a:gd name="connsiteY0" fmla="*/ 0 h 585118"/>
              <a:gd name="connsiteX1" fmla="*/ 609600 w 1752600"/>
              <a:gd name="connsiteY1" fmla="*/ 533400 h 585118"/>
              <a:gd name="connsiteX2" fmla="*/ 0 w 1752600"/>
              <a:gd name="connsiteY2" fmla="*/ 241300 h 585118"/>
              <a:gd name="connsiteX0" fmla="*/ 1752600 w 1752600"/>
              <a:gd name="connsiteY0" fmla="*/ 0 h 470133"/>
              <a:gd name="connsiteX1" fmla="*/ 660400 w 1752600"/>
              <a:gd name="connsiteY1" fmla="*/ 269875 h 470133"/>
              <a:gd name="connsiteX2" fmla="*/ 0 w 1752600"/>
              <a:gd name="connsiteY2" fmla="*/ 241300 h 470133"/>
              <a:gd name="connsiteX0" fmla="*/ 1752600 w 1752600"/>
              <a:gd name="connsiteY0" fmla="*/ 0 h 287974"/>
              <a:gd name="connsiteX1" fmla="*/ 660400 w 1752600"/>
              <a:gd name="connsiteY1" fmla="*/ 269875 h 287974"/>
              <a:gd name="connsiteX2" fmla="*/ 0 w 1752600"/>
              <a:gd name="connsiteY2" fmla="*/ 241300 h 287974"/>
              <a:gd name="connsiteX0" fmla="*/ 1752600 w 1752600"/>
              <a:gd name="connsiteY0" fmla="*/ 0 h 287974"/>
              <a:gd name="connsiteX1" fmla="*/ 660400 w 1752600"/>
              <a:gd name="connsiteY1" fmla="*/ 269875 h 287974"/>
              <a:gd name="connsiteX2" fmla="*/ 0 w 1752600"/>
              <a:gd name="connsiteY2" fmla="*/ 241300 h 287974"/>
              <a:gd name="connsiteX0" fmla="*/ 1095375 w 1095375"/>
              <a:gd name="connsiteY0" fmla="*/ 0 h 125198"/>
              <a:gd name="connsiteX1" fmla="*/ 660400 w 1095375"/>
              <a:gd name="connsiteY1" fmla="*/ 111125 h 125198"/>
              <a:gd name="connsiteX2" fmla="*/ 0 w 1095375"/>
              <a:gd name="connsiteY2" fmla="*/ 82550 h 125198"/>
              <a:gd name="connsiteX0" fmla="*/ 1095375 w 1095375"/>
              <a:gd name="connsiteY0" fmla="*/ 0 h 117493"/>
              <a:gd name="connsiteX1" fmla="*/ 660400 w 1095375"/>
              <a:gd name="connsiteY1" fmla="*/ 111125 h 117493"/>
              <a:gd name="connsiteX2" fmla="*/ 0 w 1095375"/>
              <a:gd name="connsiteY2" fmla="*/ 82550 h 11749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25343"/>
              <a:gd name="connsiteX1" fmla="*/ 546100 w 1095375"/>
              <a:gd name="connsiteY1" fmla="*/ 120650 h 125343"/>
              <a:gd name="connsiteX2" fmla="*/ 0 w 1095375"/>
              <a:gd name="connsiteY2" fmla="*/ 82550 h 125343"/>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134239"/>
              <a:gd name="connsiteX1" fmla="*/ 546100 w 1095375"/>
              <a:gd name="connsiteY1" fmla="*/ 120650 h 134239"/>
              <a:gd name="connsiteX2" fmla="*/ 0 w 1095375"/>
              <a:gd name="connsiteY2" fmla="*/ 82550 h 134239"/>
              <a:gd name="connsiteX0" fmla="*/ 1095375 w 1095375"/>
              <a:gd name="connsiteY0" fmla="*/ 0 h 82550"/>
              <a:gd name="connsiteX1" fmla="*/ 0 w 1095375"/>
              <a:gd name="connsiteY1" fmla="*/ 82550 h 82550"/>
              <a:gd name="connsiteX0" fmla="*/ 1095375 w 1095375"/>
              <a:gd name="connsiteY0" fmla="*/ 0 h 107742"/>
              <a:gd name="connsiteX1" fmla="*/ 0 w 1095375"/>
              <a:gd name="connsiteY1" fmla="*/ 82550 h 107742"/>
              <a:gd name="connsiteX0" fmla="*/ 1095375 w 1095375"/>
              <a:gd name="connsiteY0" fmla="*/ 0 h 122797"/>
              <a:gd name="connsiteX1" fmla="*/ 0 w 1095375"/>
              <a:gd name="connsiteY1" fmla="*/ 82550 h 122797"/>
              <a:gd name="connsiteX0" fmla="*/ 1146175 w 1146175"/>
              <a:gd name="connsiteY0" fmla="*/ 0 h 105308"/>
              <a:gd name="connsiteX1" fmla="*/ 0 w 1146175"/>
              <a:gd name="connsiteY1" fmla="*/ 57150 h 105308"/>
              <a:gd name="connsiteX0" fmla="*/ 1146175 w 1146175"/>
              <a:gd name="connsiteY0" fmla="*/ 0 h 101768"/>
              <a:gd name="connsiteX1" fmla="*/ 0 w 1146175"/>
              <a:gd name="connsiteY1" fmla="*/ 57150 h 101768"/>
              <a:gd name="connsiteX0" fmla="*/ 593725 w 593725"/>
              <a:gd name="connsiteY0" fmla="*/ 0 h 1052244"/>
              <a:gd name="connsiteX1" fmla="*/ 0 w 593725"/>
              <a:gd name="connsiteY1" fmla="*/ 1047750 h 1052244"/>
              <a:gd name="connsiteX0" fmla="*/ 40954 w 523023"/>
              <a:gd name="connsiteY0" fmla="*/ 0 h 837465"/>
              <a:gd name="connsiteX1" fmla="*/ 441004 w 523023"/>
              <a:gd name="connsiteY1" fmla="*/ 831850 h 837465"/>
              <a:gd name="connsiteX0" fmla="*/ 58383 w 458444"/>
              <a:gd name="connsiteY0" fmla="*/ 0 h 831850"/>
              <a:gd name="connsiteX1" fmla="*/ 458433 w 458444"/>
              <a:gd name="connsiteY1" fmla="*/ 831850 h 831850"/>
              <a:gd name="connsiteX0" fmla="*/ 0 w 400092"/>
              <a:gd name="connsiteY0" fmla="*/ 0 h 831850"/>
              <a:gd name="connsiteX1" fmla="*/ 400050 w 400092"/>
              <a:gd name="connsiteY1" fmla="*/ 831850 h 831850"/>
              <a:gd name="connsiteX0" fmla="*/ 0 w 400091"/>
              <a:gd name="connsiteY0" fmla="*/ 0 h 831850"/>
              <a:gd name="connsiteX1" fmla="*/ 400050 w 400091"/>
              <a:gd name="connsiteY1" fmla="*/ 831850 h 831850"/>
              <a:gd name="connsiteX0" fmla="*/ 0 w 400087"/>
              <a:gd name="connsiteY0" fmla="*/ 0 h 831850"/>
              <a:gd name="connsiteX1" fmla="*/ 400050 w 400087"/>
              <a:gd name="connsiteY1" fmla="*/ 831850 h 831850"/>
              <a:gd name="connsiteX0" fmla="*/ 0 w 400050"/>
              <a:gd name="connsiteY0" fmla="*/ 0 h 831850"/>
              <a:gd name="connsiteX1" fmla="*/ 400050 w 400050"/>
              <a:gd name="connsiteY1" fmla="*/ 831850 h 831850"/>
              <a:gd name="connsiteX0" fmla="*/ 0 w 371475"/>
              <a:gd name="connsiteY0" fmla="*/ 0 h 812800"/>
              <a:gd name="connsiteX1" fmla="*/ 371475 w 371475"/>
              <a:gd name="connsiteY1" fmla="*/ 812800 h 812800"/>
              <a:gd name="connsiteX0" fmla="*/ 0 w 377825"/>
              <a:gd name="connsiteY0" fmla="*/ 0 h 825500"/>
              <a:gd name="connsiteX1" fmla="*/ 377825 w 377825"/>
              <a:gd name="connsiteY1" fmla="*/ 825500 h 825500"/>
              <a:gd name="connsiteX0" fmla="*/ 0 w 384175"/>
              <a:gd name="connsiteY0" fmla="*/ 0 h 841375"/>
              <a:gd name="connsiteX1" fmla="*/ 384175 w 384175"/>
              <a:gd name="connsiteY1" fmla="*/ 841375 h 841375"/>
              <a:gd name="connsiteX0" fmla="*/ 0 w 384175"/>
              <a:gd name="connsiteY0" fmla="*/ 41426 h 882801"/>
              <a:gd name="connsiteX1" fmla="*/ 384175 w 384175"/>
              <a:gd name="connsiteY1" fmla="*/ 882801 h 882801"/>
              <a:gd name="connsiteX0" fmla="*/ 0 w 384175"/>
              <a:gd name="connsiteY0" fmla="*/ 85373 h 926748"/>
              <a:gd name="connsiteX1" fmla="*/ 384175 w 384175"/>
              <a:gd name="connsiteY1" fmla="*/ 926748 h 926748"/>
              <a:gd name="connsiteX0" fmla="*/ 0 w 384175"/>
              <a:gd name="connsiteY0" fmla="*/ -6 h 841369"/>
              <a:gd name="connsiteX1" fmla="*/ 384175 w 384175"/>
              <a:gd name="connsiteY1" fmla="*/ 841369 h 841369"/>
              <a:gd name="connsiteX0" fmla="*/ 0 w 384175"/>
              <a:gd name="connsiteY0" fmla="*/ -6 h 1067267"/>
              <a:gd name="connsiteX1" fmla="*/ 384175 w 384175"/>
              <a:gd name="connsiteY1" fmla="*/ 841369 h 1067267"/>
              <a:gd name="connsiteX0" fmla="*/ 0 w 329293"/>
              <a:gd name="connsiteY0" fmla="*/ -6 h 1023376"/>
              <a:gd name="connsiteX1" fmla="*/ 329293 w 329293"/>
              <a:gd name="connsiteY1" fmla="*/ 784859 h 1023376"/>
              <a:gd name="connsiteX0" fmla="*/ 0 w 329293"/>
              <a:gd name="connsiteY0" fmla="*/ 4 h 837539"/>
              <a:gd name="connsiteX1" fmla="*/ 329293 w 329293"/>
              <a:gd name="connsiteY1" fmla="*/ 524867 h 837539"/>
              <a:gd name="connsiteX0" fmla="*/ 0 w 329293"/>
              <a:gd name="connsiteY0" fmla="*/ 4 h 879978"/>
              <a:gd name="connsiteX1" fmla="*/ 329293 w 329293"/>
              <a:gd name="connsiteY1" fmla="*/ 524867 h 879978"/>
              <a:gd name="connsiteX0" fmla="*/ 0 w 329293"/>
              <a:gd name="connsiteY0" fmla="*/ 4 h 898290"/>
              <a:gd name="connsiteX1" fmla="*/ 329293 w 329293"/>
              <a:gd name="connsiteY1" fmla="*/ 524867 h 898290"/>
              <a:gd name="connsiteX0" fmla="*/ 0 w 512232"/>
              <a:gd name="connsiteY0" fmla="*/ 4 h 919571"/>
              <a:gd name="connsiteX1" fmla="*/ 512232 w 512232"/>
              <a:gd name="connsiteY1" fmla="*/ 557366 h 919571"/>
            </a:gdLst>
            <a:ahLst/>
            <a:cxnLst>
              <a:cxn ang="0">
                <a:pos x="connsiteX0" y="connsiteY0"/>
              </a:cxn>
              <a:cxn ang="0">
                <a:pos x="connsiteX1" y="connsiteY1"/>
              </a:cxn>
            </a:cxnLst>
            <a:rect l="l" t="t" r="r" b="b"/>
            <a:pathLst>
              <a:path w="512232" h="919571">
                <a:moveTo>
                  <a:pt x="0" y="4"/>
                </a:moveTo>
                <a:cubicBezTo>
                  <a:pt x="75143" y="1018155"/>
                  <a:pt x="309363" y="1170683"/>
                  <a:pt x="512232" y="557366"/>
                </a:cubicBezTo>
              </a:path>
            </a:pathLst>
          </a:custGeom>
          <a:no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dirty="0">
              <a:ln>
                <a:noFill/>
              </a:ln>
              <a:solidFill>
                <a:schemeClr val="tx1"/>
              </a:solidFill>
              <a:effectLst/>
              <a:latin typeface="Arial" charset="0"/>
            </a:endParaRPr>
          </a:p>
        </p:txBody>
      </p:sp>
      <p:sp>
        <p:nvSpPr>
          <p:cNvPr id="43" name="Oval 42">
            <a:extLst>
              <a:ext uri="{FF2B5EF4-FFF2-40B4-BE49-F238E27FC236}">
                <a16:creationId xmlns:a16="http://schemas.microsoft.com/office/drawing/2014/main" id="{97220BE5-6DED-C34E-80AB-6B2289620D8E}"/>
              </a:ext>
            </a:extLst>
          </p:cNvPr>
          <p:cNvSpPr/>
          <p:nvPr/>
        </p:nvSpPr>
        <p:spPr bwMode="auto">
          <a:xfrm rot="11596034" flipV="1">
            <a:off x="6507638" y="6135066"/>
            <a:ext cx="85725" cy="45719"/>
          </a:xfrm>
          <a:prstGeom prst="ellipse">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1143000" marR="0" indent="-228600" algn="l" defTabSz="914400" rtl="0" eaLnBrk="0" fontAlgn="base" latinLnBrk="0" hangingPunct="0">
              <a:lnSpc>
                <a:spcPct val="80000"/>
              </a:lnSpc>
              <a:spcBef>
                <a:spcPct val="30000"/>
              </a:spcBef>
              <a:spcAft>
                <a:spcPct val="0"/>
              </a:spcAft>
              <a:buClrTx/>
              <a:buSzPct val="100000"/>
              <a:buFontTx/>
              <a:buChar char="»"/>
              <a:tabLst/>
            </a:pPr>
            <a:endParaRPr kumimoji="0" lang="en-US" sz="14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4268559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38914" name="Slide Number Placeholder 4"/>
          <p:cNvSpPr>
            <a:spLocks noGrp="1"/>
          </p:cNvSpPr>
          <p:nvPr>
            <p:ph type="sldNum" sz="quarter" idx="11"/>
          </p:nvPr>
        </p:nvSpPr>
        <p:spPr>
          <a:noFill/>
        </p:spPr>
        <p:txBody>
          <a:bodyPr/>
          <a:lstStyle/>
          <a:p>
            <a:fld id="{0CE2B68B-C791-4AE0-A6BD-9BDFD94BEEB0}" type="slidenum">
              <a:rPr lang="en-US" smtClean="0">
                <a:latin typeface="Arial" pitchFamily="-60" charset="0"/>
                <a:ea typeface="ＭＳ Ｐゴシック" pitchFamily="-60" charset="-128"/>
                <a:cs typeface="ＭＳ Ｐゴシック" pitchFamily="-60" charset="-128"/>
              </a:rPr>
              <a:pPr/>
              <a:t>25</a:t>
            </a:fld>
            <a:endParaRPr lang="en-US" sz="1400" b="0">
              <a:latin typeface="Times New Roman" pitchFamily="-60" charset="0"/>
              <a:ea typeface="ＭＳ Ｐゴシック" pitchFamily="-60" charset="-128"/>
              <a:cs typeface="ＭＳ Ｐゴシック" pitchFamily="-60" charset="-128"/>
            </a:endParaRPr>
          </a:p>
        </p:txBody>
      </p:sp>
      <p:sp>
        <p:nvSpPr>
          <p:cNvPr id="38915" name="Rectangle 2"/>
          <p:cNvSpPr>
            <a:spLocks noGrp="1" noChangeArrowheads="1"/>
          </p:cNvSpPr>
          <p:nvPr>
            <p:ph type="body" idx="1"/>
          </p:nvPr>
        </p:nvSpPr>
        <p:spPr>
          <a:xfrm>
            <a:off x="571500" y="1690688"/>
            <a:ext cx="8124825" cy="4492625"/>
          </a:xfrm>
        </p:spPr>
        <p:txBody>
          <a:bodyPr lIns="92075" tIns="46038" rIns="92075" bIns="46038"/>
          <a:lstStyle/>
          <a:p>
            <a:r>
              <a:rPr lang="en-US" dirty="0">
                <a:ea typeface="ＭＳ Ｐゴシック" pitchFamily="-60" charset="-128"/>
                <a:cs typeface="ＭＳ Ｐゴシック" pitchFamily="-60" charset="-128"/>
              </a:rPr>
              <a:t>The state of an object is its position and velocity relative to a second object</a:t>
            </a:r>
          </a:p>
          <a:p>
            <a:pPr marL="628650" lvl="1"/>
            <a:r>
              <a:rPr lang="en-US" dirty="0"/>
              <a:t>In SPICE, these objects are often referred to as “target” and “observer” or “center”</a:t>
            </a:r>
          </a:p>
          <a:p>
            <a:pPr marL="628650" lvl="1"/>
            <a:r>
              <a:rPr lang="en-US" dirty="0"/>
              <a:t>E.g.  Saturn relative to Saturn barycenter; Titan relative to Huygens probe</a:t>
            </a:r>
          </a:p>
          <a:p>
            <a:pPr marL="628650" lvl="1"/>
            <a:r>
              <a:rPr lang="en-US" dirty="0"/>
              <a:t>A state is always given in the TDB time system (also known as ET)</a:t>
            </a:r>
          </a:p>
          <a:p>
            <a:r>
              <a:rPr lang="en-US" dirty="0">
                <a:ea typeface="ＭＳ Ｐゴシック" pitchFamily="-60" charset="-128"/>
                <a:cs typeface="ＭＳ Ｐゴシック" pitchFamily="-60" charset="-128"/>
              </a:rPr>
              <a:t>In the SPK subsystem a state is a six dimensional vector</a:t>
            </a:r>
          </a:p>
          <a:p>
            <a:pPr marL="628650" lvl="1"/>
            <a:r>
              <a:rPr lang="en-US" dirty="0"/>
              <a:t>First three components are Cartesian position: </a:t>
            </a:r>
            <a:r>
              <a:rPr lang="en-US" i="1" dirty="0">
                <a:latin typeface="Times New Roman" pitchFamily="-60" charset="0"/>
              </a:rPr>
              <a:t>x, y, z</a:t>
            </a:r>
          </a:p>
          <a:p>
            <a:pPr marL="628650" lvl="1"/>
            <a:r>
              <a:rPr lang="en-US" dirty="0"/>
              <a:t>Second three components are Cartesian velocity: </a:t>
            </a:r>
            <a:r>
              <a:rPr lang="en-US" i="1" dirty="0">
                <a:latin typeface="Times New Roman" pitchFamily="-60" charset="0"/>
              </a:rPr>
              <a:t>dx/dt, </a:t>
            </a:r>
            <a:r>
              <a:rPr lang="en-US" i="1" dirty="0" err="1">
                <a:latin typeface="Times New Roman" pitchFamily="-60" charset="0"/>
              </a:rPr>
              <a:t>dy</a:t>
            </a:r>
            <a:r>
              <a:rPr lang="en-US" i="1" dirty="0">
                <a:latin typeface="Times New Roman" pitchFamily="-60" charset="0"/>
              </a:rPr>
              <a:t>/dt, </a:t>
            </a:r>
            <a:r>
              <a:rPr lang="en-US" i="1" dirty="0" err="1">
                <a:latin typeface="Times New Roman" pitchFamily="-60" charset="0"/>
              </a:rPr>
              <a:t>dz</a:t>
            </a:r>
            <a:r>
              <a:rPr lang="en-US" i="1" dirty="0">
                <a:latin typeface="Times New Roman" pitchFamily="-60" charset="0"/>
              </a:rPr>
              <a:t>/dt</a:t>
            </a:r>
            <a:endParaRPr lang="en-US" dirty="0">
              <a:latin typeface="Times New Roman" pitchFamily="-60" charset="0"/>
            </a:endParaRPr>
          </a:p>
          <a:p>
            <a:pPr marL="628650" lvl="1"/>
            <a:r>
              <a:rPr lang="en-US" dirty="0"/>
              <a:t>Units are km, km/sec</a:t>
            </a:r>
          </a:p>
          <a:p>
            <a:r>
              <a:rPr lang="en-US" dirty="0">
                <a:ea typeface="ＭＳ Ｐゴシック" pitchFamily="-60" charset="-128"/>
                <a:cs typeface="ＭＳ Ｐゴシック" pitchFamily="-60" charset="-128"/>
              </a:rPr>
              <a:t>A state is specified relative to a reference frame</a:t>
            </a:r>
          </a:p>
        </p:txBody>
      </p:sp>
      <p:sp>
        <p:nvSpPr>
          <p:cNvPr id="38916" name="Rectangle 3"/>
          <p:cNvSpPr>
            <a:spLocks noGrp="1" noChangeArrowheads="1"/>
          </p:cNvSpPr>
          <p:nvPr>
            <p:ph type="title"/>
          </p:nvPr>
        </p:nvSpPr>
        <p:spPr>
          <a:xfrm>
            <a:off x="3990975" y="381000"/>
            <a:ext cx="2724150" cy="474663"/>
          </a:xfrm>
        </p:spPr>
        <p:txBody>
          <a:bodyPr/>
          <a:lstStyle/>
          <a:p>
            <a:r>
              <a:rPr lang="en-US">
                <a:ea typeface="ＭＳ Ｐゴシック" pitchFamily="-60" charset="-128"/>
                <a:cs typeface="ＭＳ Ｐゴシック" pitchFamily="-60" charset="-128"/>
              </a:rPr>
              <a:t>State Vectors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39938" name="Slide Number Placeholder 4"/>
          <p:cNvSpPr>
            <a:spLocks noGrp="1"/>
          </p:cNvSpPr>
          <p:nvPr>
            <p:ph type="sldNum" sz="quarter" idx="11"/>
          </p:nvPr>
        </p:nvSpPr>
        <p:spPr>
          <a:noFill/>
        </p:spPr>
        <p:txBody>
          <a:bodyPr/>
          <a:lstStyle/>
          <a:p>
            <a:fld id="{5F939AD0-B97A-480F-B110-13114B30F8E8}" type="slidenum">
              <a:rPr lang="en-US" smtClean="0">
                <a:latin typeface="Arial" pitchFamily="-60" charset="0"/>
                <a:ea typeface="ＭＳ Ｐゴシック" pitchFamily="-60" charset="-128"/>
                <a:cs typeface="ＭＳ Ｐゴシック" pitchFamily="-60" charset="-128"/>
              </a:rPr>
              <a:pPr/>
              <a:t>26</a:t>
            </a:fld>
            <a:endParaRPr lang="en-US" sz="1400" b="0">
              <a:latin typeface="Times New Roman" pitchFamily="-60" charset="0"/>
              <a:ea typeface="ＭＳ Ｐゴシック" pitchFamily="-60" charset="-128"/>
              <a:cs typeface="ＭＳ Ｐゴシック" pitchFamily="-60" charset="-128"/>
            </a:endParaRPr>
          </a:p>
        </p:txBody>
      </p:sp>
      <p:sp>
        <p:nvSpPr>
          <p:cNvPr id="39939" name="Rectangle 2"/>
          <p:cNvSpPr>
            <a:spLocks noGrp="1" noChangeArrowheads="1"/>
          </p:cNvSpPr>
          <p:nvPr>
            <p:ph type="body" idx="1"/>
          </p:nvPr>
        </p:nvSpPr>
        <p:spPr/>
        <p:txBody>
          <a:bodyPr lIns="92075" tIns="46038" rIns="92075" bIns="46038"/>
          <a:lstStyle/>
          <a:p>
            <a:r>
              <a:rPr lang="en-US">
                <a:ea typeface="ＭＳ Ｐゴシック" pitchFamily="-60" charset="-128"/>
                <a:cs typeface="ＭＳ Ｐゴシック" pitchFamily="-60" charset="-128"/>
              </a:rPr>
              <a:t>To perform algebraic operations on states they must be in the same reference frame.</a:t>
            </a:r>
          </a:p>
          <a:p>
            <a:r>
              <a:rPr lang="en-US">
                <a:ea typeface="ＭＳ Ｐゴシック" pitchFamily="-60" charset="-128"/>
                <a:cs typeface="ＭＳ Ｐゴシック" pitchFamily="-60" charset="-128"/>
              </a:rPr>
              <a:t>Position-only frame transformations require only a rotation* matrix given as a function of time.</a:t>
            </a:r>
          </a:p>
          <a:p>
            <a:pPr lvl="2"/>
            <a:r>
              <a:rPr lang="en-US" b="0">
                <a:ea typeface="ＭＳ Ｐゴシック" pitchFamily="-60" charset="-128"/>
              </a:rPr>
              <a:t>P</a:t>
            </a:r>
            <a:r>
              <a:rPr lang="en-US" b="0" baseline="-25000">
                <a:ea typeface="ＭＳ Ｐゴシック" pitchFamily="-60" charset="-128"/>
              </a:rPr>
              <a:t>B</a:t>
            </a:r>
            <a:r>
              <a:rPr lang="en-US" b="0">
                <a:ea typeface="ＭＳ Ｐゴシック" pitchFamily="-60" charset="-128"/>
              </a:rPr>
              <a:t> </a:t>
            </a:r>
            <a:r>
              <a:rPr lang="en-US">
                <a:ea typeface="ＭＳ Ｐゴシック" pitchFamily="-60" charset="-128"/>
              </a:rPr>
              <a:t>(</a:t>
            </a:r>
            <a:r>
              <a:rPr lang="en-US" i="1">
                <a:ea typeface="ＭＳ Ｐゴシック" pitchFamily="-60" charset="-128"/>
              </a:rPr>
              <a:t>t</a:t>
            </a:r>
            <a:r>
              <a:rPr lang="en-US">
                <a:ea typeface="ＭＳ Ｐゴシック" pitchFamily="-60" charset="-128"/>
              </a:rPr>
              <a:t>)</a:t>
            </a:r>
            <a:r>
              <a:rPr lang="en-US" b="0">
                <a:ea typeface="ＭＳ Ｐゴシック" pitchFamily="-60" charset="-128"/>
              </a:rPr>
              <a:t> = R</a:t>
            </a:r>
            <a:r>
              <a:rPr lang="en-US" b="0" baseline="-25000">
                <a:ea typeface="ＭＳ Ｐゴシック" pitchFamily="-60" charset="-128"/>
              </a:rPr>
              <a:t>A to B</a:t>
            </a:r>
            <a:r>
              <a:rPr lang="en-US">
                <a:ea typeface="ＭＳ Ｐゴシック" pitchFamily="-60" charset="-128"/>
              </a:rPr>
              <a:t>(</a:t>
            </a:r>
            <a:r>
              <a:rPr lang="en-US" i="1">
                <a:ea typeface="ＭＳ Ｐゴシック" pitchFamily="-60" charset="-128"/>
              </a:rPr>
              <a:t>t</a:t>
            </a:r>
            <a:r>
              <a:rPr lang="en-US">
                <a:ea typeface="ＭＳ Ｐゴシック" pitchFamily="-60" charset="-128"/>
              </a:rPr>
              <a:t>)</a:t>
            </a:r>
            <a:r>
              <a:rPr lang="en-US" b="0">
                <a:ea typeface="ＭＳ Ｐゴシック" pitchFamily="-60" charset="-128"/>
              </a:rPr>
              <a:t> P</a:t>
            </a:r>
            <a:r>
              <a:rPr lang="en-US" b="0" baseline="-25000">
                <a:ea typeface="ＭＳ Ｐゴシック" pitchFamily="-60" charset="-128"/>
              </a:rPr>
              <a:t>A</a:t>
            </a:r>
            <a:r>
              <a:rPr lang="en-US" b="0">
                <a:ea typeface="ＭＳ Ｐゴシック" pitchFamily="-60" charset="-128"/>
              </a:rPr>
              <a:t>(</a:t>
            </a:r>
            <a:r>
              <a:rPr lang="en-US" b="0" i="1">
                <a:ea typeface="ＭＳ Ｐゴシック" pitchFamily="-60" charset="-128"/>
              </a:rPr>
              <a:t>t</a:t>
            </a:r>
            <a:r>
              <a:rPr lang="en-US" b="0">
                <a:ea typeface="ＭＳ Ｐゴシック" pitchFamily="-60" charset="-128"/>
              </a:rPr>
              <a:t>)</a:t>
            </a:r>
          </a:p>
          <a:p>
            <a:r>
              <a:rPr lang="en-US">
                <a:ea typeface="ＭＳ Ｐゴシック" pitchFamily="-60" charset="-128"/>
                <a:cs typeface="ＭＳ Ｐゴシック" pitchFamily="-60" charset="-128"/>
              </a:rPr>
              <a:t>Position and velocity frame transformations require that we differentiate the above equation</a:t>
            </a:r>
          </a:p>
          <a:p>
            <a:pPr lvl="2"/>
            <a:r>
              <a:rPr lang="en-US" i="1">
                <a:ea typeface="ＭＳ Ｐゴシック" pitchFamily="-60" charset="-128"/>
              </a:rPr>
              <a:t>d</a:t>
            </a:r>
            <a:r>
              <a:rPr lang="en-US" b="0">
                <a:ea typeface="ＭＳ Ｐゴシック" pitchFamily="-60" charset="-128"/>
              </a:rPr>
              <a:t>P</a:t>
            </a:r>
            <a:r>
              <a:rPr lang="en-US" b="0" baseline="-25000">
                <a:ea typeface="ＭＳ Ｐゴシック" pitchFamily="-60" charset="-128"/>
              </a:rPr>
              <a:t>B</a:t>
            </a:r>
            <a:r>
              <a:rPr lang="en-US" b="0">
                <a:ea typeface="ＭＳ Ｐゴシック" pitchFamily="-60" charset="-128"/>
              </a:rPr>
              <a:t> </a:t>
            </a:r>
            <a:r>
              <a:rPr lang="en-US">
                <a:ea typeface="ＭＳ Ｐゴシック" pitchFamily="-60" charset="-128"/>
              </a:rPr>
              <a:t>(</a:t>
            </a:r>
            <a:r>
              <a:rPr lang="en-US" i="1">
                <a:ea typeface="ＭＳ Ｐゴシック" pitchFamily="-60" charset="-128"/>
              </a:rPr>
              <a:t>t</a:t>
            </a:r>
            <a:r>
              <a:rPr lang="en-US">
                <a:ea typeface="ＭＳ Ｐゴシック" pitchFamily="-60" charset="-128"/>
              </a:rPr>
              <a:t>) /</a:t>
            </a:r>
            <a:r>
              <a:rPr lang="en-US" i="1">
                <a:ea typeface="ＭＳ Ｐゴシック" pitchFamily="-60" charset="-128"/>
              </a:rPr>
              <a:t>dt</a:t>
            </a:r>
            <a:r>
              <a:rPr lang="en-US">
                <a:ea typeface="ＭＳ Ｐゴシック" pitchFamily="-60" charset="-128"/>
              </a:rPr>
              <a:t> = </a:t>
            </a:r>
            <a:r>
              <a:rPr lang="en-US" i="1">
                <a:ea typeface="ＭＳ Ｐゴシック" pitchFamily="-60" charset="-128"/>
              </a:rPr>
              <a:t>d</a:t>
            </a:r>
            <a:r>
              <a:rPr lang="en-US" b="0">
                <a:ea typeface="ＭＳ Ｐゴシック" pitchFamily="-60" charset="-128"/>
              </a:rPr>
              <a:t>R</a:t>
            </a:r>
            <a:r>
              <a:rPr lang="en-US" b="0" baseline="-25000">
                <a:ea typeface="ＭＳ Ｐゴシック" pitchFamily="-60" charset="-128"/>
              </a:rPr>
              <a:t>A to B</a:t>
            </a:r>
            <a:r>
              <a:rPr lang="en-US">
                <a:ea typeface="ＭＳ Ｐゴシック" pitchFamily="-60" charset="-128"/>
              </a:rPr>
              <a:t>(</a:t>
            </a:r>
            <a:r>
              <a:rPr lang="en-US" i="1">
                <a:ea typeface="ＭＳ Ｐゴシック" pitchFamily="-60" charset="-128"/>
              </a:rPr>
              <a:t>t</a:t>
            </a:r>
            <a:r>
              <a:rPr lang="en-US">
                <a:ea typeface="ＭＳ Ｐゴシック" pitchFamily="-60" charset="-128"/>
              </a:rPr>
              <a:t>)/</a:t>
            </a:r>
            <a:r>
              <a:rPr lang="en-US" i="1">
                <a:ea typeface="ＭＳ Ｐゴシック" pitchFamily="-60" charset="-128"/>
              </a:rPr>
              <a:t>dt </a:t>
            </a:r>
            <a:r>
              <a:rPr lang="en-US" b="0">
                <a:ea typeface="ＭＳ Ｐゴシック" pitchFamily="-60" charset="-128"/>
              </a:rPr>
              <a:t>P</a:t>
            </a:r>
            <a:r>
              <a:rPr lang="en-US" b="0" baseline="-25000">
                <a:ea typeface="ＭＳ Ｐゴシック" pitchFamily="-60" charset="-128"/>
              </a:rPr>
              <a:t>A</a:t>
            </a:r>
            <a:r>
              <a:rPr lang="en-US">
                <a:ea typeface="ＭＳ Ｐゴシック" pitchFamily="-60" charset="-128"/>
              </a:rPr>
              <a:t>(</a:t>
            </a:r>
            <a:r>
              <a:rPr lang="en-US" i="1">
                <a:ea typeface="ＭＳ Ｐゴシック" pitchFamily="-60" charset="-128"/>
              </a:rPr>
              <a:t>t</a:t>
            </a:r>
            <a:r>
              <a:rPr lang="en-US">
                <a:ea typeface="ＭＳ Ｐゴシック" pitchFamily="-60" charset="-128"/>
              </a:rPr>
              <a:t>) + </a:t>
            </a:r>
            <a:r>
              <a:rPr lang="en-US" b="0">
                <a:ea typeface="ＭＳ Ｐゴシック" pitchFamily="-60" charset="-128"/>
              </a:rPr>
              <a:t>R</a:t>
            </a:r>
            <a:r>
              <a:rPr lang="en-US" b="0" baseline="-25000">
                <a:ea typeface="ＭＳ Ｐゴシック" pitchFamily="-60" charset="-128"/>
              </a:rPr>
              <a:t>A to B</a:t>
            </a:r>
            <a:r>
              <a:rPr lang="en-US">
                <a:ea typeface="ＭＳ Ｐゴシック" pitchFamily="-60" charset="-128"/>
              </a:rPr>
              <a:t>(</a:t>
            </a:r>
            <a:r>
              <a:rPr lang="en-US" i="1">
                <a:ea typeface="ＭＳ Ｐゴシック" pitchFamily="-60" charset="-128"/>
              </a:rPr>
              <a:t>t</a:t>
            </a:r>
            <a:r>
              <a:rPr lang="en-US">
                <a:ea typeface="ＭＳ Ｐゴシック" pitchFamily="-60" charset="-128"/>
              </a:rPr>
              <a:t>) </a:t>
            </a:r>
            <a:r>
              <a:rPr lang="en-US" i="1">
                <a:ea typeface="ＭＳ Ｐゴシック" pitchFamily="-60" charset="-128"/>
              </a:rPr>
              <a:t>d </a:t>
            </a:r>
            <a:r>
              <a:rPr lang="en-US" b="0">
                <a:ea typeface="ＭＳ Ｐゴシック" pitchFamily="-60" charset="-128"/>
              </a:rPr>
              <a:t>P</a:t>
            </a:r>
            <a:r>
              <a:rPr lang="en-US" b="0" baseline="-25000">
                <a:ea typeface="ＭＳ Ｐゴシック" pitchFamily="-60" charset="-128"/>
              </a:rPr>
              <a:t>A</a:t>
            </a:r>
            <a:r>
              <a:rPr lang="en-US">
                <a:ea typeface="ＭＳ Ｐゴシック" pitchFamily="-60" charset="-128"/>
              </a:rPr>
              <a:t>(</a:t>
            </a:r>
            <a:r>
              <a:rPr lang="en-US" i="1">
                <a:ea typeface="ＭＳ Ｐゴシック" pitchFamily="-60" charset="-128"/>
              </a:rPr>
              <a:t>t</a:t>
            </a:r>
            <a:r>
              <a:rPr lang="en-US">
                <a:ea typeface="ＭＳ Ｐゴシック" pitchFamily="-60" charset="-128"/>
              </a:rPr>
              <a:t>)/</a:t>
            </a:r>
            <a:r>
              <a:rPr lang="en-US" i="1">
                <a:ea typeface="ＭＳ Ｐゴシック" pitchFamily="-60" charset="-128"/>
              </a:rPr>
              <a:t>dt</a:t>
            </a:r>
          </a:p>
          <a:p>
            <a:r>
              <a:rPr lang="en-US">
                <a:ea typeface="ＭＳ Ｐゴシック" pitchFamily="-60" charset="-128"/>
                <a:cs typeface="ＭＳ Ｐゴシック" pitchFamily="-60" charset="-128"/>
              </a:rPr>
              <a:t>We can use a 6x6 matrix to combine these two transformations into a single equation</a:t>
            </a:r>
          </a:p>
        </p:txBody>
      </p:sp>
      <p:sp>
        <p:nvSpPr>
          <p:cNvPr id="39940" name="Rectangle 3"/>
          <p:cNvSpPr>
            <a:spLocks noGrp="1" noChangeArrowheads="1"/>
          </p:cNvSpPr>
          <p:nvPr>
            <p:ph type="title"/>
          </p:nvPr>
        </p:nvSpPr>
        <p:spPr>
          <a:xfrm>
            <a:off x="3311525" y="381000"/>
            <a:ext cx="4078288" cy="474663"/>
          </a:xfrm>
        </p:spPr>
        <p:txBody>
          <a:bodyPr/>
          <a:lstStyle/>
          <a:p>
            <a:r>
              <a:rPr lang="en-US">
                <a:ea typeface="ＭＳ Ｐゴシック" pitchFamily="-60" charset="-128"/>
                <a:cs typeface="ＭＳ Ｐゴシック" pitchFamily="-60" charset="-128"/>
              </a:rPr>
              <a:t>Transforming States</a:t>
            </a:r>
          </a:p>
        </p:txBody>
      </p:sp>
      <p:sp>
        <p:nvSpPr>
          <p:cNvPr id="39941" name="Text Box 4"/>
          <p:cNvSpPr txBox="1">
            <a:spLocks noChangeArrowheads="1"/>
          </p:cNvSpPr>
          <p:nvPr/>
        </p:nvSpPr>
        <p:spPr bwMode="auto">
          <a:xfrm>
            <a:off x="2928938" y="6538913"/>
            <a:ext cx="2962275" cy="257175"/>
          </a:xfrm>
          <a:prstGeom prst="rect">
            <a:avLst/>
          </a:prstGeom>
          <a:noFill/>
          <a:ln w="25400">
            <a:noFill/>
            <a:miter lim="800000"/>
            <a:headEnd/>
            <a:tailEnd/>
          </a:ln>
        </p:spPr>
        <p:txBody>
          <a:bodyPr wrap="none" anchor="ctr">
            <a:prstTxWarp prst="textNoShape">
              <a:avLst/>
            </a:prstTxWarp>
            <a:spAutoFit/>
          </a:bodyPr>
          <a:lstStyle/>
          <a:p>
            <a:pPr algn="ctr" eaLnBrk="0" hangingPunct="0">
              <a:lnSpc>
                <a:spcPct val="90000"/>
              </a:lnSpc>
              <a:spcBef>
                <a:spcPct val="50000"/>
              </a:spcBef>
            </a:pPr>
            <a:r>
              <a:rPr lang="en-US" sz="1200" b="0"/>
              <a:t>* Assuming both frames are right-handed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Footer Placeholder 2"/>
          <p:cNvSpPr>
            <a:spLocks noGrp="1"/>
          </p:cNvSpPr>
          <p:nvPr>
            <p:ph type="ftr" sz="quarter" idx="10"/>
          </p:nvPr>
        </p:nvSpPr>
        <p:spPr>
          <a:noFill/>
        </p:spPr>
        <p:txBody>
          <a:bodyPr/>
          <a:lstStyle/>
          <a:p>
            <a:r>
              <a:rPr lang="en-US" dirty="0">
                <a:latin typeface="Arial" pitchFamily="-60" charset="0"/>
                <a:ea typeface="ＭＳ Ｐゴシック" pitchFamily="-60" charset="-128"/>
                <a:cs typeface="ＭＳ Ｐゴシック" pitchFamily="-60" charset="-128"/>
              </a:rPr>
              <a:t>Fundamental Concepts</a:t>
            </a:r>
          </a:p>
        </p:txBody>
      </p:sp>
      <p:sp>
        <p:nvSpPr>
          <p:cNvPr id="40962" name="Slide Number Placeholder 3"/>
          <p:cNvSpPr>
            <a:spLocks noGrp="1"/>
          </p:cNvSpPr>
          <p:nvPr>
            <p:ph type="sldNum" sz="quarter" idx="11"/>
          </p:nvPr>
        </p:nvSpPr>
        <p:spPr>
          <a:noFill/>
        </p:spPr>
        <p:txBody>
          <a:bodyPr/>
          <a:lstStyle/>
          <a:p>
            <a:fld id="{07BEF7E9-32A4-4F85-9E7B-09AD4E3CC0A2}" type="slidenum">
              <a:rPr lang="en-US" smtClean="0">
                <a:latin typeface="Arial" pitchFamily="-60" charset="0"/>
                <a:ea typeface="ＭＳ Ｐゴシック" pitchFamily="-60" charset="-128"/>
                <a:cs typeface="ＭＳ Ｐゴシック" pitchFamily="-60" charset="-128"/>
              </a:rPr>
              <a:pPr/>
              <a:t>27</a:t>
            </a:fld>
            <a:endParaRPr lang="en-US" sz="1400" b="0">
              <a:latin typeface="Times New Roman" pitchFamily="-60" charset="0"/>
              <a:ea typeface="ＭＳ Ｐゴシック" pitchFamily="-60" charset="-128"/>
              <a:cs typeface="ＭＳ Ｐゴシック" pitchFamily="-60" charset="-128"/>
            </a:endParaRPr>
          </a:p>
        </p:txBody>
      </p:sp>
      <p:grpSp>
        <p:nvGrpSpPr>
          <p:cNvPr id="40963" name="Group 2"/>
          <p:cNvGrpSpPr>
            <a:grpSpLocks/>
          </p:cNvGrpSpPr>
          <p:nvPr/>
        </p:nvGrpSpPr>
        <p:grpSpPr bwMode="auto">
          <a:xfrm>
            <a:off x="2490788" y="1687513"/>
            <a:ext cx="4310062" cy="3498850"/>
            <a:chOff x="1569" y="1063"/>
            <a:chExt cx="2715" cy="2204"/>
          </a:xfrm>
        </p:grpSpPr>
        <p:sp>
          <p:nvSpPr>
            <p:cNvPr id="40966" name="Rectangle 3"/>
            <p:cNvSpPr>
              <a:spLocks noChangeArrowheads="1"/>
            </p:cNvSpPr>
            <p:nvPr/>
          </p:nvSpPr>
          <p:spPr bwMode="auto">
            <a:xfrm>
              <a:off x="1569" y="1063"/>
              <a:ext cx="1357" cy="1930"/>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a:t>S</a:t>
              </a:r>
              <a:r>
                <a:rPr lang="en-US" sz="1800" b="0" baseline="-25000"/>
                <a:t>B</a:t>
              </a:r>
              <a:r>
                <a:rPr lang="en-US" sz="1800" b="0"/>
                <a:t>(</a:t>
              </a:r>
              <a:r>
                <a:rPr lang="en-US" sz="1800" b="0" i="1"/>
                <a:t>t</a:t>
              </a:r>
              <a:r>
                <a:rPr lang="en-US" sz="1800" b="0"/>
                <a:t>) = </a:t>
              </a:r>
              <a:r>
                <a:rPr lang="en-US" sz="1800"/>
                <a:t>T</a:t>
              </a:r>
              <a:r>
                <a:rPr lang="en-US" sz="1800" b="0" baseline="-25000"/>
                <a:t>A to B</a:t>
              </a:r>
              <a:r>
                <a:rPr lang="en-US" sz="1800" b="0"/>
                <a:t>(</a:t>
              </a:r>
              <a:r>
                <a:rPr lang="en-US" sz="1800" b="0" i="1"/>
                <a:t>t</a:t>
              </a:r>
              <a:r>
                <a:rPr lang="en-US" sz="1800" b="0"/>
                <a:t>)</a:t>
              </a:r>
              <a:r>
                <a:rPr lang="en-US" sz="1800"/>
                <a:t>S</a:t>
              </a:r>
              <a:r>
                <a:rPr lang="en-US" sz="1800" b="0" baseline="-25000"/>
                <a:t>A</a:t>
              </a:r>
              <a:r>
                <a:rPr lang="en-US" sz="1800" b="0"/>
                <a:t>(</a:t>
              </a:r>
              <a:r>
                <a:rPr lang="en-US" sz="1800" b="0" i="1"/>
                <a:t>t</a:t>
              </a:r>
              <a:r>
                <a:rPr lang="en-US" sz="1800" b="0"/>
                <a:t>)</a:t>
              </a:r>
            </a:p>
            <a:p>
              <a:pPr eaLnBrk="0" hangingPunct="0">
                <a:lnSpc>
                  <a:spcPct val="90000"/>
                </a:lnSpc>
              </a:pPr>
              <a:endParaRPr lang="en-US" sz="1800" b="0"/>
            </a:p>
            <a:p>
              <a:pPr eaLnBrk="0" hangingPunct="0">
                <a:lnSpc>
                  <a:spcPct val="90000"/>
                </a:lnSpc>
              </a:pPr>
              <a:r>
                <a:rPr lang="en-US" sz="1800" b="0"/>
                <a:t>where</a:t>
              </a:r>
            </a:p>
            <a:p>
              <a:pPr eaLnBrk="0" hangingPunct="0">
                <a:lnSpc>
                  <a:spcPct val="90000"/>
                </a:lnSpc>
              </a:pPr>
              <a:endParaRPr lang="en-US" sz="1800" b="0"/>
            </a:p>
            <a:p>
              <a:pPr eaLnBrk="0" hangingPunct="0">
                <a:lnSpc>
                  <a:spcPct val="90000"/>
                </a:lnSpc>
              </a:pPr>
              <a:r>
                <a:rPr lang="en-US" sz="1800"/>
                <a:t>S</a:t>
              </a:r>
              <a:r>
                <a:rPr lang="en-US" sz="1800" b="0" baseline="-25000"/>
                <a:t>i</a:t>
              </a:r>
              <a:r>
                <a:rPr lang="en-US" sz="1800" b="0"/>
                <a:t>(</a:t>
              </a:r>
              <a:r>
                <a:rPr lang="en-US" sz="1800" b="0" i="1"/>
                <a:t>t</a:t>
              </a:r>
              <a:r>
                <a:rPr lang="en-US" sz="1800" b="0"/>
                <a:t>) = </a:t>
              </a:r>
            </a:p>
            <a:p>
              <a:pPr eaLnBrk="0" hangingPunct="0">
                <a:lnSpc>
                  <a:spcPct val="90000"/>
                </a:lnSpc>
              </a:pPr>
              <a:endParaRPr lang="en-US" sz="1800" b="0"/>
            </a:p>
            <a:p>
              <a:pPr eaLnBrk="0" hangingPunct="0">
                <a:lnSpc>
                  <a:spcPct val="90000"/>
                </a:lnSpc>
              </a:pPr>
              <a:endParaRPr lang="en-US" sz="1800" b="0"/>
            </a:p>
            <a:p>
              <a:pPr eaLnBrk="0" hangingPunct="0">
                <a:lnSpc>
                  <a:spcPct val="90000"/>
                </a:lnSpc>
              </a:pPr>
              <a:r>
                <a:rPr lang="en-US" sz="1800" b="0"/>
                <a:t>and</a:t>
              </a:r>
            </a:p>
            <a:p>
              <a:pPr eaLnBrk="0" hangingPunct="0">
                <a:lnSpc>
                  <a:spcPct val="90000"/>
                </a:lnSpc>
              </a:pPr>
              <a:endParaRPr lang="en-US" sz="1800" b="0"/>
            </a:p>
            <a:p>
              <a:pPr eaLnBrk="0" hangingPunct="0">
                <a:lnSpc>
                  <a:spcPct val="90000"/>
                </a:lnSpc>
              </a:pPr>
              <a:endParaRPr lang="en-US" sz="1800" b="0"/>
            </a:p>
            <a:p>
              <a:pPr eaLnBrk="0" hangingPunct="0">
                <a:lnSpc>
                  <a:spcPct val="90000"/>
                </a:lnSpc>
              </a:pPr>
              <a:endParaRPr lang="en-US" sz="1800" b="0"/>
            </a:p>
            <a:p>
              <a:pPr eaLnBrk="0" hangingPunct="0">
                <a:lnSpc>
                  <a:spcPct val="90000"/>
                </a:lnSpc>
              </a:pPr>
              <a:r>
                <a:rPr lang="en-US" sz="1800"/>
                <a:t>T</a:t>
              </a:r>
              <a:r>
                <a:rPr lang="en-US" sz="1800" b="0" baseline="-25000"/>
                <a:t>A to B</a:t>
              </a:r>
              <a:r>
                <a:rPr lang="en-US" sz="1800" b="0"/>
                <a:t>(</a:t>
              </a:r>
              <a:r>
                <a:rPr lang="en-US" sz="1800" b="0" i="1"/>
                <a:t>t</a:t>
              </a:r>
              <a:r>
                <a:rPr lang="en-US" sz="1800" b="0"/>
                <a:t>) = </a:t>
              </a:r>
            </a:p>
          </p:txBody>
        </p:sp>
        <p:grpSp>
          <p:nvGrpSpPr>
            <p:cNvPr id="40967" name="Group 4"/>
            <p:cNvGrpSpPr>
              <a:grpSpLocks/>
            </p:cNvGrpSpPr>
            <p:nvPr/>
          </p:nvGrpSpPr>
          <p:grpSpPr bwMode="auto">
            <a:xfrm>
              <a:off x="2199" y="1571"/>
              <a:ext cx="1353" cy="480"/>
              <a:chOff x="2199" y="1571"/>
              <a:chExt cx="1353" cy="480"/>
            </a:xfrm>
          </p:grpSpPr>
          <p:sp>
            <p:nvSpPr>
              <p:cNvPr id="40981" name="Rectangle 5"/>
              <p:cNvSpPr>
                <a:spLocks noChangeArrowheads="1"/>
              </p:cNvSpPr>
              <p:nvPr/>
            </p:nvSpPr>
            <p:spPr bwMode="auto">
              <a:xfrm>
                <a:off x="2199" y="1571"/>
                <a:ext cx="369" cy="214"/>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a:t>P</a:t>
                </a:r>
                <a:r>
                  <a:rPr lang="en-US" sz="1800" b="0" baseline="-25000"/>
                  <a:t>i</a:t>
                </a:r>
                <a:r>
                  <a:rPr lang="en-US" sz="1800" b="0"/>
                  <a:t>(</a:t>
                </a:r>
                <a:r>
                  <a:rPr lang="en-US" sz="1800" b="0" i="1"/>
                  <a:t>t</a:t>
                </a:r>
                <a:r>
                  <a:rPr lang="en-US" sz="1800" b="0"/>
                  <a:t>)</a:t>
                </a:r>
              </a:p>
            </p:txBody>
          </p:sp>
          <p:sp>
            <p:nvSpPr>
              <p:cNvPr id="40982" name="Rectangle 6"/>
              <p:cNvSpPr>
                <a:spLocks noChangeArrowheads="1"/>
              </p:cNvSpPr>
              <p:nvPr/>
            </p:nvSpPr>
            <p:spPr bwMode="auto">
              <a:xfrm>
                <a:off x="2199" y="1837"/>
                <a:ext cx="1353" cy="214"/>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b="0" i="1"/>
                  <a:t>d</a:t>
                </a:r>
                <a:r>
                  <a:rPr lang="en-US" sz="1800"/>
                  <a:t>P</a:t>
                </a:r>
                <a:r>
                  <a:rPr lang="en-US" sz="1800" b="0" baseline="-25000"/>
                  <a:t>i</a:t>
                </a:r>
                <a:r>
                  <a:rPr lang="en-US" sz="1800" b="0"/>
                  <a:t>(</a:t>
                </a:r>
                <a:r>
                  <a:rPr lang="en-US" sz="1800" b="0" i="1"/>
                  <a:t>t</a:t>
                </a:r>
                <a:r>
                  <a:rPr lang="en-US" sz="1800" b="0"/>
                  <a:t>)/</a:t>
                </a:r>
                <a:r>
                  <a:rPr lang="en-US" sz="1800" b="0" i="1"/>
                  <a:t>dt       </a:t>
                </a:r>
                <a:r>
                  <a:rPr lang="en-US" sz="1400" b="0"/>
                  <a:t>i = A or B</a:t>
                </a:r>
                <a:endParaRPr lang="en-US" sz="1800" b="0" i="1"/>
              </a:p>
            </p:txBody>
          </p:sp>
        </p:grpSp>
        <p:sp>
          <p:nvSpPr>
            <p:cNvPr id="40968" name="Rectangle 7"/>
            <p:cNvSpPr>
              <a:spLocks noChangeArrowheads="1"/>
            </p:cNvSpPr>
            <p:nvPr/>
          </p:nvSpPr>
          <p:spPr bwMode="auto">
            <a:xfrm>
              <a:off x="2047" y="1495"/>
              <a:ext cx="382" cy="629"/>
            </a:xfrm>
            <a:prstGeom prst="rect">
              <a:avLst/>
            </a:prstGeom>
            <a:noFill/>
            <a:ln w="9525">
              <a:noFill/>
              <a:miter lim="800000"/>
              <a:headEnd/>
              <a:tailEnd/>
            </a:ln>
          </p:spPr>
          <p:txBody>
            <a:bodyPr lIns="92075" tIns="46038" rIns="92075" bIns="46038">
              <a:prstTxWarp prst="textNoShape">
                <a:avLst/>
              </a:prstTxWarp>
              <a:spAutoFit/>
            </a:bodyPr>
            <a:lstStyle/>
            <a:p>
              <a:pPr eaLnBrk="0" hangingPunct="0">
                <a:lnSpc>
                  <a:spcPct val="90000"/>
                </a:lnSpc>
              </a:pPr>
              <a:r>
                <a:rPr lang="en-US" sz="6600" b="0"/>
                <a:t>(</a:t>
              </a:r>
            </a:p>
          </p:txBody>
        </p:sp>
        <p:sp>
          <p:nvSpPr>
            <p:cNvPr id="40969" name="Line 8"/>
            <p:cNvSpPr>
              <a:spLocks noChangeShapeType="1"/>
            </p:cNvSpPr>
            <p:nvPr/>
          </p:nvSpPr>
          <p:spPr bwMode="auto">
            <a:xfrm>
              <a:off x="3327" y="2429"/>
              <a:ext cx="0" cy="838"/>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grpSp>
          <p:nvGrpSpPr>
            <p:cNvPr id="40970" name="Group 9"/>
            <p:cNvGrpSpPr>
              <a:grpSpLocks/>
            </p:cNvGrpSpPr>
            <p:nvPr/>
          </p:nvGrpSpPr>
          <p:grpSpPr bwMode="auto">
            <a:xfrm>
              <a:off x="2224" y="2529"/>
              <a:ext cx="2060" cy="635"/>
              <a:chOff x="2224" y="2529"/>
              <a:chExt cx="2060" cy="635"/>
            </a:xfrm>
          </p:grpSpPr>
          <p:grpSp>
            <p:nvGrpSpPr>
              <p:cNvPr id="40972" name="Group 10"/>
              <p:cNvGrpSpPr>
                <a:grpSpLocks/>
              </p:cNvGrpSpPr>
              <p:nvPr/>
            </p:nvGrpSpPr>
            <p:grpSpPr bwMode="auto">
              <a:xfrm>
                <a:off x="2500" y="2530"/>
                <a:ext cx="858" cy="634"/>
                <a:chOff x="2500" y="2530"/>
                <a:chExt cx="858" cy="634"/>
              </a:xfrm>
            </p:grpSpPr>
            <p:sp>
              <p:nvSpPr>
                <p:cNvPr id="40979" name="Rectangle 11"/>
                <p:cNvSpPr>
                  <a:spLocks noChangeArrowheads="1"/>
                </p:cNvSpPr>
                <p:nvPr/>
              </p:nvSpPr>
              <p:spPr bwMode="auto">
                <a:xfrm>
                  <a:off x="2500" y="2530"/>
                  <a:ext cx="617" cy="214"/>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a:t>R</a:t>
                  </a:r>
                  <a:r>
                    <a:rPr lang="en-US" sz="1800" b="0" baseline="-25000"/>
                    <a:t>A to B</a:t>
                  </a:r>
                  <a:r>
                    <a:rPr lang="en-US" sz="1800" b="0"/>
                    <a:t>(</a:t>
                  </a:r>
                  <a:r>
                    <a:rPr lang="en-US" sz="1800" b="0" i="1"/>
                    <a:t>t</a:t>
                  </a:r>
                  <a:r>
                    <a:rPr lang="en-US" sz="1800" b="0"/>
                    <a:t>)</a:t>
                  </a:r>
                </a:p>
              </p:txBody>
            </p:sp>
            <p:sp>
              <p:nvSpPr>
                <p:cNvPr id="40980" name="Rectangle 12"/>
                <p:cNvSpPr>
                  <a:spLocks noChangeArrowheads="1"/>
                </p:cNvSpPr>
                <p:nvPr/>
              </p:nvSpPr>
              <p:spPr bwMode="auto">
                <a:xfrm>
                  <a:off x="2500" y="2950"/>
                  <a:ext cx="858" cy="214"/>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b="0" i="1"/>
                    <a:t>d</a:t>
                  </a:r>
                  <a:r>
                    <a:rPr lang="en-US" sz="1800"/>
                    <a:t>R</a:t>
                  </a:r>
                  <a:r>
                    <a:rPr lang="en-US" sz="1800" b="0" baseline="-25000"/>
                    <a:t>A to B</a:t>
                  </a:r>
                  <a:r>
                    <a:rPr lang="en-US" sz="1800" b="0"/>
                    <a:t>(</a:t>
                  </a:r>
                  <a:r>
                    <a:rPr lang="en-US" sz="1800" b="0" i="1"/>
                    <a:t>t</a:t>
                  </a:r>
                  <a:r>
                    <a:rPr lang="en-US" sz="1800" b="0"/>
                    <a:t>)/</a:t>
                  </a:r>
                  <a:r>
                    <a:rPr lang="en-US" sz="1800" b="0" i="1"/>
                    <a:t>dt</a:t>
                  </a:r>
                </a:p>
              </p:txBody>
            </p:sp>
          </p:grpSp>
          <p:grpSp>
            <p:nvGrpSpPr>
              <p:cNvPr id="40973" name="Group 13"/>
              <p:cNvGrpSpPr>
                <a:grpSpLocks/>
              </p:cNvGrpSpPr>
              <p:nvPr/>
            </p:nvGrpSpPr>
            <p:grpSpPr bwMode="auto">
              <a:xfrm>
                <a:off x="3351" y="2530"/>
                <a:ext cx="617" cy="634"/>
                <a:chOff x="3351" y="2530"/>
                <a:chExt cx="617" cy="634"/>
              </a:xfrm>
            </p:grpSpPr>
            <p:sp>
              <p:nvSpPr>
                <p:cNvPr id="40977" name="Rectangle 14"/>
                <p:cNvSpPr>
                  <a:spLocks noChangeArrowheads="1"/>
                </p:cNvSpPr>
                <p:nvPr/>
              </p:nvSpPr>
              <p:spPr bwMode="auto">
                <a:xfrm>
                  <a:off x="3351" y="2950"/>
                  <a:ext cx="617" cy="214"/>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a:t>R</a:t>
                  </a:r>
                  <a:r>
                    <a:rPr lang="en-US" sz="1800" b="0" baseline="-25000"/>
                    <a:t>A to B</a:t>
                  </a:r>
                  <a:r>
                    <a:rPr lang="en-US" sz="1800" b="0"/>
                    <a:t>(</a:t>
                  </a:r>
                  <a:r>
                    <a:rPr lang="en-US" sz="1800" b="0" i="1"/>
                    <a:t>t</a:t>
                  </a:r>
                  <a:r>
                    <a:rPr lang="en-US" sz="1800" b="0"/>
                    <a:t>)</a:t>
                  </a:r>
                </a:p>
              </p:txBody>
            </p:sp>
            <p:sp>
              <p:nvSpPr>
                <p:cNvPr id="40978" name="Rectangle 15"/>
                <p:cNvSpPr>
                  <a:spLocks noChangeArrowheads="1"/>
                </p:cNvSpPr>
                <p:nvPr/>
              </p:nvSpPr>
              <p:spPr bwMode="auto">
                <a:xfrm>
                  <a:off x="3351" y="2530"/>
                  <a:ext cx="196" cy="214"/>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a:t>0</a:t>
                  </a:r>
                </a:p>
              </p:txBody>
            </p:sp>
          </p:grpSp>
          <p:sp>
            <p:nvSpPr>
              <p:cNvPr id="40974" name="Line 16"/>
              <p:cNvSpPr>
                <a:spLocks noChangeShapeType="1"/>
              </p:cNvSpPr>
              <p:nvPr/>
            </p:nvSpPr>
            <p:spPr bwMode="auto">
              <a:xfrm flipH="1">
                <a:off x="2575" y="2791"/>
                <a:ext cx="1380" cy="0"/>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40975" name="Rectangle 17"/>
              <p:cNvSpPr>
                <a:spLocks noChangeArrowheads="1"/>
              </p:cNvSpPr>
              <p:nvPr/>
            </p:nvSpPr>
            <p:spPr bwMode="auto">
              <a:xfrm>
                <a:off x="2224" y="2529"/>
                <a:ext cx="382" cy="629"/>
              </a:xfrm>
              <a:prstGeom prst="rect">
                <a:avLst/>
              </a:prstGeom>
              <a:noFill/>
              <a:ln w="9525">
                <a:noFill/>
                <a:miter lim="800000"/>
                <a:headEnd/>
                <a:tailEnd/>
              </a:ln>
            </p:spPr>
            <p:txBody>
              <a:bodyPr lIns="92075" tIns="46038" rIns="92075" bIns="46038">
                <a:prstTxWarp prst="textNoShape">
                  <a:avLst/>
                </a:prstTxWarp>
                <a:spAutoFit/>
              </a:bodyPr>
              <a:lstStyle/>
              <a:p>
                <a:pPr eaLnBrk="0" hangingPunct="0">
                  <a:lnSpc>
                    <a:spcPct val="90000"/>
                  </a:lnSpc>
                </a:pPr>
                <a:r>
                  <a:rPr lang="en-US" sz="6600" b="0"/>
                  <a:t>(</a:t>
                </a:r>
              </a:p>
            </p:txBody>
          </p:sp>
          <p:sp>
            <p:nvSpPr>
              <p:cNvPr id="40976" name="Rectangle 18"/>
              <p:cNvSpPr>
                <a:spLocks noChangeArrowheads="1"/>
              </p:cNvSpPr>
              <p:nvPr/>
            </p:nvSpPr>
            <p:spPr bwMode="auto">
              <a:xfrm>
                <a:off x="3902" y="2529"/>
                <a:ext cx="382" cy="629"/>
              </a:xfrm>
              <a:prstGeom prst="rect">
                <a:avLst/>
              </a:prstGeom>
              <a:noFill/>
              <a:ln w="9525">
                <a:noFill/>
                <a:miter lim="800000"/>
                <a:headEnd/>
                <a:tailEnd/>
              </a:ln>
            </p:spPr>
            <p:txBody>
              <a:bodyPr lIns="92075" tIns="46038" rIns="92075" bIns="46038">
                <a:prstTxWarp prst="textNoShape">
                  <a:avLst/>
                </a:prstTxWarp>
                <a:spAutoFit/>
              </a:bodyPr>
              <a:lstStyle/>
              <a:p>
                <a:pPr eaLnBrk="0" hangingPunct="0">
                  <a:lnSpc>
                    <a:spcPct val="90000"/>
                  </a:lnSpc>
                </a:pPr>
                <a:r>
                  <a:rPr lang="en-US" sz="6600" b="0"/>
                  <a:t>)</a:t>
                </a:r>
              </a:p>
            </p:txBody>
          </p:sp>
        </p:grpSp>
        <p:sp>
          <p:nvSpPr>
            <p:cNvPr id="40971" name="Rectangle 19"/>
            <p:cNvSpPr>
              <a:spLocks noChangeArrowheads="1"/>
            </p:cNvSpPr>
            <p:nvPr/>
          </p:nvSpPr>
          <p:spPr bwMode="auto">
            <a:xfrm>
              <a:off x="2714" y="1495"/>
              <a:ext cx="382" cy="629"/>
            </a:xfrm>
            <a:prstGeom prst="rect">
              <a:avLst/>
            </a:prstGeom>
            <a:noFill/>
            <a:ln w="9525">
              <a:noFill/>
              <a:miter lim="800000"/>
              <a:headEnd/>
              <a:tailEnd/>
            </a:ln>
          </p:spPr>
          <p:txBody>
            <a:bodyPr lIns="92075" tIns="46038" rIns="92075" bIns="46038">
              <a:prstTxWarp prst="textNoShape">
                <a:avLst/>
              </a:prstTxWarp>
              <a:spAutoFit/>
            </a:bodyPr>
            <a:lstStyle/>
            <a:p>
              <a:pPr eaLnBrk="0" hangingPunct="0">
                <a:lnSpc>
                  <a:spcPct val="90000"/>
                </a:lnSpc>
              </a:pPr>
              <a:r>
                <a:rPr lang="en-US" sz="6600" b="0"/>
                <a:t>)</a:t>
              </a:r>
            </a:p>
          </p:txBody>
        </p:sp>
      </p:grpSp>
      <p:sp>
        <p:nvSpPr>
          <p:cNvPr id="40964" name="Rectangle 20"/>
          <p:cNvSpPr>
            <a:spLocks noChangeArrowheads="1"/>
          </p:cNvSpPr>
          <p:nvPr/>
        </p:nvSpPr>
        <p:spPr bwMode="auto">
          <a:xfrm>
            <a:off x="1027113" y="5759450"/>
            <a:ext cx="7554912" cy="587375"/>
          </a:xfrm>
          <a:prstGeom prst="rect">
            <a:avLst/>
          </a:prstGeom>
          <a:noFill/>
          <a:ln w="9525">
            <a:noFill/>
            <a:miter lim="800000"/>
            <a:headEnd/>
            <a:tailEnd/>
          </a:ln>
        </p:spPr>
        <p:txBody>
          <a:bodyPr lIns="92075" tIns="46038" rIns="92075" bIns="46038">
            <a:prstTxWarp prst="textNoShape">
              <a:avLst/>
            </a:prstTxWarp>
            <a:spAutoFit/>
          </a:bodyPr>
          <a:lstStyle/>
          <a:p>
            <a:pPr eaLnBrk="0" hangingPunct="0">
              <a:lnSpc>
                <a:spcPct val="90000"/>
              </a:lnSpc>
            </a:pPr>
            <a:r>
              <a:rPr lang="en-US" sz="1800"/>
              <a:t>The SPICELIB routines SXFORM and PXFORM return state transformation and position transformation matrices respectively.</a:t>
            </a:r>
          </a:p>
        </p:txBody>
      </p:sp>
      <p:sp>
        <p:nvSpPr>
          <p:cNvPr id="40965" name="Rectangle 21"/>
          <p:cNvSpPr>
            <a:spLocks noGrp="1" noChangeArrowheads="1"/>
          </p:cNvSpPr>
          <p:nvPr>
            <p:ph type="title"/>
          </p:nvPr>
        </p:nvSpPr>
        <p:spPr>
          <a:xfrm>
            <a:off x="3311525" y="381000"/>
            <a:ext cx="4078288" cy="474663"/>
          </a:xfrm>
        </p:spPr>
        <p:txBody>
          <a:bodyPr/>
          <a:lstStyle/>
          <a:p>
            <a:r>
              <a:rPr lang="en-US">
                <a:ea typeface="ＭＳ Ｐゴシック" pitchFamily="-60" charset="-128"/>
                <a:cs typeface="ＭＳ Ｐゴシック" pitchFamily="-60" charset="-128"/>
              </a:rPr>
              <a:t>Transforming States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43010" name="Slide Number Placeholder 4"/>
          <p:cNvSpPr>
            <a:spLocks noGrp="1"/>
          </p:cNvSpPr>
          <p:nvPr>
            <p:ph type="sldNum" sz="quarter" idx="11"/>
          </p:nvPr>
        </p:nvSpPr>
        <p:spPr>
          <a:noFill/>
        </p:spPr>
        <p:txBody>
          <a:bodyPr/>
          <a:lstStyle/>
          <a:p>
            <a:fld id="{601BEE7C-A007-45D0-B90C-86C05D45B654}" type="slidenum">
              <a:rPr lang="en-US" smtClean="0">
                <a:latin typeface="Arial" pitchFamily="-60" charset="0"/>
                <a:ea typeface="ＭＳ Ｐゴシック" pitchFamily="-60" charset="-128"/>
                <a:cs typeface="ＭＳ Ｐゴシック" pitchFamily="-60" charset="-128"/>
              </a:rPr>
              <a:pPr/>
              <a:t>28</a:t>
            </a:fld>
            <a:endParaRPr lang="en-US" sz="1400" b="0">
              <a:latin typeface="Times New Roman" pitchFamily="-60" charset="0"/>
              <a:ea typeface="ＭＳ Ｐゴシック" pitchFamily="-60" charset="-128"/>
              <a:cs typeface="ＭＳ Ｐゴシック" pitchFamily="-60" charset="-128"/>
            </a:endParaRPr>
          </a:p>
        </p:txBody>
      </p:sp>
      <p:sp>
        <p:nvSpPr>
          <p:cNvPr id="43011" name="Rectangle 2"/>
          <p:cNvSpPr>
            <a:spLocks noGrp="1" noChangeArrowheads="1"/>
          </p:cNvSpPr>
          <p:nvPr>
            <p:ph type="body" idx="1"/>
          </p:nvPr>
        </p:nvSpPr>
        <p:spPr>
          <a:xfrm>
            <a:off x="742950" y="1290638"/>
            <a:ext cx="7848600" cy="5491162"/>
          </a:xfrm>
        </p:spPr>
        <p:txBody>
          <a:bodyPr lIns="92075" tIns="46038" rIns="92075" bIns="46038"/>
          <a:lstStyle/>
          <a:p>
            <a:pPr>
              <a:lnSpc>
                <a:spcPct val="80000"/>
              </a:lnSpc>
            </a:pPr>
            <a:r>
              <a:rPr lang="en-US" dirty="0">
                <a:ea typeface="ＭＳ Ｐゴシック" pitchFamily="-60" charset="-128"/>
                <a:cs typeface="ＭＳ Ｐゴシック" pitchFamily="-60" charset="-128"/>
              </a:rPr>
              <a:t>Within the SPICE system, “aberration corrections” are adjustments made to state vectors and time-dependent reference frames to accurately reflect the apparent–as opposed to the actual–state and attitude of a target object as seen from a specified observer at a specified time.</a:t>
            </a:r>
          </a:p>
          <a:p>
            <a:pPr lvl="1">
              <a:lnSpc>
                <a:spcPct val="80000"/>
              </a:lnSpc>
            </a:pPr>
            <a:r>
              <a:rPr lang="en-US" dirty="0"/>
              <a:t>Actual, uncorrected states from an ephemeris are called “geometric” states.</a:t>
            </a:r>
          </a:p>
          <a:p>
            <a:pPr lvl="1">
              <a:lnSpc>
                <a:spcPct val="80000"/>
              </a:lnSpc>
            </a:pPr>
            <a:r>
              <a:rPr lang="en-US" dirty="0"/>
              <a:t>When computing state vectors, SPICE users may request geometric or aberration-corrected states.</a:t>
            </a:r>
          </a:p>
          <a:p>
            <a:pPr>
              <a:lnSpc>
                <a:spcPct val="80000"/>
              </a:lnSpc>
            </a:pPr>
            <a:r>
              <a:rPr lang="en-US" dirty="0">
                <a:ea typeface="ＭＳ Ｐゴシック" pitchFamily="-60" charset="-128"/>
                <a:cs typeface="ＭＳ Ｐゴシック" pitchFamily="-60" charset="-128"/>
              </a:rPr>
              <a:t>Aberration corrections are needed to accurately answer questions such as:</a:t>
            </a:r>
          </a:p>
          <a:p>
            <a:pPr lvl="1">
              <a:lnSpc>
                <a:spcPct val="80000"/>
              </a:lnSpc>
            </a:pPr>
            <a:r>
              <a:rPr lang="en-US" dirty="0"/>
              <a:t>In which direction must a remote sensing instrument be pointed to observe a target of interest?</a:t>
            </a:r>
          </a:p>
          <a:p>
            <a:pPr lvl="1">
              <a:lnSpc>
                <a:spcPct val="80000"/>
              </a:lnSpc>
            </a:pPr>
            <a:r>
              <a:rPr lang="en-US" dirty="0"/>
              <a:t>For a given pointing direction and observation time, what target body surface location would be observed by a remote sensing instrument?</a:t>
            </a:r>
          </a:p>
          <a:p>
            <a:pPr lvl="1">
              <a:lnSpc>
                <a:spcPct val="80000"/>
              </a:lnSpc>
            </a:pPr>
            <a:r>
              <a:rPr lang="en-US" dirty="0"/>
              <a:t>In which direction must an antenna be pointed to transmit a signal to a specified target?</a:t>
            </a:r>
          </a:p>
        </p:txBody>
      </p:sp>
      <p:sp>
        <p:nvSpPr>
          <p:cNvPr id="43012" name="Rectangle 3"/>
          <p:cNvSpPr>
            <a:spLocks noGrp="1" noChangeArrowheads="1"/>
          </p:cNvSpPr>
          <p:nvPr>
            <p:ph type="title"/>
          </p:nvPr>
        </p:nvSpPr>
        <p:spPr>
          <a:xfrm>
            <a:off x="2147888" y="381000"/>
            <a:ext cx="6416675" cy="422275"/>
          </a:xfrm>
        </p:spPr>
        <p:txBody>
          <a:bodyPr/>
          <a:lstStyle/>
          <a:p>
            <a:r>
              <a:rPr lang="en-US" sz="2800">
                <a:ea typeface="ＭＳ Ｐゴシック" pitchFamily="-60" charset="-128"/>
                <a:cs typeface="ＭＳ Ｐゴシック" pitchFamily="-60" charset="-128"/>
              </a:rPr>
              <a:t>Aberration Corrections:  Introduction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a:spLocks noChangeArrowheads="1"/>
          </p:cNvSpPr>
          <p:nvPr/>
        </p:nvSpPr>
        <p:spPr bwMode="auto">
          <a:xfrm>
            <a:off x="2166450" y="3105105"/>
            <a:ext cx="763723" cy="763723"/>
          </a:xfrm>
          <a:prstGeom prst="ellipse">
            <a:avLst/>
          </a:prstGeom>
          <a:noFill/>
          <a:ln w="19050">
            <a:solidFill>
              <a:schemeClr val="tx1"/>
            </a:solidFill>
            <a:prstDash val="dashDot"/>
            <a:round/>
            <a:headEnd/>
            <a:tailEnd/>
          </a:ln>
        </p:spPr>
        <p:txBody>
          <a:bodyPr wrap="none" anchor="ctr">
            <a:prstTxWarp prst="textNoShape">
              <a:avLst/>
            </a:prstTxWarp>
          </a:bodyPr>
          <a:lstStyle/>
          <a:p>
            <a:pPr eaLnBrk="0" hangingPunct="0">
              <a:spcBef>
                <a:spcPct val="50000"/>
              </a:spcBef>
            </a:pPr>
            <a:endParaRPr lang="en-US" dirty="0"/>
          </a:p>
        </p:txBody>
      </p:sp>
      <p:pic>
        <p:nvPicPr>
          <p:cNvPr id="48" name="Picture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1999" y="2913787"/>
            <a:ext cx="783167" cy="446503"/>
          </a:xfrm>
          <a:prstGeom prst="rect">
            <a:avLst/>
          </a:prstGeom>
        </p:spPr>
      </p:pic>
      <p:sp>
        <p:nvSpPr>
          <p:cNvPr id="2" name="Title 1"/>
          <p:cNvSpPr>
            <a:spLocks noGrp="1"/>
          </p:cNvSpPr>
          <p:nvPr>
            <p:ph type="title"/>
          </p:nvPr>
        </p:nvSpPr>
        <p:spPr>
          <a:xfrm>
            <a:off x="2018368" y="390939"/>
            <a:ext cx="6881691" cy="426142"/>
          </a:xfrm>
        </p:spPr>
        <p:txBody>
          <a:bodyPr/>
          <a:lstStyle/>
          <a:p>
            <a:r>
              <a:rPr lang="en-US" sz="2800" dirty="0"/>
              <a:t>Computing Aberration-corrected States</a:t>
            </a:r>
          </a:p>
        </p:txBody>
      </p:sp>
      <p:sp>
        <p:nvSpPr>
          <p:cNvPr id="3" name="Content Placeholder 2"/>
          <p:cNvSpPr>
            <a:spLocks noGrp="1"/>
          </p:cNvSpPr>
          <p:nvPr>
            <p:ph idx="1"/>
          </p:nvPr>
        </p:nvSpPr>
        <p:spPr>
          <a:xfrm>
            <a:off x="933634" y="1247169"/>
            <a:ext cx="7772400" cy="1053824"/>
          </a:xfrm>
        </p:spPr>
        <p:txBody>
          <a:bodyPr/>
          <a:lstStyle/>
          <a:p>
            <a:r>
              <a:rPr lang="en-US" dirty="0"/>
              <a:t>In order to compute an aberration-corrected state, the state vectors used in the computation must all be chained back to the Solar System Barycenter</a:t>
            </a:r>
          </a:p>
        </p:txBody>
      </p:sp>
      <p:sp>
        <p:nvSpPr>
          <p:cNvPr id="4" name="Footer Placeholder 3"/>
          <p:cNvSpPr>
            <a:spLocks noGrp="1"/>
          </p:cNvSpPr>
          <p:nvPr>
            <p:ph type="ftr" sz="quarter" idx="10"/>
          </p:nvPr>
        </p:nvSpPr>
        <p:spPr/>
        <p:txBody>
          <a:bodyPr/>
          <a:lstStyle/>
          <a:p>
            <a:pPr>
              <a:defRPr/>
            </a:pPr>
            <a:r>
              <a:rPr lang="en-US"/>
              <a:t>Fundamental Concepts</a:t>
            </a:r>
          </a:p>
        </p:txBody>
      </p:sp>
      <p:sp>
        <p:nvSpPr>
          <p:cNvPr id="5" name="Slide Number Placeholder 4"/>
          <p:cNvSpPr>
            <a:spLocks noGrp="1"/>
          </p:cNvSpPr>
          <p:nvPr>
            <p:ph type="sldNum" sz="quarter" idx="11"/>
          </p:nvPr>
        </p:nvSpPr>
        <p:spPr/>
        <p:txBody>
          <a:bodyPr/>
          <a:lstStyle/>
          <a:p>
            <a:pPr>
              <a:defRPr/>
            </a:pPr>
            <a:fld id="{9A305122-7772-411B-A390-95C6411093ED}" type="slidenum">
              <a:rPr lang="en-US" smtClean="0"/>
              <a:pPr>
                <a:defRPr/>
              </a:pPr>
              <a:t>29</a:t>
            </a:fld>
            <a:endParaRPr lang="en-US" sz="1400" b="0">
              <a:latin typeface="Times New Roman" charset="0"/>
            </a:endParaRPr>
          </a:p>
        </p:txBody>
      </p:sp>
      <p:sp>
        <p:nvSpPr>
          <p:cNvPr id="8" name="Text Box 7"/>
          <p:cNvSpPr txBox="1">
            <a:spLocks noChangeArrowheads="1"/>
          </p:cNvSpPr>
          <p:nvPr/>
        </p:nvSpPr>
        <p:spPr bwMode="auto">
          <a:xfrm>
            <a:off x="2434487" y="3392724"/>
            <a:ext cx="176244" cy="211738"/>
          </a:xfrm>
          <a:prstGeom prst="rect">
            <a:avLst/>
          </a:prstGeom>
          <a:noFill/>
          <a:ln w="9525">
            <a:noFill/>
            <a:miter lim="800000"/>
            <a:headEnd/>
            <a:tailEnd/>
          </a:ln>
        </p:spPr>
        <p:txBody>
          <a:bodyPr>
            <a:prstTxWarp prst="textNoShape">
              <a:avLst/>
            </a:prstTxWarp>
            <a:spAutoFit/>
          </a:bodyPr>
          <a:lstStyle/>
          <a:p>
            <a:pPr eaLnBrk="0" hangingPunct="0"/>
            <a:r>
              <a:rPr lang="en-US" sz="1200" b="0" dirty="0"/>
              <a:t>+</a:t>
            </a:r>
          </a:p>
        </p:txBody>
      </p:sp>
      <p:sp>
        <p:nvSpPr>
          <p:cNvPr id="9" name="Text Box 8"/>
          <p:cNvSpPr txBox="1">
            <a:spLocks noChangeArrowheads="1"/>
          </p:cNvSpPr>
          <p:nvPr/>
        </p:nvSpPr>
        <p:spPr bwMode="auto">
          <a:xfrm>
            <a:off x="6089098" y="5317943"/>
            <a:ext cx="176244" cy="211737"/>
          </a:xfrm>
          <a:prstGeom prst="rect">
            <a:avLst/>
          </a:prstGeom>
          <a:noFill/>
          <a:ln w="9525">
            <a:noFill/>
            <a:miter lim="800000"/>
            <a:headEnd/>
            <a:tailEnd/>
          </a:ln>
        </p:spPr>
        <p:txBody>
          <a:bodyPr>
            <a:prstTxWarp prst="textNoShape">
              <a:avLst/>
            </a:prstTxWarp>
            <a:spAutoFit/>
          </a:bodyPr>
          <a:lstStyle/>
          <a:p>
            <a:pPr eaLnBrk="0" hangingPunct="0"/>
            <a:r>
              <a:rPr lang="en-US" sz="1200" b="0" dirty="0"/>
              <a:t>+</a:t>
            </a:r>
          </a:p>
        </p:txBody>
      </p:sp>
      <p:sp>
        <p:nvSpPr>
          <p:cNvPr id="12" name="Oval 11"/>
          <p:cNvSpPr>
            <a:spLocks noChangeArrowheads="1"/>
          </p:cNvSpPr>
          <p:nvPr/>
        </p:nvSpPr>
        <p:spPr bwMode="auto">
          <a:xfrm>
            <a:off x="5706013" y="4927514"/>
            <a:ext cx="984028" cy="984028"/>
          </a:xfrm>
          <a:prstGeom prst="ellipse">
            <a:avLst/>
          </a:prstGeom>
          <a:noFill/>
          <a:ln w="19050">
            <a:solidFill>
              <a:schemeClr val="tx1"/>
            </a:solidFill>
            <a:prstDash val="dashDot"/>
            <a:round/>
            <a:headEnd/>
            <a:tailEnd/>
          </a:ln>
        </p:spPr>
        <p:txBody>
          <a:bodyPr wrap="none" anchor="ctr">
            <a:prstTxWarp prst="textNoShape">
              <a:avLst/>
            </a:prstTxWarp>
          </a:bodyPr>
          <a:lstStyle/>
          <a:p>
            <a:pPr eaLnBrk="0" hangingPunct="0">
              <a:spcBef>
                <a:spcPct val="50000"/>
              </a:spcBef>
            </a:pPr>
            <a:endParaRPr lang="en-US" dirty="0"/>
          </a:p>
        </p:txBody>
      </p:sp>
      <p:sp>
        <p:nvSpPr>
          <p:cNvPr id="13" name="Freeform 12"/>
          <p:cNvSpPr>
            <a:spLocks/>
          </p:cNvSpPr>
          <p:nvPr/>
        </p:nvSpPr>
        <p:spPr bwMode="auto">
          <a:xfrm>
            <a:off x="5221342" y="3575088"/>
            <a:ext cx="493237" cy="553210"/>
          </a:xfrm>
          <a:custGeom>
            <a:avLst/>
            <a:gdLst>
              <a:gd name="T0" fmla="*/ 2147483647 w 1875"/>
              <a:gd name="T1" fmla="*/ 2147483647 h 2105"/>
              <a:gd name="T2" fmla="*/ 2147483647 w 1875"/>
              <a:gd name="T3" fmla="*/ 2147483647 h 2105"/>
              <a:gd name="T4" fmla="*/ 2147483647 w 1875"/>
              <a:gd name="T5" fmla="*/ 2147483647 h 2105"/>
              <a:gd name="T6" fmla="*/ 2147483647 w 1875"/>
              <a:gd name="T7" fmla="*/ 2147483647 h 2105"/>
              <a:gd name="T8" fmla="*/ 2147483647 w 1875"/>
              <a:gd name="T9" fmla="*/ 2147483647 h 2105"/>
              <a:gd name="T10" fmla="*/ 2147483647 w 1875"/>
              <a:gd name="T11" fmla="*/ 2147483647 h 2105"/>
              <a:gd name="T12" fmla="*/ 2147483647 w 1875"/>
              <a:gd name="T13" fmla="*/ 2147483647 h 2105"/>
              <a:gd name="T14" fmla="*/ 2147483647 w 1875"/>
              <a:gd name="T15" fmla="*/ 2147483647 h 2105"/>
              <a:gd name="T16" fmla="*/ 2147483647 w 1875"/>
              <a:gd name="T17" fmla="*/ 2147483647 h 2105"/>
              <a:gd name="T18" fmla="*/ 2147483647 w 1875"/>
              <a:gd name="T19" fmla="*/ 2147483647 h 2105"/>
              <a:gd name="T20" fmla="*/ 2147483647 w 1875"/>
              <a:gd name="T21" fmla="*/ 2147483647 h 2105"/>
              <a:gd name="T22" fmla="*/ 2147483647 w 1875"/>
              <a:gd name="T23" fmla="*/ 2147483647 h 2105"/>
              <a:gd name="T24" fmla="*/ 2147483647 w 1875"/>
              <a:gd name="T25" fmla="*/ 2147483647 h 2105"/>
              <a:gd name="T26" fmla="*/ 2147483647 w 1875"/>
              <a:gd name="T27" fmla="*/ 2147483647 h 2105"/>
              <a:gd name="T28" fmla="*/ 2147483647 w 1875"/>
              <a:gd name="T29" fmla="*/ 2147483647 h 2105"/>
              <a:gd name="T30" fmla="*/ 2147483647 w 1875"/>
              <a:gd name="T31" fmla="*/ 2147483647 h 2105"/>
              <a:gd name="T32" fmla="*/ 2147483647 w 1875"/>
              <a:gd name="T33" fmla="*/ 2147483647 h 2105"/>
              <a:gd name="T34" fmla="*/ 2147483647 w 1875"/>
              <a:gd name="T35" fmla="*/ 2147483647 h 2105"/>
              <a:gd name="T36" fmla="*/ 2147483647 w 1875"/>
              <a:gd name="T37" fmla="*/ 2147483647 h 2105"/>
              <a:gd name="T38" fmla="*/ 2147483647 w 1875"/>
              <a:gd name="T39" fmla="*/ 2147483647 h 2105"/>
              <a:gd name="T40" fmla="*/ 2147483647 w 1875"/>
              <a:gd name="T41" fmla="*/ 2147483647 h 2105"/>
              <a:gd name="T42" fmla="*/ 2147483647 w 1875"/>
              <a:gd name="T43" fmla="*/ 2147483647 h 2105"/>
              <a:gd name="T44" fmla="*/ 2147483647 w 1875"/>
              <a:gd name="T45" fmla="*/ 2147483647 h 2105"/>
              <a:gd name="T46" fmla="*/ 2147483647 w 1875"/>
              <a:gd name="T47" fmla="*/ 2147483647 h 2105"/>
              <a:gd name="T48" fmla="*/ 2147483647 w 1875"/>
              <a:gd name="T49" fmla="*/ 2147483647 h 2105"/>
              <a:gd name="T50" fmla="*/ 2147483647 w 1875"/>
              <a:gd name="T51" fmla="*/ 2147483647 h 2105"/>
              <a:gd name="T52" fmla="*/ 2147483647 w 1875"/>
              <a:gd name="T53" fmla="*/ 2147483647 h 2105"/>
              <a:gd name="T54" fmla="*/ 2147483647 w 1875"/>
              <a:gd name="T55" fmla="*/ 2147483647 h 2105"/>
              <a:gd name="T56" fmla="*/ 2147483647 w 1875"/>
              <a:gd name="T57" fmla="*/ 2147483647 h 2105"/>
              <a:gd name="T58" fmla="*/ 2147483647 w 1875"/>
              <a:gd name="T59" fmla="*/ 2147483647 h 2105"/>
              <a:gd name="T60" fmla="*/ 2147483647 w 1875"/>
              <a:gd name="T61" fmla="*/ 2147483647 h 2105"/>
              <a:gd name="T62" fmla="*/ 2147483647 w 1875"/>
              <a:gd name="T63" fmla="*/ 2147483647 h 2105"/>
              <a:gd name="T64" fmla="*/ 2147483647 w 1875"/>
              <a:gd name="T65" fmla="*/ 2147483647 h 2105"/>
              <a:gd name="T66" fmla="*/ 2147483647 w 1875"/>
              <a:gd name="T67" fmla="*/ 2147483647 h 2105"/>
              <a:gd name="T68" fmla="*/ 2147483647 w 1875"/>
              <a:gd name="T69" fmla="*/ 2147483647 h 2105"/>
              <a:gd name="T70" fmla="*/ 2147483647 w 1875"/>
              <a:gd name="T71" fmla="*/ 2147483647 h 2105"/>
              <a:gd name="T72" fmla="*/ 2147483647 w 1875"/>
              <a:gd name="T73" fmla="*/ 2147483647 h 2105"/>
              <a:gd name="T74" fmla="*/ 2147483647 w 1875"/>
              <a:gd name="T75" fmla="*/ 2147483647 h 2105"/>
              <a:gd name="T76" fmla="*/ 2147483647 w 1875"/>
              <a:gd name="T77" fmla="*/ 2147483647 h 2105"/>
              <a:gd name="T78" fmla="*/ 2147483647 w 1875"/>
              <a:gd name="T79" fmla="*/ 2147483647 h 2105"/>
              <a:gd name="T80" fmla="*/ 2147483647 w 1875"/>
              <a:gd name="T81" fmla="*/ 2147483647 h 2105"/>
              <a:gd name="T82" fmla="*/ 2147483647 w 1875"/>
              <a:gd name="T83" fmla="*/ 2147483647 h 2105"/>
              <a:gd name="T84" fmla="*/ 2147483647 w 1875"/>
              <a:gd name="T85" fmla="*/ 2147483647 h 2105"/>
              <a:gd name="T86" fmla="*/ 2147483647 w 1875"/>
              <a:gd name="T87" fmla="*/ 2147483647 h 2105"/>
              <a:gd name="T88" fmla="*/ 2147483647 w 1875"/>
              <a:gd name="T89" fmla="*/ 2147483647 h 2105"/>
              <a:gd name="T90" fmla="*/ 2147483647 w 1875"/>
              <a:gd name="T91" fmla="*/ 2147483647 h 2105"/>
              <a:gd name="T92" fmla="*/ 2147483647 w 1875"/>
              <a:gd name="T93" fmla="*/ 2147483647 h 2105"/>
              <a:gd name="T94" fmla="*/ 2147483647 w 1875"/>
              <a:gd name="T95" fmla="*/ 2147483647 h 2105"/>
              <a:gd name="T96" fmla="*/ 2147483647 w 1875"/>
              <a:gd name="T97" fmla="*/ 2147483647 h 2105"/>
              <a:gd name="T98" fmla="*/ 2147483647 w 1875"/>
              <a:gd name="T99" fmla="*/ 2147483647 h 2105"/>
              <a:gd name="T100" fmla="*/ 2147483647 w 1875"/>
              <a:gd name="T101" fmla="*/ 2147483647 h 2105"/>
              <a:gd name="T102" fmla="*/ 2147483647 w 1875"/>
              <a:gd name="T103" fmla="*/ 2147483647 h 2105"/>
              <a:gd name="T104" fmla="*/ 2147483647 w 1875"/>
              <a:gd name="T105" fmla="*/ 2147483647 h 2105"/>
              <a:gd name="T106" fmla="*/ 2147483647 w 1875"/>
              <a:gd name="T107" fmla="*/ 2147483647 h 2105"/>
              <a:gd name="T108" fmla="*/ 2147483647 w 1875"/>
              <a:gd name="T109" fmla="*/ 0 h 210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875"/>
              <a:gd name="T166" fmla="*/ 0 h 2105"/>
              <a:gd name="T167" fmla="*/ 1875 w 1875"/>
              <a:gd name="T168" fmla="*/ 2105 h 210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875" h="2105">
                <a:moveTo>
                  <a:pt x="960" y="695"/>
                </a:moveTo>
                <a:lnTo>
                  <a:pt x="1006" y="672"/>
                </a:lnTo>
                <a:lnTo>
                  <a:pt x="1120" y="765"/>
                </a:lnTo>
                <a:lnTo>
                  <a:pt x="1143" y="742"/>
                </a:lnTo>
                <a:lnTo>
                  <a:pt x="1052" y="464"/>
                </a:lnTo>
                <a:lnTo>
                  <a:pt x="1075" y="441"/>
                </a:lnTo>
                <a:lnTo>
                  <a:pt x="1120" y="441"/>
                </a:lnTo>
                <a:lnTo>
                  <a:pt x="1152" y="455"/>
                </a:lnTo>
                <a:lnTo>
                  <a:pt x="1183" y="468"/>
                </a:lnTo>
                <a:lnTo>
                  <a:pt x="1213" y="482"/>
                </a:lnTo>
                <a:lnTo>
                  <a:pt x="1243" y="496"/>
                </a:lnTo>
                <a:lnTo>
                  <a:pt x="1272" y="511"/>
                </a:lnTo>
                <a:lnTo>
                  <a:pt x="1300" y="526"/>
                </a:lnTo>
                <a:lnTo>
                  <a:pt x="1327" y="542"/>
                </a:lnTo>
                <a:lnTo>
                  <a:pt x="1354" y="557"/>
                </a:lnTo>
                <a:lnTo>
                  <a:pt x="1380" y="574"/>
                </a:lnTo>
                <a:lnTo>
                  <a:pt x="1406" y="590"/>
                </a:lnTo>
                <a:lnTo>
                  <a:pt x="1431" y="607"/>
                </a:lnTo>
                <a:lnTo>
                  <a:pt x="1456" y="624"/>
                </a:lnTo>
                <a:lnTo>
                  <a:pt x="1479" y="641"/>
                </a:lnTo>
                <a:lnTo>
                  <a:pt x="1503" y="659"/>
                </a:lnTo>
                <a:lnTo>
                  <a:pt x="1526" y="677"/>
                </a:lnTo>
                <a:lnTo>
                  <a:pt x="1549" y="695"/>
                </a:lnTo>
                <a:lnTo>
                  <a:pt x="1571" y="714"/>
                </a:lnTo>
                <a:lnTo>
                  <a:pt x="1593" y="733"/>
                </a:lnTo>
                <a:lnTo>
                  <a:pt x="1615" y="752"/>
                </a:lnTo>
                <a:lnTo>
                  <a:pt x="1636" y="771"/>
                </a:lnTo>
                <a:lnTo>
                  <a:pt x="1657" y="791"/>
                </a:lnTo>
                <a:lnTo>
                  <a:pt x="1678" y="811"/>
                </a:lnTo>
                <a:lnTo>
                  <a:pt x="1698" y="830"/>
                </a:lnTo>
                <a:lnTo>
                  <a:pt x="1718" y="851"/>
                </a:lnTo>
                <a:lnTo>
                  <a:pt x="1738" y="871"/>
                </a:lnTo>
                <a:lnTo>
                  <a:pt x="1758" y="892"/>
                </a:lnTo>
                <a:lnTo>
                  <a:pt x="1778" y="912"/>
                </a:lnTo>
                <a:lnTo>
                  <a:pt x="1797" y="933"/>
                </a:lnTo>
                <a:lnTo>
                  <a:pt x="1817" y="954"/>
                </a:lnTo>
                <a:lnTo>
                  <a:pt x="1836" y="976"/>
                </a:lnTo>
                <a:lnTo>
                  <a:pt x="1855" y="997"/>
                </a:lnTo>
                <a:lnTo>
                  <a:pt x="1875" y="1019"/>
                </a:lnTo>
                <a:lnTo>
                  <a:pt x="1875" y="1042"/>
                </a:lnTo>
                <a:lnTo>
                  <a:pt x="1852" y="1065"/>
                </a:lnTo>
                <a:lnTo>
                  <a:pt x="1578" y="1065"/>
                </a:lnTo>
                <a:lnTo>
                  <a:pt x="1555" y="1088"/>
                </a:lnTo>
                <a:lnTo>
                  <a:pt x="1623" y="1157"/>
                </a:lnTo>
                <a:lnTo>
                  <a:pt x="1555" y="1250"/>
                </a:lnTo>
                <a:lnTo>
                  <a:pt x="1486" y="1181"/>
                </a:lnTo>
                <a:lnTo>
                  <a:pt x="1486" y="1273"/>
                </a:lnTo>
                <a:lnTo>
                  <a:pt x="1488" y="1283"/>
                </a:lnTo>
                <a:lnTo>
                  <a:pt x="1555" y="1365"/>
                </a:lnTo>
                <a:lnTo>
                  <a:pt x="1509" y="1411"/>
                </a:lnTo>
                <a:lnTo>
                  <a:pt x="1463" y="1411"/>
                </a:lnTo>
                <a:lnTo>
                  <a:pt x="1417" y="1458"/>
                </a:lnTo>
                <a:lnTo>
                  <a:pt x="1326" y="1388"/>
                </a:lnTo>
                <a:lnTo>
                  <a:pt x="1280" y="1435"/>
                </a:lnTo>
                <a:lnTo>
                  <a:pt x="1280" y="1527"/>
                </a:lnTo>
                <a:lnTo>
                  <a:pt x="1258" y="1550"/>
                </a:lnTo>
                <a:lnTo>
                  <a:pt x="1263" y="1559"/>
                </a:lnTo>
                <a:lnTo>
                  <a:pt x="1269" y="1568"/>
                </a:lnTo>
                <a:lnTo>
                  <a:pt x="1273" y="1577"/>
                </a:lnTo>
                <a:lnTo>
                  <a:pt x="1276" y="1586"/>
                </a:lnTo>
                <a:lnTo>
                  <a:pt x="1279" y="1594"/>
                </a:lnTo>
                <a:lnTo>
                  <a:pt x="1280" y="1603"/>
                </a:lnTo>
                <a:lnTo>
                  <a:pt x="1281" y="1612"/>
                </a:lnTo>
                <a:lnTo>
                  <a:pt x="1282" y="1621"/>
                </a:lnTo>
                <a:lnTo>
                  <a:pt x="1281" y="1629"/>
                </a:lnTo>
                <a:lnTo>
                  <a:pt x="1280" y="1637"/>
                </a:lnTo>
                <a:lnTo>
                  <a:pt x="1278" y="1645"/>
                </a:lnTo>
                <a:lnTo>
                  <a:pt x="1276" y="1653"/>
                </a:lnTo>
                <a:lnTo>
                  <a:pt x="1273" y="1660"/>
                </a:lnTo>
                <a:lnTo>
                  <a:pt x="1269" y="1667"/>
                </a:lnTo>
                <a:lnTo>
                  <a:pt x="1265" y="1674"/>
                </a:lnTo>
                <a:lnTo>
                  <a:pt x="1260" y="1680"/>
                </a:lnTo>
                <a:lnTo>
                  <a:pt x="1255" y="1686"/>
                </a:lnTo>
                <a:lnTo>
                  <a:pt x="1250" y="1691"/>
                </a:lnTo>
                <a:lnTo>
                  <a:pt x="1244" y="1695"/>
                </a:lnTo>
                <a:lnTo>
                  <a:pt x="1238" y="1700"/>
                </a:lnTo>
                <a:lnTo>
                  <a:pt x="1231" y="1703"/>
                </a:lnTo>
                <a:lnTo>
                  <a:pt x="1224" y="1706"/>
                </a:lnTo>
                <a:lnTo>
                  <a:pt x="1217" y="1708"/>
                </a:lnTo>
                <a:lnTo>
                  <a:pt x="1209" y="1709"/>
                </a:lnTo>
                <a:lnTo>
                  <a:pt x="1202" y="1710"/>
                </a:lnTo>
                <a:lnTo>
                  <a:pt x="1194" y="1710"/>
                </a:lnTo>
                <a:lnTo>
                  <a:pt x="1185" y="1709"/>
                </a:lnTo>
                <a:lnTo>
                  <a:pt x="1177" y="1707"/>
                </a:lnTo>
                <a:lnTo>
                  <a:pt x="1169" y="1704"/>
                </a:lnTo>
                <a:lnTo>
                  <a:pt x="1160" y="1700"/>
                </a:lnTo>
                <a:lnTo>
                  <a:pt x="1152" y="1695"/>
                </a:lnTo>
                <a:lnTo>
                  <a:pt x="1143" y="1689"/>
                </a:lnTo>
                <a:lnTo>
                  <a:pt x="1052" y="1758"/>
                </a:lnTo>
                <a:lnTo>
                  <a:pt x="1075" y="1804"/>
                </a:lnTo>
                <a:lnTo>
                  <a:pt x="1280" y="1896"/>
                </a:lnTo>
                <a:lnTo>
                  <a:pt x="1280" y="1903"/>
                </a:lnTo>
                <a:lnTo>
                  <a:pt x="1280" y="1909"/>
                </a:lnTo>
                <a:lnTo>
                  <a:pt x="1280" y="1915"/>
                </a:lnTo>
                <a:lnTo>
                  <a:pt x="1279" y="1921"/>
                </a:lnTo>
                <a:lnTo>
                  <a:pt x="1279" y="1926"/>
                </a:lnTo>
                <a:lnTo>
                  <a:pt x="1278" y="1931"/>
                </a:lnTo>
                <a:lnTo>
                  <a:pt x="1277" y="1936"/>
                </a:lnTo>
                <a:lnTo>
                  <a:pt x="1276" y="1941"/>
                </a:lnTo>
                <a:lnTo>
                  <a:pt x="1275" y="1945"/>
                </a:lnTo>
                <a:lnTo>
                  <a:pt x="1274" y="1950"/>
                </a:lnTo>
                <a:lnTo>
                  <a:pt x="1272" y="1954"/>
                </a:lnTo>
                <a:lnTo>
                  <a:pt x="1271" y="1958"/>
                </a:lnTo>
                <a:lnTo>
                  <a:pt x="1269" y="1961"/>
                </a:lnTo>
                <a:lnTo>
                  <a:pt x="1267" y="1965"/>
                </a:lnTo>
                <a:lnTo>
                  <a:pt x="1265" y="1968"/>
                </a:lnTo>
                <a:lnTo>
                  <a:pt x="1263" y="1972"/>
                </a:lnTo>
                <a:lnTo>
                  <a:pt x="1261" y="1975"/>
                </a:lnTo>
                <a:lnTo>
                  <a:pt x="1259" y="1978"/>
                </a:lnTo>
                <a:lnTo>
                  <a:pt x="1256" y="1981"/>
                </a:lnTo>
                <a:lnTo>
                  <a:pt x="1254" y="1984"/>
                </a:lnTo>
                <a:lnTo>
                  <a:pt x="1251" y="1987"/>
                </a:lnTo>
                <a:lnTo>
                  <a:pt x="1248" y="1989"/>
                </a:lnTo>
                <a:lnTo>
                  <a:pt x="1245" y="1992"/>
                </a:lnTo>
                <a:lnTo>
                  <a:pt x="1242" y="1994"/>
                </a:lnTo>
                <a:lnTo>
                  <a:pt x="1235" y="1999"/>
                </a:lnTo>
                <a:lnTo>
                  <a:pt x="1228" y="2003"/>
                </a:lnTo>
                <a:lnTo>
                  <a:pt x="1220" y="2008"/>
                </a:lnTo>
                <a:lnTo>
                  <a:pt x="1212" y="2012"/>
                </a:lnTo>
                <a:lnTo>
                  <a:pt x="1189" y="1989"/>
                </a:lnTo>
                <a:lnTo>
                  <a:pt x="1189" y="1993"/>
                </a:lnTo>
                <a:lnTo>
                  <a:pt x="1189" y="1997"/>
                </a:lnTo>
                <a:lnTo>
                  <a:pt x="1188" y="2001"/>
                </a:lnTo>
                <a:lnTo>
                  <a:pt x="1188" y="2005"/>
                </a:lnTo>
                <a:lnTo>
                  <a:pt x="1187" y="2009"/>
                </a:lnTo>
                <a:lnTo>
                  <a:pt x="1187" y="2012"/>
                </a:lnTo>
                <a:lnTo>
                  <a:pt x="1186" y="2016"/>
                </a:lnTo>
                <a:lnTo>
                  <a:pt x="1185" y="2019"/>
                </a:lnTo>
                <a:lnTo>
                  <a:pt x="1184" y="2023"/>
                </a:lnTo>
                <a:lnTo>
                  <a:pt x="1183" y="2026"/>
                </a:lnTo>
                <a:lnTo>
                  <a:pt x="1182" y="2029"/>
                </a:lnTo>
                <a:lnTo>
                  <a:pt x="1180" y="2031"/>
                </a:lnTo>
                <a:lnTo>
                  <a:pt x="1179" y="2034"/>
                </a:lnTo>
                <a:lnTo>
                  <a:pt x="1178" y="2036"/>
                </a:lnTo>
                <a:lnTo>
                  <a:pt x="1176" y="2039"/>
                </a:lnTo>
                <a:lnTo>
                  <a:pt x="1175" y="2041"/>
                </a:lnTo>
                <a:lnTo>
                  <a:pt x="1173" y="2043"/>
                </a:lnTo>
                <a:lnTo>
                  <a:pt x="1171" y="2045"/>
                </a:lnTo>
                <a:lnTo>
                  <a:pt x="1169" y="2047"/>
                </a:lnTo>
                <a:lnTo>
                  <a:pt x="1168" y="2049"/>
                </a:lnTo>
                <a:lnTo>
                  <a:pt x="1166" y="2050"/>
                </a:lnTo>
                <a:lnTo>
                  <a:pt x="1164" y="2051"/>
                </a:lnTo>
                <a:lnTo>
                  <a:pt x="1162" y="2053"/>
                </a:lnTo>
                <a:lnTo>
                  <a:pt x="1160" y="2054"/>
                </a:lnTo>
                <a:lnTo>
                  <a:pt x="1158" y="2055"/>
                </a:lnTo>
                <a:lnTo>
                  <a:pt x="1156" y="2056"/>
                </a:lnTo>
                <a:lnTo>
                  <a:pt x="1154" y="2057"/>
                </a:lnTo>
                <a:lnTo>
                  <a:pt x="1152" y="2057"/>
                </a:lnTo>
                <a:lnTo>
                  <a:pt x="1150" y="2058"/>
                </a:lnTo>
                <a:lnTo>
                  <a:pt x="1148" y="2058"/>
                </a:lnTo>
                <a:lnTo>
                  <a:pt x="1145" y="2058"/>
                </a:lnTo>
                <a:lnTo>
                  <a:pt x="1143" y="2058"/>
                </a:lnTo>
                <a:lnTo>
                  <a:pt x="1120" y="2035"/>
                </a:lnTo>
                <a:lnTo>
                  <a:pt x="1098" y="2105"/>
                </a:lnTo>
                <a:lnTo>
                  <a:pt x="1029" y="2058"/>
                </a:lnTo>
                <a:lnTo>
                  <a:pt x="1029" y="1989"/>
                </a:lnTo>
                <a:lnTo>
                  <a:pt x="937" y="1850"/>
                </a:lnTo>
                <a:lnTo>
                  <a:pt x="893" y="1853"/>
                </a:lnTo>
                <a:lnTo>
                  <a:pt x="869" y="1874"/>
                </a:lnTo>
                <a:lnTo>
                  <a:pt x="847" y="1872"/>
                </a:lnTo>
                <a:lnTo>
                  <a:pt x="777" y="1874"/>
                </a:lnTo>
                <a:lnTo>
                  <a:pt x="754" y="1896"/>
                </a:lnTo>
                <a:lnTo>
                  <a:pt x="732" y="1896"/>
                </a:lnTo>
                <a:lnTo>
                  <a:pt x="686" y="1989"/>
                </a:lnTo>
                <a:lnTo>
                  <a:pt x="682" y="1989"/>
                </a:lnTo>
                <a:lnTo>
                  <a:pt x="677" y="1989"/>
                </a:lnTo>
                <a:lnTo>
                  <a:pt x="674" y="1988"/>
                </a:lnTo>
                <a:lnTo>
                  <a:pt x="670" y="1988"/>
                </a:lnTo>
                <a:lnTo>
                  <a:pt x="666" y="1987"/>
                </a:lnTo>
                <a:lnTo>
                  <a:pt x="663" y="1987"/>
                </a:lnTo>
                <a:lnTo>
                  <a:pt x="659" y="1986"/>
                </a:lnTo>
                <a:lnTo>
                  <a:pt x="656" y="1985"/>
                </a:lnTo>
                <a:lnTo>
                  <a:pt x="653" y="1984"/>
                </a:lnTo>
                <a:lnTo>
                  <a:pt x="650" y="1983"/>
                </a:lnTo>
                <a:lnTo>
                  <a:pt x="647" y="1982"/>
                </a:lnTo>
                <a:lnTo>
                  <a:pt x="644" y="1981"/>
                </a:lnTo>
                <a:lnTo>
                  <a:pt x="641" y="1979"/>
                </a:lnTo>
                <a:lnTo>
                  <a:pt x="639" y="1978"/>
                </a:lnTo>
                <a:lnTo>
                  <a:pt x="637" y="1976"/>
                </a:lnTo>
                <a:lnTo>
                  <a:pt x="634" y="1974"/>
                </a:lnTo>
                <a:lnTo>
                  <a:pt x="632" y="1973"/>
                </a:lnTo>
                <a:lnTo>
                  <a:pt x="630" y="1971"/>
                </a:lnTo>
                <a:lnTo>
                  <a:pt x="629" y="1969"/>
                </a:lnTo>
                <a:lnTo>
                  <a:pt x="627" y="1968"/>
                </a:lnTo>
                <a:lnTo>
                  <a:pt x="625" y="1966"/>
                </a:lnTo>
                <a:lnTo>
                  <a:pt x="624" y="1964"/>
                </a:lnTo>
                <a:lnTo>
                  <a:pt x="623" y="1962"/>
                </a:lnTo>
                <a:lnTo>
                  <a:pt x="622" y="1960"/>
                </a:lnTo>
                <a:lnTo>
                  <a:pt x="621" y="1958"/>
                </a:lnTo>
                <a:lnTo>
                  <a:pt x="620" y="1956"/>
                </a:lnTo>
                <a:lnTo>
                  <a:pt x="619" y="1954"/>
                </a:lnTo>
                <a:lnTo>
                  <a:pt x="618" y="1951"/>
                </a:lnTo>
                <a:lnTo>
                  <a:pt x="618" y="1949"/>
                </a:lnTo>
                <a:lnTo>
                  <a:pt x="617" y="1947"/>
                </a:lnTo>
                <a:lnTo>
                  <a:pt x="617" y="1945"/>
                </a:lnTo>
                <a:lnTo>
                  <a:pt x="617" y="1943"/>
                </a:lnTo>
                <a:lnTo>
                  <a:pt x="686" y="1874"/>
                </a:lnTo>
                <a:lnTo>
                  <a:pt x="640" y="1827"/>
                </a:lnTo>
                <a:lnTo>
                  <a:pt x="572" y="1920"/>
                </a:lnTo>
                <a:lnTo>
                  <a:pt x="569" y="1920"/>
                </a:lnTo>
                <a:lnTo>
                  <a:pt x="567" y="1919"/>
                </a:lnTo>
                <a:lnTo>
                  <a:pt x="565" y="1919"/>
                </a:lnTo>
                <a:lnTo>
                  <a:pt x="563" y="1919"/>
                </a:lnTo>
                <a:lnTo>
                  <a:pt x="561" y="1918"/>
                </a:lnTo>
                <a:lnTo>
                  <a:pt x="559" y="1917"/>
                </a:lnTo>
                <a:lnTo>
                  <a:pt x="557" y="1916"/>
                </a:lnTo>
                <a:lnTo>
                  <a:pt x="555" y="1915"/>
                </a:lnTo>
                <a:lnTo>
                  <a:pt x="553" y="1914"/>
                </a:lnTo>
                <a:lnTo>
                  <a:pt x="551" y="1913"/>
                </a:lnTo>
                <a:lnTo>
                  <a:pt x="549" y="1912"/>
                </a:lnTo>
                <a:lnTo>
                  <a:pt x="547" y="1910"/>
                </a:lnTo>
                <a:lnTo>
                  <a:pt x="545" y="1908"/>
                </a:lnTo>
                <a:lnTo>
                  <a:pt x="544" y="1907"/>
                </a:lnTo>
                <a:lnTo>
                  <a:pt x="542" y="1905"/>
                </a:lnTo>
                <a:lnTo>
                  <a:pt x="540" y="1902"/>
                </a:lnTo>
                <a:lnTo>
                  <a:pt x="539" y="1900"/>
                </a:lnTo>
                <a:lnTo>
                  <a:pt x="537" y="1898"/>
                </a:lnTo>
                <a:lnTo>
                  <a:pt x="536" y="1895"/>
                </a:lnTo>
                <a:lnTo>
                  <a:pt x="534" y="1893"/>
                </a:lnTo>
                <a:lnTo>
                  <a:pt x="533" y="1890"/>
                </a:lnTo>
                <a:lnTo>
                  <a:pt x="532" y="1887"/>
                </a:lnTo>
                <a:lnTo>
                  <a:pt x="531" y="1884"/>
                </a:lnTo>
                <a:lnTo>
                  <a:pt x="530" y="1881"/>
                </a:lnTo>
                <a:lnTo>
                  <a:pt x="529" y="1877"/>
                </a:lnTo>
                <a:lnTo>
                  <a:pt x="528" y="1874"/>
                </a:lnTo>
                <a:lnTo>
                  <a:pt x="527" y="1870"/>
                </a:lnTo>
                <a:lnTo>
                  <a:pt x="527" y="1867"/>
                </a:lnTo>
                <a:lnTo>
                  <a:pt x="526" y="1863"/>
                </a:lnTo>
                <a:lnTo>
                  <a:pt x="526" y="1859"/>
                </a:lnTo>
                <a:lnTo>
                  <a:pt x="526" y="1855"/>
                </a:lnTo>
                <a:lnTo>
                  <a:pt x="526" y="1850"/>
                </a:lnTo>
                <a:lnTo>
                  <a:pt x="617" y="1781"/>
                </a:lnTo>
                <a:lnTo>
                  <a:pt x="595" y="1712"/>
                </a:lnTo>
                <a:lnTo>
                  <a:pt x="480" y="1689"/>
                </a:lnTo>
                <a:lnTo>
                  <a:pt x="434" y="1666"/>
                </a:lnTo>
                <a:lnTo>
                  <a:pt x="434" y="1596"/>
                </a:lnTo>
                <a:lnTo>
                  <a:pt x="480" y="1550"/>
                </a:lnTo>
                <a:lnTo>
                  <a:pt x="412" y="1504"/>
                </a:lnTo>
                <a:lnTo>
                  <a:pt x="366" y="1550"/>
                </a:lnTo>
                <a:lnTo>
                  <a:pt x="320" y="1527"/>
                </a:lnTo>
                <a:lnTo>
                  <a:pt x="320" y="1458"/>
                </a:lnTo>
                <a:lnTo>
                  <a:pt x="366" y="1458"/>
                </a:lnTo>
                <a:lnTo>
                  <a:pt x="320" y="1411"/>
                </a:lnTo>
                <a:lnTo>
                  <a:pt x="320" y="1407"/>
                </a:lnTo>
                <a:lnTo>
                  <a:pt x="320" y="1403"/>
                </a:lnTo>
                <a:lnTo>
                  <a:pt x="321" y="1399"/>
                </a:lnTo>
                <a:lnTo>
                  <a:pt x="321" y="1395"/>
                </a:lnTo>
                <a:lnTo>
                  <a:pt x="322" y="1392"/>
                </a:lnTo>
                <a:lnTo>
                  <a:pt x="322" y="1388"/>
                </a:lnTo>
                <a:lnTo>
                  <a:pt x="323" y="1385"/>
                </a:lnTo>
                <a:lnTo>
                  <a:pt x="324" y="1381"/>
                </a:lnTo>
                <a:lnTo>
                  <a:pt x="325" y="1378"/>
                </a:lnTo>
                <a:lnTo>
                  <a:pt x="327" y="1375"/>
                </a:lnTo>
                <a:lnTo>
                  <a:pt x="328" y="1372"/>
                </a:lnTo>
                <a:lnTo>
                  <a:pt x="330" y="1369"/>
                </a:lnTo>
                <a:lnTo>
                  <a:pt x="331" y="1367"/>
                </a:lnTo>
                <a:lnTo>
                  <a:pt x="333" y="1364"/>
                </a:lnTo>
                <a:lnTo>
                  <a:pt x="335" y="1362"/>
                </a:lnTo>
                <a:lnTo>
                  <a:pt x="337" y="1359"/>
                </a:lnTo>
                <a:lnTo>
                  <a:pt x="339" y="1357"/>
                </a:lnTo>
                <a:lnTo>
                  <a:pt x="342" y="1355"/>
                </a:lnTo>
                <a:lnTo>
                  <a:pt x="344" y="1354"/>
                </a:lnTo>
                <a:lnTo>
                  <a:pt x="347" y="1352"/>
                </a:lnTo>
                <a:lnTo>
                  <a:pt x="350" y="1350"/>
                </a:lnTo>
                <a:lnTo>
                  <a:pt x="353" y="1349"/>
                </a:lnTo>
                <a:lnTo>
                  <a:pt x="356" y="1348"/>
                </a:lnTo>
                <a:lnTo>
                  <a:pt x="359" y="1347"/>
                </a:lnTo>
                <a:lnTo>
                  <a:pt x="362" y="1346"/>
                </a:lnTo>
                <a:lnTo>
                  <a:pt x="365" y="1345"/>
                </a:lnTo>
                <a:lnTo>
                  <a:pt x="369" y="1344"/>
                </a:lnTo>
                <a:lnTo>
                  <a:pt x="372" y="1343"/>
                </a:lnTo>
                <a:lnTo>
                  <a:pt x="376" y="1343"/>
                </a:lnTo>
                <a:lnTo>
                  <a:pt x="380" y="1343"/>
                </a:lnTo>
                <a:lnTo>
                  <a:pt x="384" y="1342"/>
                </a:lnTo>
                <a:lnTo>
                  <a:pt x="389" y="1342"/>
                </a:lnTo>
                <a:lnTo>
                  <a:pt x="366" y="1319"/>
                </a:lnTo>
                <a:lnTo>
                  <a:pt x="368" y="1315"/>
                </a:lnTo>
                <a:lnTo>
                  <a:pt x="370" y="1311"/>
                </a:lnTo>
                <a:lnTo>
                  <a:pt x="372" y="1307"/>
                </a:lnTo>
                <a:lnTo>
                  <a:pt x="374" y="1304"/>
                </a:lnTo>
                <a:lnTo>
                  <a:pt x="377" y="1301"/>
                </a:lnTo>
                <a:lnTo>
                  <a:pt x="379" y="1298"/>
                </a:lnTo>
                <a:lnTo>
                  <a:pt x="381" y="1295"/>
                </a:lnTo>
                <a:lnTo>
                  <a:pt x="383" y="1293"/>
                </a:lnTo>
                <a:lnTo>
                  <a:pt x="386" y="1290"/>
                </a:lnTo>
                <a:lnTo>
                  <a:pt x="388" y="1288"/>
                </a:lnTo>
                <a:lnTo>
                  <a:pt x="390" y="1286"/>
                </a:lnTo>
                <a:lnTo>
                  <a:pt x="393" y="1284"/>
                </a:lnTo>
                <a:lnTo>
                  <a:pt x="395" y="1283"/>
                </a:lnTo>
                <a:lnTo>
                  <a:pt x="398" y="1281"/>
                </a:lnTo>
                <a:lnTo>
                  <a:pt x="400" y="1280"/>
                </a:lnTo>
                <a:lnTo>
                  <a:pt x="403" y="1279"/>
                </a:lnTo>
                <a:lnTo>
                  <a:pt x="406" y="1278"/>
                </a:lnTo>
                <a:lnTo>
                  <a:pt x="409" y="1277"/>
                </a:lnTo>
                <a:lnTo>
                  <a:pt x="411" y="1276"/>
                </a:lnTo>
                <a:lnTo>
                  <a:pt x="414" y="1275"/>
                </a:lnTo>
                <a:lnTo>
                  <a:pt x="420" y="1274"/>
                </a:lnTo>
                <a:lnTo>
                  <a:pt x="427" y="1274"/>
                </a:lnTo>
                <a:lnTo>
                  <a:pt x="434" y="1273"/>
                </a:lnTo>
                <a:lnTo>
                  <a:pt x="441" y="1273"/>
                </a:lnTo>
                <a:lnTo>
                  <a:pt x="449" y="1273"/>
                </a:lnTo>
                <a:lnTo>
                  <a:pt x="457" y="1273"/>
                </a:lnTo>
                <a:lnTo>
                  <a:pt x="595" y="1435"/>
                </a:lnTo>
                <a:lnTo>
                  <a:pt x="640" y="1388"/>
                </a:lnTo>
                <a:lnTo>
                  <a:pt x="640" y="1319"/>
                </a:lnTo>
                <a:lnTo>
                  <a:pt x="800" y="1111"/>
                </a:lnTo>
                <a:lnTo>
                  <a:pt x="846" y="1111"/>
                </a:lnTo>
                <a:lnTo>
                  <a:pt x="823" y="1065"/>
                </a:lnTo>
                <a:lnTo>
                  <a:pt x="183" y="1250"/>
                </a:lnTo>
                <a:lnTo>
                  <a:pt x="183" y="1227"/>
                </a:lnTo>
                <a:lnTo>
                  <a:pt x="823" y="1042"/>
                </a:lnTo>
                <a:lnTo>
                  <a:pt x="846" y="973"/>
                </a:lnTo>
                <a:lnTo>
                  <a:pt x="480" y="118"/>
                </a:lnTo>
                <a:lnTo>
                  <a:pt x="503" y="118"/>
                </a:lnTo>
                <a:lnTo>
                  <a:pt x="869" y="973"/>
                </a:lnTo>
                <a:lnTo>
                  <a:pt x="800" y="279"/>
                </a:lnTo>
                <a:lnTo>
                  <a:pt x="823" y="279"/>
                </a:lnTo>
                <a:lnTo>
                  <a:pt x="892" y="950"/>
                </a:lnTo>
                <a:lnTo>
                  <a:pt x="960" y="973"/>
                </a:lnTo>
                <a:lnTo>
                  <a:pt x="1029" y="880"/>
                </a:lnTo>
                <a:lnTo>
                  <a:pt x="0" y="49"/>
                </a:lnTo>
                <a:lnTo>
                  <a:pt x="0" y="3"/>
                </a:lnTo>
                <a:lnTo>
                  <a:pt x="2" y="2"/>
                </a:lnTo>
                <a:lnTo>
                  <a:pt x="4" y="2"/>
                </a:lnTo>
                <a:lnTo>
                  <a:pt x="6" y="1"/>
                </a:lnTo>
                <a:lnTo>
                  <a:pt x="9" y="1"/>
                </a:lnTo>
                <a:lnTo>
                  <a:pt x="12" y="1"/>
                </a:lnTo>
                <a:lnTo>
                  <a:pt x="14" y="0"/>
                </a:lnTo>
                <a:lnTo>
                  <a:pt x="16" y="0"/>
                </a:lnTo>
                <a:lnTo>
                  <a:pt x="19" y="0"/>
                </a:lnTo>
                <a:lnTo>
                  <a:pt x="960" y="695"/>
                </a:lnTo>
                <a:close/>
              </a:path>
            </a:pathLst>
          </a:custGeom>
          <a:solidFill>
            <a:srgbClr val="C2C2C1"/>
          </a:solidFill>
          <a:ln w="9525">
            <a:noFill/>
            <a:round/>
            <a:headEnd/>
            <a:tailEnd/>
          </a:ln>
        </p:spPr>
        <p:txBody>
          <a:bodyPr>
            <a:prstTxWarp prst="textNoShape">
              <a:avLst/>
            </a:prstTxWarp>
          </a:bodyPr>
          <a:lstStyle/>
          <a:p>
            <a:pPr eaLnBrk="0" hangingPunct="0">
              <a:spcBef>
                <a:spcPct val="50000"/>
              </a:spcBef>
            </a:pPr>
            <a:endParaRPr lang="en-US" dirty="0"/>
          </a:p>
        </p:txBody>
      </p:sp>
      <p:sp>
        <p:nvSpPr>
          <p:cNvPr id="14" name="Freeform 13"/>
          <p:cNvSpPr>
            <a:spLocks/>
          </p:cNvSpPr>
          <p:nvPr/>
        </p:nvSpPr>
        <p:spPr bwMode="auto">
          <a:xfrm>
            <a:off x="3693896" y="2811365"/>
            <a:ext cx="2408665" cy="1762438"/>
          </a:xfrm>
          <a:custGeom>
            <a:avLst/>
            <a:gdLst>
              <a:gd name="T0" fmla="*/ 2147483647 w 1968"/>
              <a:gd name="T1" fmla="*/ 2147483647 h 1440"/>
              <a:gd name="T2" fmla="*/ 2147483647 w 1968"/>
              <a:gd name="T3" fmla="*/ 2147483647 h 1440"/>
              <a:gd name="T4" fmla="*/ 2147483647 w 1968"/>
              <a:gd name="T5" fmla="*/ 2147483647 h 1440"/>
              <a:gd name="T6" fmla="*/ 2147483647 w 1968"/>
              <a:gd name="T7" fmla="*/ 2147483647 h 1440"/>
              <a:gd name="T8" fmla="*/ 2147483647 w 1968"/>
              <a:gd name="T9" fmla="*/ 2147483647 h 1440"/>
              <a:gd name="T10" fmla="*/ 0 w 1968"/>
              <a:gd name="T11" fmla="*/ 0 h 1440"/>
              <a:gd name="T12" fmla="*/ 0 60000 65536"/>
              <a:gd name="T13" fmla="*/ 0 60000 65536"/>
              <a:gd name="T14" fmla="*/ 0 60000 65536"/>
              <a:gd name="T15" fmla="*/ 0 60000 65536"/>
              <a:gd name="T16" fmla="*/ 0 60000 65536"/>
              <a:gd name="T17" fmla="*/ 0 60000 65536"/>
              <a:gd name="T18" fmla="*/ 0 w 1968"/>
              <a:gd name="T19" fmla="*/ 0 h 1440"/>
              <a:gd name="T20" fmla="*/ 1968 w 1968"/>
              <a:gd name="T21" fmla="*/ 1440 h 1440"/>
            </a:gdLst>
            <a:ahLst/>
            <a:cxnLst>
              <a:cxn ang="T12">
                <a:pos x="T0" y="T1"/>
              </a:cxn>
              <a:cxn ang="T13">
                <a:pos x="T2" y="T3"/>
              </a:cxn>
              <a:cxn ang="T14">
                <a:pos x="T4" y="T5"/>
              </a:cxn>
              <a:cxn ang="T15">
                <a:pos x="T6" y="T7"/>
              </a:cxn>
              <a:cxn ang="T16">
                <a:pos x="T8" y="T9"/>
              </a:cxn>
              <a:cxn ang="T17">
                <a:pos x="T10" y="T11"/>
              </a:cxn>
            </a:cxnLst>
            <a:rect l="T18" t="T19" r="T20" b="T21"/>
            <a:pathLst>
              <a:path w="1968" h="1440">
                <a:moveTo>
                  <a:pt x="1968" y="1440"/>
                </a:moveTo>
                <a:cubicBezTo>
                  <a:pt x="1760" y="1208"/>
                  <a:pt x="1552" y="976"/>
                  <a:pt x="1392" y="816"/>
                </a:cubicBezTo>
                <a:cubicBezTo>
                  <a:pt x="1232" y="656"/>
                  <a:pt x="1120" y="568"/>
                  <a:pt x="1008" y="480"/>
                </a:cubicBezTo>
                <a:cubicBezTo>
                  <a:pt x="896" y="392"/>
                  <a:pt x="832" y="352"/>
                  <a:pt x="720" y="288"/>
                </a:cubicBezTo>
                <a:cubicBezTo>
                  <a:pt x="608" y="224"/>
                  <a:pt x="456" y="144"/>
                  <a:pt x="336" y="96"/>
                </a:cubicBezTo>
                <a:cubicBezTo>
                  <a:pt x="216" y="48"/>
                  <a:pt x="56" y="16"/>
                  <a:pt x="0" y="0"/>
                </a:cubicBezTo>
              </a:path>
            </a:pathLst>
          </a:custGeom>
          <a:noFill/>
          <a:ln w="9525">
            <a:solidFill>
              <a:schemeClr val="tx1"/>
            </a:solidFill>
            <a:prstDash val="dash"/>
            <a:round/>
            <a:headEnd/>
            <a:tailEnd type="triangle" w="med" len="med"/>
          </a:ln>
        </p:spPr>
        <p:txBody>
          <a:bodyPr wrap="none" anchor="ctr">
            <a:prstTxWarp prst="textNoShape">
              <a:avLst/>
            </a:prstTxWarp>
          </a:bodyPr>
          <a:lstStyle/>
          <a:p>
            <a:pPr eaLnBrk="0" hangingPunct="0">
              <a:spcBef>
                <a:spcPct val="50000"/>
              </a:spcBef>
            </a:pPr>
            <a:endParaRPr lang="en-US" dirty="0"/>
          </a:p>
        </p:txBody>
      </p:sp>
      <p:sp>
        <p:nvSpPr>
          <p:cNvPr id="15" name="Line 14"/>
          <p:cNvSpPr>
            <a:spLocks noChangeShapeType="1"/>
          </p:cNvSpPr>
          <p:nvPr/>
        </p:nvSpPr>
        <p:spPr bwMode="auto">
          <a:xfrm flipH="1" flipV="1">
            <a:off x="5515082" y="3927576"/>
            <a:ext cx="646227" cy="1468698"/>
          </a:xfrm>
          <a:prstGeom prst="line">
            <a:avLst/>
          </a:prstGeom>
          <a:noFill/>
          <a:ln w="19050">
            <a:solidFill>
              <a:srgbClr val="26B94C"/>
            </a:solidFill>
            <a:round/>
            <a:headEnd/>
            <a:tailEnd type="triangle" w="med" len="med"/>
          </a:ln>
        </p:spPr>
        <p:txBody>
          <a:bodyPr wrap="none" anchor="ctr">
            <a:prstTxWarp prst="textNoShape">
              <a:avLst/>
            </a:prstTxWarp>
          </a:bodyPr>
          <a:lstStyle/>
          <a:p>
            <a:endParaRPr lang="en-US" dirty="0"/>
          </a:p>
        </p:txBody>
      </p:sp>
      <p:sp>
        <p:nvSpPr>
          <p:cNvPr id="16" name="Line 15"/>
          <p:cNvSpPr>
            <a:spLocks noChangeShapeType="1"/>
          </p:cNvSpPr>
          <p:nvPr/>
        </p:nvSpPr>
        <p:spPr bwMode="auto">
          <a:xfrm flipV="1">
            <a:off x="2518938" y="3105105"/>
            <a:ext cx="58748" cy="411236"/>
          </a:xfrm>
          <a:prstGeom prst="line">
            <a:avLst/>
          </a:prstGeom>
          <a:noFill/>
          <a:ln w="19050">
            <a:solidFill>
              <a:srgbClr val="26B94C"/>
            </a:solidFill>
            <a:round/>
            <a:headEnd/>
            <a:tailEnd type="triangle" w="med" len="med"/>
          </a:ln>
        </p:spPr>
        <p:txBody>
          <a:bodyPr wrap="none" anchor="ctr">
            <a:prstTxWarp prst="textNoShape">
              <a:avLst/>
            </a:prstTxWarp>
          </a:bodyPr>
          <a:lstStyle/>
          <a:p>
            <a:endParaRPr lang="en-US" dirty="0"/>
          </a:p>
        </p:txBody>
      </p:sp>
      <p:sp>
        <p:nvSpPr>
          <p:cNvPr id="18" name="Line 17"/>
          <p:cNvSpPr>
            <a:spLocks noChangeShapeType="1"/>
          </p:cNvSpPr>
          <p:nvPr/>
        </p:nvSpPr>
        <p:spPr bwMode="auto">
          <a:xfrm flipH="1" flipV="1">
            <a:off x="2565446" y="3512668"/>
            <a:ext cx="3595863" cy="1883606"/>
          </a:xfrm>
          <a:prstGeom prst="line">
            <a:avLst/>
          </a:prstGeom>
          <a:noFill/>
          <a:ln w="19050">
            <a:solidFill>
              <a:srgbClr val="00B050"/>
            </a:solidFill>
            <a:round/>
            <a:headEnd/>
            <a:tailEnd type="triangle" w="med" len="med"/>
          </a:ln>
        </p:spPr>
        <p:txBody>
          <a:bodyPr wrap="none" anchor="ctr">
            <a:prstTxWarp prst="textNoShape">
              <a:avLst/>
            </a:prstTxWarp>
          </a:bodyPr>
          <a:lstStyle/>
          <a:p>
            <a:endParaRPr lang="en-US" dirty="0"/>
          </a:p>
        </p:txBody>
      </p:sp>
      <p:sp>
        <p:nvSpPr>
          <p:cNvPr id="19" name="Line 18"/>
          <p:cNvSpPr>
            <a:spLocks noChangeShapeType="1"/>
          </p:cNvSpPr>
          <p:nvPr/>
        </p:nvSpPr>
        <p:spPr bwMode="auto">
          <a:xfrm flipH="1" flipV="1">
            <a:off x="2636433" y="3105105"/>
            <a:ext cx="2878649" cy="822471"/>
          </a:xfrm>
          <a:prstGeom prst="line">
            <a:avLst/>
          </a:prstGeom>
          <a:noFill/>
          <a:ln w="19050">
            <a:solidFill>
              <a:srgbClr val="F42104"/>
            </a:solidFill>
            <a:round/>
            <a:headEnd/>
            <a:tailEnd type="triangle" w="med" len="med"/>
          </a:ln>
        </p:spPr>
        <p:txBody>
          <a:bodyPr wrap="none" anchor="ctr">
            <a:prstTxWarp prst="textNoShape">
              <a:avLst/>
            </a:prstTxWarp>
          </a:bodyPr>
          <a:lstStyle/>
          <a:p>
            <a:endParaRPr lang="en-US" dirty="0"/>
          </a:p>
        </p:txBody>
      </p:sp>
      <p:sp>
        <p:nvSpPr>
          <p:cNvPr id="21" name="Text Box 20"/>
          <p:cNvSpPr txBox="1">
            <a:spLocks noChangeArrowheads="1"/>
          </p:cNvSpPr>
          <p:nvPr/>
        </p:nvSpPr>
        <p:spPr bwMode="auto">
          <a:xfrm>
            <a:off x="6619054" y="6091458"/>
            <a:ext cx="426720" cy="246221"/>
          </a:xfrm>
          <a:prstGeom prst="rect">
            <a:avLst/>
          </a:prstGeom>
          <a:noFill/>
          <a:ln w="9525">
            <a:noFill/>
            <a:miter lim="800000"/>
            <a:headEnd/>
            <a:tailEnd/>
          </a:ln>
        </p:spPr>
        <p:txBody>
          <a:bodyPr wrap="none">
            <a:prstTxWarp prst="textNoShape">
              <a:avLst/>
            </a:prstTxWarp>
            <a:spAutoFit/>
          </a:bodyPr>
          <a:lstStyle/>
          <a:p>
            <a:pPr eaLnBrk="0" hangingPunct="0"/>
            <a:r>
              <a:rPr lang="en-US" sz="1000" dirty="0"/>
              <a:t>Sun</a:t>
            </a:r>
          </a:p>
        </p:txBody>
      </p:sp>
      <p:sp>
        <p:nvSpPr>
          <p:cNvPr id="22" name="Text Box 21"/>
          <p:cNvSpPr txBox="1">
            <a:spLocks noChangeArrowheads="1"/>
          </p:cNvSpPr>
          <p:nvPr/>
        </p:nvSpPr>
        <p:spPr bwMode="auto">
          <a:xfrm>
            <a:off x="6115122" y="5011964"/>
            <a:ext cx="1136578" cy="400110"/>
          </a:xfrm>
          <a:prstGeom prst="rect">
            <a:avLst/>
          </a:prstGeom>
          <a:noFill/>
          <a:ln w="9525">
            <a:noFill/>
            <a:miter lim="800000"/>
            <a:headEnd/>
            <a:tailEnd/>
          </a:ln>
        </p:spPr>
        <p:txBody>
          <a:bodyPr wrap="square">
            <a:prstTxWarp prst="textNoShape">
              <a:avLst/>
            </a:prstTxWarp>
            <a:spAutoFit/>
          </a:bodyPr>
          <a:lstStyle/>
          <a:p>
            <a:pPr eaLnBrk="0" hangingPunct="0"/>
            <a:r>
              <a:rPr lang="en-US" sz="1000" dirty="0"/>
              <a:t>Solar System Barycenter</a:t>
            </a:r>
          </a:p>
        </p:txBody>
      </p:sp>
      <p:sp>
        <p:nvSpPr>
          <p:cNvPr id="23" name="Text Box 22"/>
          <p:cNvSpPr txBox="1">
            <a:spLocks noChangeArrowheads="1"/>
          </p:cNvSpPr>
          <p:nvPr/>
        </p:nvSpPr>
        <p:spPr bwMode="auto">
          <a:xfrm>
            <a:off x="5679087" y="3447801"/>
            <a:ext cx="1458906" cy="553998"/>
          </a:xfrm>
          <a:prstGeom prst="rect">
            <a:avLst/>
          </a:prstGeom>
          <a:noFill/>
          <a:ln w="9525">
            <a:noFill/>
            <a:miter lim="800000"/>
            <a:headEnd/>
            <a:tailEnd/>
          </a:ln>
        </p:spPr>
        <p:txBody>
          <a:bodyPr wrap="square">
            <a:prstTxWarp prst="textNoShape">
              <a:avLst/>
            </a:prstTxWarp>
            <a:spAutoFit/>
          </a:bodyPr>
          <a:lstStyle/>
          <a:p>
            <a:pPr eaLnBrk="0" hangingPunct="0"/>
            <a:r>
              <a:rPr lang="en-US" sz="1000" dirty="0"/>
              <a:t>Cassini spacecraft  during interplanetary cruise</a:t>
            </a:r>
          </a:p>
        </p:txBody>
      </p:sp>
      <p:sp>
        <p:nvSpPr>
          <p:cNvPr id="24" name="Oval 23"/>
          <p:cNvSpPr>
            <a:spLocks noChangeArrowheads="1"/>
          </p:cNvSpPr>
          <p:nvPr/>
        </p:nvSpPr>
        <p:spPr bwMode="auto">
          <a:xfrm>
            <a:off x="6161309" y="5455022"/>
            <a:ext cx="646227" cy="646227"/>
          </a:xfrm>
          <a:prstGeom prst="ellipse">
            <a:avLst/>
          </a:prstGeom>
          <a:gradFill flip="none" rotWithShape="1">
            <a:gsLst>
              <a:gs pos="0">
                <a:srgbClr val="E3E32E">
                  <a:shade val="30000"/>
                  <a:satMod val="115000"/>
                </a:srgbClr>
              </a:gs>
              <a:gs pos="50000">
                <a:srgbClr val="E3E32E">
                  <a:shade val="67500"/>
                  <a:satMod val="115000"/>
                </a:srgbClr>
              </a:gs>
              <a:gs pos="100000">
                <a:srgbClr val="E3E32E">
                  <a:shade val="100000"/>
                  <a:satMod val="115000"/>
                </a:srgbClr>
              </a:gs>
            </a:gsLst>
            <a:path path="circle">
              <a:fillToRect l="50000" t="50000" r="50000" b="50000"/>
            </a:path>
            <a:tileRect/>
          </a:gradFill>
          <a:ln w="9525">
            <a:solidFill>
              <a:schemeClr val="tx1"/>
            </a:solidFill>
            <a:round/>
            <a:headEnd/>
            <a:tailEnd/>
          </a:ln>
        </p:spPr>
        <p:txBody>
          <a:bodyPr wrap="none" anchor="ctr">
            <a:prstTxWarp prst="textNoShape">
              <a:avLst/>
            </a:prstTxWarp>
          </a:bodyPr>
          <a:lstStyle/>
          <a:p>
            <a:pPr eaLnBrk="0" hangingPunct="0">
              <a:spcBef>
                <a:spcPct val="50000"/>
              </a:spcBef>
            </a:pPr>
            <a:endParaRPr lang="en-US" dirty="0"/>
          </a:p>
        </p:txBody>
      </p:sp>
      <p:sp>
        <p:nvSpPr>
          <p:cNvPr id="25" name="Text Box 24"/>
          <p:cNvSpPr txBox="1">
            <a:spLocks noChangeArrowheads="1"/>
          </p:cNvSpPr>
          <p:nvPr/>
        </p:nvSpPr>
        <p:spPr bwMode="auto">
          <a:xfrm>
            <a:off x="2001221" y="2755128"/>
            <a:ext cx="564225" cy="246221"/>
          </a:xfrm>
          <a:prstGeom prst="rect">
            <a:avLst/>
          </a:prstGeom>
          <a:noFill/>
          <a:ln w="9525">
            <a:noFill/>
            <a:miter lim="800000"/>
            <a:headEnd/>
            <a:tailEnd/>
          </a:ln>
        </p:spPr>
        <p:txBody>
          <a:bodyPr wrap="square">
            <a:prstTxWarp prst="textNoShape">
              <a:avLst/>
            </a:prstTxWarp>
            <a:spAutoFit/>
          </a:bodyPr>
          <a:lstStyle/>
          <a:p>
            <a:pPr eaLnBrk="0" hangingPunct="0"/>
            <a:r>
              <a:rPr lang="en-US" sz="1000" b="0"/>
              <a:t>Saturn</a:t>
            </a:r>
            <a:endParaRPr lang="en-US" sz="1000" b="0" dirty="0"/>
          </a:p>
        </p:txBody>
      </p:sp>
      <p:sp>
        <p:nvSpPr>
          <p:cNvPr id="32" name="Text Box 31"/>
          <p:cNvSpPr txBox="1">
            <a:spLocks noChangeArrowheads="1"/>
          </p:cNvSpPr>
          <p:nvPr/>
        </p:nvSpPr>
        <p:spPr bwMode="auto">
          <a:xfrm>
            <a:off x="1848842" y="4936327"/>
            <a:ext cx="2325225" cy="830997"/>
          </a:xfrm>
          <a:prstGeom prst="rect">
            <a:avLst/>
          </a:prstGeom>
          <a:noFill/>
          <a:ln w="9525">
            <a:noFill/>
            <a:miter lim="800000"/>
            <a:headEnd/>
            <a:tailEnd/>
          </a:ln>
        </p:spPr>
        <p:txBody>
          <a:bodyPr wrap="square">
            <a:prstTxWarp prst="textNoShape">
              <a:avLst/>
            </a:prstTxWarp>
            <a:spAutoFit/>
          </a:bodyPr>
          <a:lstStyle/>
          <a:p>
            <a:pPr eaLnBrk="0" hangingPunct="0"/>
            <a:r>
              <a:rPr lang="en-US" sz="1200" dirty="0"/>
              <a:t>The aberration-corrected red vector cannot be computed unless all three green vectors are available.</a:t>
            </a:r>
          </a:p>
        </p:txBody>
      </p:sp>
      <p:sp>
        <p:nvSpPr>
          <p:cNvPr id="35" name="Line 34"/>
          <p:cNvSpPr>
            <a:spLocks noChangeShapeType="1"/>
          </p:cNvSpPr>
          <p:nvPr/>
        </p:nvSpPr>
        <p:spPr bwMode="auto">
          <a:xfrm flipV="1">
            <a:off x="2658464" y="3516340"/>
            <a:ext cx="1270424" cy="1451563"/>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581055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19458" name="Slide Number Placeholder 4"/>
          <p:cNvSpPr>
            <a:spLocks noGrp="1"/>
          </p:cNvSpPr>
          <p:nvPr>
            <p:ph type="sldNum" sz="quarter" idx="11"/>
          </p:nvPr>
        </p:nvSpPr>
        <p:spPr>
          <a:noFill/>
        </p:spPr>
        <p:txBody>
          <a:bodyPr/>
          <a:lstStyle/>
          <a:p>
            <a:fld id="{C83EC38B-D9EE-4965-B34E-50104E461505}" type="slidenum">
              <a:rPr lang="en-US" smtClean="0">
                <a:latin typeface="Arial" pitchFamily="-60" charset="0"/>
                <a:ea typeface="ＭＳ Ｐゴシック" pitchFamily="-60" charset="-128"/>
                <a:cs typeface="ＭＳ Ｐゴシック" pitchFamily="-60" charset="-128"/>
              </a:rPr>
              <a:pPr/>
              <a:t>3</a:t>
            </a:fld>
            <a:endParaRPr lang="en-US" sz="1400" b="0">
              <a:latin typeface="Times New Roman" pitchFamily="-60" charset="0"/>
              <a:ea typeface="ＭＳ Ｐゴシック" pitchFamily="-60" charset="-128"/>
              <a:cs typeface="ＭＳ Ｐゴシック" pitchFamily="-60" charset="-128"/>
            </a:endParaRPr>
          </a:p>
        </p:txBody>
      </p:sp>
      <p:sp>
        <p:nvSpPr>
          <p:cNvPr id="19459" name="Rectangle 2"/>
          <p:cNvSpPr>
            <a:spLocks noGrp="1" noChangeArrowheads="1"/>
          </p:cNvSpPr>
          <p:nvPr>
            <p:ph type="title"/>
          </p:nvPr>
        </p:nvSpPr>
        <p:spPr>
          <a:xfrm>
            <a:off x="4554538" y="381000"/>
            <a:ext cx="1595437" cy="474663"/>
          </a:xfrm>
        </p:spPr>
        <p:txBody>
          <a:bodyPr/>
          <a:lstStyle/>
          <a:p>
            <a:r>
              <a:rPr lang="en-US">
                <a:ea typeface="ＭＳ Ｐゴシック" pitchFamily="-60" charset="-128"/>
                <a:cs typeface="ＭＳ Ｐゴシック" pitchFamily="-60" charset="-128"/>
              </a:rPr>
              <a:t>Preface</a:t>
            </a:r>
          </a:p>
        </p:txBody>
      </p:sp>
      <p:sp>
        <p:nvSpPr>
          <p:cNvPr id="19460" name="Rectangle 3"/>
          <p:cNvSpPr>
            <a:spLocks noGrp="1" noChangeArrowheads="1"/>
          </p:cNvSpPr>
          <p:nvPr>
            <p:ph type="body" idx="1"/>
          </p:nvPr>
        </p:nvSpPr>
        <p:spPr>
          <a:xfrm>
            <a:off x="692150" y="1951038"/>
            <a:ext cx="7772400" cy="3648075"/>
          </a:xfrm>
        </p:spPr>
        <p:txBody>
          <a:bodyPr/>
          <a:lstStyle/>
          <a:p>
            <a:r>
              <a:rPr lang="en-US">
                <a:ea typeface="ＭＳ Ｐゴシック" pitchFamily="-60" charset="-128"/>
                <a:cs typeface="ＭＳ Ｐゴシック" pitchFamily="-60" charset="-128"/>
              </a:rPr>
              <a:t>This tutorial introduces terminology and concepts used in the later SPICE tutorials.</a:t>
            </a:r>
          </a:p>
          <a:p>
            <a:r>
              <a:rPr lang="en-US">
                <a:ea typeface="ＭＳ Ｐゴシック" pitchFamily="-60" charset="-128"/>
                <a:cs typeface="ＭＳ Ｐゴシック" pitchFamily="-60" charset="-128"/>
              </a:rPr>
              <a:t>Some of this material is more difficult than what follows in later presentations.</a:t>
            </a:r>
          </a:p>
          <a:p>
            <a:pPr lvl="1"/>
            <a:r>
              <a:rPr lang="en-US"/>
              <a:t>A complete understanding of this material is </a:t>
            </a:r>
            <a:r>
              <a:rPr lang="en-US" i="1"/>
              <a:t>not</a:t>
            </a:r>
            <a:r>
              <a:rPr lang="en-US"/>
              <a:t> essential in order to use SPICE.</a:t>
            </a:r>
          </a:p>
          <a:p>
            <a:r>
              <a:rPr lang="en-US">
                <a:ea typeface="ＭＳ Ｐゴシック" pitchFamily="-60" charset="-128"/>
                <a:cs typeface="ＭＳ Ｐゴシック" pitchFamily="-60" charset="-128"/>
              </a:rPr>
              <a:t>Still, we think this information may be helpful, so… on we go!</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44034" name="Slide Number Placeholder 4"/>
          <p:cNvSpPr>
            <a:spLocks noGrp="1"/>
          </p:cNvSpPr>
          <p:nvPr>
            <p:ph type="sldNum" sz="quarter" idx="11"/>
          </p:nvPr>
        </p:nvSpPr>
        <p:spPr>
          <a:noFill/>
        </p:spPr>
        <p:txBody>
          <a:bodyPr/>
          <a:lstStyle/>
          <a:p>
            <a:fld id="{9C619BE0-0767-48CB-87CA-65E5AC3E4AAF}" type="slidenum">
              <a:rPr lang="en-US" smtClean="0">
                <a:latin typeface="Arial" pitchFamily="-60" charset="0"/>
                <a:ea typeface="ＭＳ Ｐゴシック" pitchFamily="-60" charset="-128"/>
                <a:cs typeface="ＭＳ Ｐゴシック" pitchFamily="-60" charset="-128"/>
              </a:rPr>
              <a:pPr/>
              <a:t>30</a:t>
            </a:fld>
            <a:endParaRPr lang="en-US" sz="1400" b="0">
              <a:latin typeface="Times New Roman" pitchFamily="-60" charset="0"/>
              <a:ea typeface="ＭＳ Ｐゴシック" pitchFamily="-60" charset="-128"/>
              <a:cs typeface="ＭＳ Ｐゴシック" pitchFamily="-60" charset="-128"/>
            </a:endParaRPr>
          </a:p>
        </p:txBody>
      </p:sp>
      <p:sp>
        <p:nvSpPr>
          <p:cNvPr id="44035" name="Rectangle 2"/>
          <p:cNvSpPr>
            <a:spLocks noGrp="1" noChangeArrowheads="1"/>
          </p:cNvSpPr>
          <p:nvPr>
            <p:ph type="title"/>
          </p:nvPr>
        </p:nvSpPr>
        <p:spPr>
          <a:xfrm>
            <a:off x="1962150" y="393700"/>
            <a:ext cx="7072313" cy="474663"/>
          </a:xfrm>
        </p:spPr>
        <p:txBody>
          <a:bodyPr/>
          <a:lstStyle/>
          <a:p>
            <a:r>
              <a:rPr lang="en-US">
                <a:ea typeface="ＭＳ Ｐゴシック" pitchFamily="-60" charset="-128"/>
                <a:cs typeface="ＭＳ Ｐゴシック" pitchFamily="-60" charset="-128"/>
              </a:rPr>
              <a:t>Example: Predicted vs Actual Photo</a:t>
            </a:r>
          </a:p>
        </p:txBody>
      </p:sp>
      <p:sp>
        <p:nvSpPr>
          <p:cNvPr id="44036" name="Text Box 3"/>
          <p:cNvSpPr txBox="1">
            <a:spLocks noChangeArrowheads="1"/>
          </p:cNvSpPr>
          <p:nvPr/>
        </p:nvSpPr>
        <p:spPr bwMode="auto">
          <a:xfrm>
            <a:off x="436563" y="1247775"/>
            <a:ext cx="8320087" cy="1646238"/>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600"/>
              <a:t>We compare the predicted appearance of a photograph from an optical camera against the actual photograph.  We show three predictions derived using different aberration corrections:  NONE, LT ("light time only"), and LT+S ("light time plus stellar aberration").</a:t>
            </a:r>
          </a:p>
          <a:p>
            <a:pPr eaLnBrk="0" hangingPunct="0">
              <a:lnSpc>
                <a:spcPct val="90000"/>
              </a:lnSpc>
              <a:spcBef>
                <a:spcPct val="50000"/>
              </a:spcBef>
            </a:pPr>
            <a:r>
              <a:rPr lang="en-US" sz="1600"/>
              <a:t>For each prediction, we use red overlays to indicate the expected location in the photo of the images of an extended target body (for example, a natural satellite), of features on the surface of the target body, and of a star.</a:t>
            </a:r>
          </a:p>
        </p:txBody>
      </p:sp>
      <p:grpSp>
        <p:nvGrpSpPr>
          <p:cNvPr id="44037" name="Group 4"/>
          <p:cNvGrpSpPr>
            <a:grpSpLocks/>
          </p:cNvGrpSpPr>
          <p:nvPr/>
        </p:nvGrpSpPr>
        <p:grpSpPr bwMode="auto">
          <a:xfrm>
            <a:off x="719138" y="3130550"/>
            <a:ext cx="2151062" cy="1908175"/>
            <a:chOff x="1427" y="955"/>
            <a:chExt cx="2763" cy="2400"/>
          </a:xfrm>
        </p:grpSpPr>
        <p:sp>
          <p:nvSpPr>
            <p:cNvPr id="44076" name="Rectangle 5"/>
            <p:cNvSpPr>
              <a:spLocks noChangeArrowheads="1"/>
            </p:cNvSpPr>
            <p:nvPr/>
          </p:nvSpPr>
          <p:spPr bwMode="auto">
            <a:xfrm>
              <a:off x="1427" y="955"/>
              <a:ext cx="2763" cy="2400"/>
            </a:xfrm>
            <a:prstGeom prst="rect">
              <a:avLst/>
            </a:prstGeom>
            <a:noFill/>
            <a:ln w="2857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nvGrpSpPr>
            <p:cNvPr id="44077" name="Group 6"/>
            <p:cNvGrpSpPr>
              <a:grpSpLocks/>
            </p:cNvGrpSpPr>
            <p:nvPr/>
          </p:nvGrpSpPr>
          <p:grpSpPr bwMode="auto">
            <a:xfrm>
              <a:off x="2322" y="1629"/>
              <a:ext cx="1186" cy="1064"/>
              <a:chOff x="2322" y="1629"/>
              <a:chExt cx="1186" cy="1064"/>
            </a:xfrm>
          </p:grpSpPr>
          <p:sp>
            <p:nvSpPr>
              <p:cNvPr id="126983" name="Oval 7"/>
              <p:cNvSpPr>
                <a:spLocks noChangeArrowheads="1"/>
              </p:cNvSpPr>
              <p:nvPr/>
            </p:nvSpPr>
            <p:spPr bwMode="auto">
              <a:xfrm>
                <a:off x="2534" y="1746"/>
                <a:ext cx="975" cy="946"/>
              </a:xfrm>
              <a:prstGeom prst="ellipse">
                <a:avLst/>
              </a:prstGeom>
              <a:gradFill rotWithShape="0">
                <a:gsLst>
                  <a:gs pos="0">
                    <a:schemeClr val="accent2"/>
                  </a:gs>
                  <a:gs pos="100000">
                    <a:schemeClr val="accent2">
                      <a:gamma/>
                      <a:shade val="46275"/>
                      <a:invGamma/>
                    </a:schemeClr>
                  </a:gs>
                </a:gsLst>
                <a:lin ang="2700000" scaled="1"/>
              </a:gradFill>
              <a:ln w="127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44079" name="Oval 8"/>
              <p:cNvSpPr>
                <a:spLocks noChangeArrowheads="1"/>
              </p:cNvSpPr>
              <p:nvPr/>
            </p:nvSpPr>
            <p:spPr bwMode="auto">
              <a:xfrm>
                <a:off x="2322" y="1629"/>
                <a:ext cx="962" cy="926"/>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nvGrpSpPr>
              <p:cNvPr id="44080" name="Group 9"/>
              <p:cNvGrpSpPr>
                <a:grpSpLocks/>
              </p:cNvGrpSpPr>
              <p:nvPr/>
            </p:nvGrpSpPr>
            <p:grpSpPr bwMode="auto">
              <a:xfrm>
                <a:off x="2660" y="2278"/>
                <a:ext cx="78" cy="97"/>
                <a:chOff x="821" y="1740"/>
                <a:chExt cx="142" cy="161"/>
              </a:xfrm>
            </p:grpSpPr>
            <p:sp>
              <p:nvSpPr>
                <p:cNvPr id="44086" name="Oval 10"/>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87" name="AutoShape 11"/>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4081" name="Oval 12"/>
              <p:cNvSpPr>
                <a:spLocks noChangeArrowheads="1"/>
              </p:cNvSpPr>
              <p:nvPr/>
            </p:nvSpPr>
            <p:spPr bwMode="auto">
              <a:xfrm>
                <a:off x="2928" y="2019"/>
                <a:ext cx="156" cy="147"/>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nvGrpSpPr>
              <p:cNvPr id="44082" name="Group 13"/>
              <p:cNvGrpSpPr>
                <a:grpSpLocks/>
              </p:cNvGrpSpPr>
              <p:nvPr/>
            </p:nvGrpSpPr>
            <p:grpSpPr bwMode="auto">
              <a:xfrm rot="10800000" flipH="1" flipV="1">
                <a:off x="2653" y="1949"/>
                <a:ext cx="93" cy="132"/>
                <a:chOff x="821" y="1740"/>
                <a:chExt cx="142" cy="161"/>
              </a:xfrm>
            </p:grpSpPr>
            <p:sp>
              <p:nvSpPr>
                <p:cNvPr id="44084" name="Oval 14"/>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85" name="AutoShape 15"/>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4083" name="Oval 16"/>
              <p:cNvSpPr>
                <a:spLocks noChangeArrowheads="1"/>
              </p:cNvSpPr>
              <p:nvPr/>
            </p:nvSpPr>
            <p:spPr bwMode="auto">
              <a:xfrm>
                <a:off x="2942" y="2355"/>
                <a:ext cx="92" cy="84"/>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grpSp>
        <p:nvGrpSpPr>
          <p:cNvPr id="44038" name="Group 17"/>
          <p:cNvGrpSpPr>
            <a:grpSpLocks/>
          </p:cNvGrpSpPr>
          <p:nvPr/>
        </p:nvGrpSpPr>
        <p:grpSpPr bwMode="auto">
          <a:xfrm>
            <a:off x="6284913" y="3125788"/>
            <a:ext cx="2152650" cy="1908175"/>
            <a:chOff x="2876" y="955"/>
            <a:chExt cx="2763" cy="2400"/>
          </a:xfrm>
        </p:grpSpPr>
        <p:sp>
          <p:nvSpPr>
            <p:cNvPr id="44064" name="Rectangle 18"/>
            <p:cNvSpPr>
              <a:spLocks noChangeArrowheads="1"/>
            </p:cNvSpPr>
            <p:nvPr/>
          </p:nvSpPr>
          <p:spPr bwMode="auto">
            <a:xfrm>
              <a:off x="2876" y="955"/>
              <a:ext cx="2763" cy="2400"/>
            </a:xfrm>
            <a:prstGeom prst="rect">
              <a:avLst/>
            </a:prstGeom>
            <a:noFill/>
            <a:ln w="2857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nvGrpSpPr>
            <p:cNvPr id="44065" name="Group 19"/>
            <p:cNvGrpSpPr>
              <a:grpSpLocks/>
            </p:cNvGrpSpPr>
            <p:nvPr/>
          </p:nvGrpSpPr>
          <p:grpSpPr bwMode="auto">
            <a:xfrm>
              <a:off x="3986" y="1735"/>
              <a:ext cx="975" cy="986"/>
              <a:chOff x="2537" y="1735"/>
              <a:chExt cx="975" cy="986"/>
            </a:xfrm>
          </p:grpSpPr>
          <p:sp>
            <p:nvSpPr>
              <p:cNvPr id="126996" name="Oval 20"/>
              <p:cNvSpPr>
                <a:spLocks noChangeArrowheads="1"/>
              </p:cNvSpPr>
              <p:nvPr/>
            </p:nvSpPr>
            <p:spPr bwMode="auto">
              <a:xfrm>
                <a:off x="2537" y="1738"/>
                <a:ext cx="974" cy="948"/>
              </a:xfrm>
              <a:prstGeom prst="ellipse">
                <a:avLst/>
              </a:prstGeom>
              <a:gradFill rotWithShape="0">
                <a:gsLst>
                  <a:gs pos="0">
                    <a:schemeClr val="accent2"/>
                  </a:gs>
                  <a:gs pos="100000">
                    <a:schemeClr val="accent2">
                      <a:gamma/>
                      <a:shade val="46275"/>
                      <a:invGamma/>
                    </a:schemeClr>
                  </a:gs>
                </a:gsLst>
                <a:lin ang="2700000" scaled="1"/>
              </a:gradFill>
              <a:ln w="127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grpSp>
            <p:nvGrpSpPr>
              <p:cNvPr id="44067" name="Group 21"/>
              <p:cNvGrpSpPr>
                <a:grpSpLocks/>
              </p:cNvGrpSpPr>
              <p:nvPr/>
            </p:nvGrpSpPr>
            <p:grpSpPr bwMode="auto">
              <a:xfrm>
                <a:off x="2646" y="2280"/>
                <a:ext cx="78" cy="97"/>
                <a:chOff x="821" y="1740"/>
                <a:chExt cx="142" cy="161"/>
              </a:xfrm>
            </p:grpSpPr>
            <p:sp>
              <p:nvSpPr>
                <p:cNvPr id="44074" name="Oval 22"/>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75" name="AutoShape 23"/>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4068" name="Group 24"/>
              <p:cNvGrpSpPr>
                <a:grpSpLocks/>
              </p:cNvGrpSpPr>
              <p:nvPr/>
            </p:nvGrpSpPr>
            <p:grpSpPr bwMode="auto">
              <a:xfrm rot="10800000" flipH="1" flipV="1">
                <a:off x="2657" y="1942"/>
                <a:ext cx="93" cy="132"/>
                <a:chOff x="821" y="1740"/>
                <a:chExt cx="142" cy="161"/>
              </a:xfrm>
            </p:grpSpPr>
            <p:sp>
              <p:nvSpPr>
                <p:cNvPr id="44072" name="Oval 25"/>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73" name="AutoShape 26"/>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4069" name="Oval 27"/>
              <p:cNvSpPr>
                <a:spLocks noChangeArrowheads="1"/>
              </p:cNvSpPr>
              <p:nvPr/>
            </p:nvSpPr>
            <p:spPr bwMode="auto">
              <a:xfrm>
                <a:off x="2640" y="2321"/>
                <a:ext cx="92" cy="84"/>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70" name="Oval 28"/>
              <p:cNvSpPr>
                <a:spLocks noChangeArrowheads="1"/>
              </p:cNvSpPr>
              <p:nvPr/>
            </p:nvSpPr>
            <p:spPr bwMode="auto">
              <a:xfrm>
                <a:off x="2539" y="1755"/>
                <a:ext cx="970" cy="966"/>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71" name="Oval 29"/>
              <p:cNvSpPr>
                <a:spLocks noChangeArrowheads="1"/>
              </p:cNvSpPr>
              <p:nvPr/>
            </p:nvSpPr>
            <p:spPr bwMode="auto">
              <a:xfrm>
                <a:off x="2626" y="1967"/>
                <a:ext cx="156" cy="147"/>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sp>
        <p:nvSpPr>
          <p:cNvPr id="44039" name="Text Box 30"/>
          <p:cNvSpPr txBox="1">
            <a:spLocks noChangeArrowheads="1"/>
          </p:cNvSpPr>
          <p:nvPr/>
        </p:nvSpPr>
        <p:spPr bwMode="auto">
          <a:xfrm>
            <a:off x="522288" y="5033963"/>
            <a:ext cx="2498725" cy="1646237"/>
          </a:xfrm>
          <a:prstGeom prst="rect">
            <a:avLst/>
          </a:prstGeom>
          <a:noFill/>
          <a:ln w="25400">
            <a:noFill/>
            <a:miter lim="800000"/>
            <a:headEnd/>
            <a:tailEnd/>
          </a:ln>
        </p:spPr>
        <p:txBody>
          <a:bodyPr>
            <a:prstTxWarp prst="textNoShape">
              <a:avLst/>
            </a:prstTxWarp>
          </a:bodyPr>
          <a:lstStyle/>
          <a:p>
            <a:pPr algn="ctr" eaLnBrk="0" hangingPunct="0">
              <a:lnSpc>
                <a:spcPct val="90000"/>
              </a:lnSpc>
              <a:spcBef>
                <a:spcPct val="50000"/>
              </a:spcBef>
            </a:pPr>
            <a:r>
              <a:rPr lang="en-US" sz="1400"/>
              <a:t>NONE</a:t>
            </a:r>
          </a:p>
          <a:p>
            <a:pPr eaLnBrk="0" hangingPunct="0">
              <a:lnSpc>
                <a:spcPct val="90000"/>
              </a:lnSpc>
              <a:spcBef>
                <a:spcPct val="50000"/>
              </a:spcBef>
            </a:pPr>
            <a:r>
              <a:rPr lang="en-US" sz="1400"/>
              <a:t>Predicted images using uncorrected target position and orientation and uncorrected star direction vector </a:t>
            </a:r>
          </a:p>
        </p:txBody>
      </p:sp>
      <p:grpSp>
        <p:nvGrpSpPr>
          <p:cNvPr id="44040" name="Group 31"/>
          <p:cNvGrpSpPr>
            <a:grpSpLocks/>
          </p:cNvGrpSpPr>
          <p:nvPr/>
        </p:nvGrpSpPr>
        <p:grpSpPr bwMode="auto">
          <a:xfrm>
            <a:off x="3509963" y="3130550"/>
            <a:ext cx="2151062" cy="1909763"/>
            <a:chOff x="1427" y="946"/>
            <a:chExt cx="2763" cy="2400"/>
          </a:xfrm>
        </p:grpSpPr>
        <p:sp>
          <p:nvSpPr>
            <p:cNvPr id="44052" name="Rectangle 32"/>
            <p:cNvSpPr>
              <a:spLocks noChangeArrowheads="1"/>
            </p:cNvSpPr>
            <p:nvPr/>
          </p:nvSpPr>
          <p:spPr bwMode="auto">
            <a:xfrm>
              <a:off x="1427" y="946"/>
              <a:ext cx="2763" cy="2400"/>
            </a:xfrm>
            <a:prstGeom prst="rect">
              <a:avLst/>
            </a:prstGeom>
            <a:noFill/>
            <a:ln w="2857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127009" name="Oval 33"/>
            <p:cNvSpPr>
              <a:spLocks noChangeArrowheads="1"/>
            </p:cNvSpPr>
            <p:nvPr/>
          </p:nvSpPr>
          <p:spPr bwMode="auto">
            <a:xfrm>
              <a:off x="2528" y="1710"/>
              <a:ext cx="977" cy="952"/>
            </a:xfrm>
            <a:prstGeom prst="ellipse">
              <a:avLst/>
            </a:prstGeom>
            <a:gradFill rotWithShape="0">
              <a:gsLst>
                <a:gs pos="0">
                  <a:schemeClr val="accent2"/>
                </a:gs>
                <a:gs pos="100000">
                  <a:schemeClr val="accent2">
                    <a:gamma/>
                    <a:shade val="46275"/>
                    <a:invGamma/>
                  </a:schemeClr>
                </a:gs>
              </a:gsLst>
              <a:lin ang="2700000" scaled="1"/>
            </a:gradFill>
            <a:ln w="127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grpSp>
          <p:nvGrpSpPr>
            <p:cNvPr id="44054" name="Group 34"/>
            <p:cNvGrpSpPr>
              <a:grpSpLocks/>
            </p:cNvGrpSpPr>
            <p:nvPr/>
          </p:nvGrpSpPr>
          <p:grpSpPr bwMode="auto">
            <a:xfrm>
              <a:off x="2656" y="2247"/>
              <a:ext cx="78" cy="97"/>
              <a:chOff x="821" y="1740"/>
              <a:chExt cx="142" cy="161"/>
            </a:xfrm>
          </p:grpSpPr>
          <p:sp>
            <p:nvSpPr>
              <p:cNvPr id="44062" name="Oval 35"/>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63" name="AutoShape 36"/>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4055" name="Group 37"/>
            <p:cNvGrpSpPr>
              <a:grpSpLocks/>
            </p:cNvGrpSpPr>
            <p:nvPr/>
          </p:nvGrpSpPr>
          <p:grpSpPr bwMode="auto">
            <a:xfrm rot="10800000" flipH="1" flipV="1">
              <a:off x="2649" y="1918"/>
              <a:ext cx="93" cy="132"/>
              <a:chOff x="821" y="1740"/>
              <a:chExt cx="142" cy="161"/>
            </a:xfrm>
          </p:grpSpPr>
          <p:sp>
            <p:nvSpPr>
              <p:cNvPr id="44060" name="Oval 38"/>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61" name="AutoShape 39"/>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4056" name="Group 40"/>
            <p:cNvGrpSpPr>
              <a:grpSpLocks/>
            </p:cNvGrpSpPr>
            <p:nvPr/>
          </p:nvGrpSpPr>
          <p:grpSpPr bwMode="auto">
            <a:xfrm>
              <a:off x="2699" y="1659"/>
              <a:ext cx="970" cy="966"/>
              <a:chOff x="240" y="1641"/>
              <a:chExt cx="970" cy="966"/>
            </a:xfrm>
          </p:grpSpPr>
          <p:sp>
            <p:nvSpPr>
              <p:cNvPr id="44057" name="Oval 41"/>
              <p:cNvSpPr>
                <a:spLocks noChangeArrowheads="1"/>
              </p:cNvSpPr>
              <p:nvPr/>
            </p:nvSpPr>
            <p:spPr bwMode="auto">
              <a:xfrm>
                <a:off x="341" y="2207"/>
                <a:ext cx="92" cy="84"/>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58" name="Oval 42"/>
              <p:cNvSpPr>
                <a:spLocks noChangeArrowheads="1"/>
              </p:cNvSpPr>
              <p:nvPr/>
            </p:nvSpPr>
            <p:spPr bwMode="auto">
              <a:xfrm>
                <a:off x="240" y="1641"/>
                <a:ext cx="970" cy="966"/>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59" name="Oval 43"/>
              <p:cNvSpPr>
                <a:spLocks noChangeArrowheads="1"/>
              </p:cNvSpPr>
              <p:nvPr/>
            </p:nvSpPr>
            <p:spPr bwMode="auto">
              <a:xfrm>
                <a:off x="327" y="1853"/>
                <a:ext cx="156" cy="147"/>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sp>
        <p:nvSpPr>
          <p:cNvPr id="44041" name="Text Box 44"/>
          <p:cNvSpPr txBox="1">
            <a:spLocks noChangeArrowheads="1"/>
          </p:cNvSpPr>
          <p:nvPr/>
        </p:nvSpPr>
        <p:spPr bwMode="auto">
          <a:xfrm>
            <a:off x="3284538" y="5045075"/>
            <a:ext cx="2643187" cy="1416050"/>
          </a:xfrm>
          <a:prstGeom prst="rect">
            <a:avLst/>
          </a:prstGeom>
          <a:noFill/>
          <a:ln w="25400">
            <a:noFill/>
            <a:miter lim="800000"/>
            <a:headEnd/>
            <a:tailEnd/>
          </a:ln>
        </p:spPr>
        <p:txBody>
          <a:bodyPr>
            <a:prstTxWarp prst="textNoShape">
              <a:avLst/>
            </a:prstTxWarp>
          </a:bodyPr>
          <a:lstStyle/>
          <a:p>
            <a:pPr algn="ctr" eaLnBrk="0" hangingPunct="0">
              <a:lnSpc>
                <a:spcPct val="90000"/>
              </a:lnSpc>
              <a:spcBef>
                <a:spcPct val="50000"/>
              </a:spcBef>
            </a:pPr>
            <a:r>
              <a:rPr lang="en-US" sz="1400"/>
              <a:t>LT</a:t>
            </a:r>
          </a:p>
          <a:p>
            <a:pPr eaLnBrk="0" hangingPunct="0">
              <a:lnSpc>
                <a:spcPct val="90000"/>
              </a:lnSpc>
              <a:spcBef>
                <a:spcPct val="50000"/>
              </a:spcBef>
            </a:pPr>
            <a:r>
              <a:rPr lang="en-US" sz="1400"/>
              <a:t>Predicted images using light time-corrected target position and orientation and uncorrected star direction vector</a:t>
            </a:r>
          </a:p>
        </p:txBody>
      </p:sp>
      <p:sp>
        <p:nvSpPr>
          <p:cNvPr id="44042" name="Text Box 45"/>
          <p:cNvSpPr txBox="1">
            <a:spLocks noChangeArrowheads="1"/>
          </p:cNvSpPr>
          <p:nvPr/>
        </p:nvSpPr>
        <p:spPr bwMode="auto">
          <a:xfrm>
            <a:off x="5972175" y="5016500"/>
            <a:ext cx="2876550" cy="1722438"/>
          </a:xfrm>
          <a:prstGeom prst="rect">
            <a:avLst/>
          </a:prstGeom>
          <a:noFill/>
          <a:ln w="25400">
            <a:noFill/>
            <a:miter lim="800000"/>
            <a:headEnd/>
            <a:tailEnd/>
          </a:ln>
        </p:spPr>
        <p:txBody>
          <a:bodyPr>
            <a:prstTxWarp prst="textNoShape">
              <a:avLst/>
            </a:prstTxWarp>
          </a:bodyPr>
          <a:lstStyle/>
          <a:p>
            <a:pPr algn="ctr" eaLnBrk="0" hangingPunct="0">
              <a:lnSpc>
                <a:spcPct val="90000"/>
              </a:lnSpc>
              <a:spcBef>
                <a:spcPct val="50000"/>
              </a:spcBef>
            </a:pPr>
            <a:r>
              <a:rPr lang="en-US" sz="1400"/>
              <a:t>LT+S</a:t>
            </a:r>
          </a:p>
          <a:p>
            <a:pPr eaLnBrk="0" hangingPunct="0">
              <a:lnSpc>
                <a:spcPct val="90000"/>
              </a:lnSpc>
              <a:spcBef>
                <a:spcPct val="50000"/>
              </a:spcBef>
            </a:pPr>
            <a:r>
              <a:rPr lang="en-US" sz="1400"/>
              <a:t>Predicted images using light time and stellar aberration-corrected target position, light time-corrected target orientation, and stellar aberration-corrected star direction vector</a:t>
            </a:r>
          </a:p>
        </p:txBody>
      </p:sp>
      <p:grpSp>
        <p:nvGrpSpPr>
          <p:cNvPr id="44043" name="Group 46"/>
          <p:cNvGrpSpPr>
            <a:grpSpLocks/>
          </p:cNvGrpSpPr>
          <p:nvPr/>
        </p:nvGrpSpPr>
        <p:grpSpPr bwMode="auto">
          <a:xfrm>
            <a:off x="942975" y="3929063"/>
            <a:ext cx="196850" cy="223837"/>
            <a:chOff x="1746" y="1935"/>
            <a:chExt cx="335" cy="269"/>
          </a:xfrm>
        </p:grpSpPr>
        <p:sp>
          <p:nvSpPr>
            <p:cNvPr id="44050" name="AutoShape 47"/>
            <p:cNvSpPr>
              <a:spLocks noChangeArrowheads="1"/>
            </p:cNvSpPr>
            <p:nvPr/>
          </p:nvSpPr>
          <p:spPr bwMode="auto">
            <a:xfrm>
              <a:off x="1746" y="2021"/>
              <a:ext cx="193" cy="183"/>
            </a:xfrm>
            <a:prstGeom prst="star4">
              <a:avLst>
                <a:gd name="adj" fmla="val 12694"/>
              </a:avLst>
            </a:prstGeom>
            <a:noFill/>
            <a:ln w="12700">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51" name="AutoShape 48"/>
            <p:cNvSpPr>
              <a:spLocks noChangeArrowheads="1"/>
            </p:cNvSpPr>
            <p:nvPr/>
          </p:nvSpPr>
          <p:spPr bwMode="auto">
            <a:xfrm>
              <a:off x="1888" y="1935"/>
              <a:ext cx="193" cy="183"/>
            </a:xfrm>
            <a:prstGeom prst="star4">
              <a:avLst>
                <a:gd name="adj" fmla="val 12694"/>
              </a:avLst>
            </a:prstGeom>
            <a:noFill/>
            <a:ln w="12700">
              <a:solidFill>
                <a:schemeClr val="accent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4044" name="Group 49"/>
          <p:cNvGrpSpPr>
            <a:grpSpLocks/>
          </p:cNvGrpSpPr>
          <p:nvPr/>
        </p:nvGrpSpPr>
        <p:grpSpPr bwMode="auto">
          <a:xfrm>
            <a:off x="3740150" y="3925888"/>
            <a:ext cx="196850" cy="223837"/>
            <a:chOff x="1746" y="1935"/>
            <a:chExt cx="335" cy="269"/>
          </a:xfrm>
        </p:grpSpPr>
        <p:sp>
          <p:nvSpPr>
            <p:cNvPr id="44048" name="AutoShape 50"/>
            <p:cNvSpPr>
              <a:spLocks noChangeArrowheads="1"/>
            </p:cNvSpPr>
            <p:nvPr/>
          </p:nvSpPr>
          <p:spPr bwMode="auto">
            <a:xfrm>
              <a:off x="1746" y="2021"/>
              <a:ext cx="193" cy="183"/>
            </a:xfrm>
            <a:prstGeom prst="star4">
              <a:avLst>
                <a:gd name="adj" fmla="val 12694"/>
              </a:avLst>
            </a:prstGeom>
            <a:noFill/>
            <a:ln w="12700">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49" name="AutoShape 51"/>
            <p:cNvSpPr>
              <a:spLocks noChangeArrowheads="1"/>
            </p:cNvSpPr>
            <p:nvPr/>
          </p:nvSpPr>
          <p:spPr bwMode="auto">
            <a:xfrm>
              <a:off x="1888" y="1935"/>
              <a:ext cx="193" cy="183"/>
            </a:xfrm>
            <a:prstGeom prst="star4">
              <a:avLst>
                <a:gd name="adj" fmla="val 12694"/>
              </a:avLst>
            </a:prstGeom>
            <a:noFill/>
            <a:ln w="12700">
              <a:solidFill>
                <a:schemeClr val="accent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4045" name="Group 56"/>
          <p:cNvGrpSpPr>
            <a:grpSpLocks/>
          </p:cNvGrpSpPr>
          <p:nvPr/>
        </p:nvGrpSpPr>
        <p:grpSpPr bwMode="auto">
          <a:xfrm>
            <a:off x="6505575" y="3994150"/>
            <a:ext cx="153988" cy="158750"/>
            <a:chOff x="1746" y="2012"/>
            <a:chExt cx="193" cy="212"/>
          </a:xfrm>
        </p:grpSpPr>
        <p:sp>
          <p:nvSpPr>
            <p:cNvPr id="44046" name="AutoShape 57"/>
            <p:cNvSpPr>
              <a:spLocks noChangeArrowheads="1"/>
            </p:cNvSpPr>
            <p:nvPr/>
          </p:nvSpPr>
          <p:spPr bwMode="auto">
            <a:xfrm>
              <a:off x="1746" y="2012"/>
              <a:ext cx="193" cy="183"/>
            </a:xfrm>
            <a:prstGeom prst="star4">
              <a:avLst>
                <a:gd name="adj" fmla="val 12694"/>
              </a:avLst>
            </a:prstGeom>
            <a:noFill/>
            <a:ln w="12700">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4047" name="AutoShape 58"/>
            <p:cNvSpPr>
              <a:spLocks noChangeArrowheads="1"/>
            </p:cNvSpPr>
            <p:nvPr/>
          </p:nvSpPr>
          <p:spPr bwMode="auto">
            <a:xfrm>
              <a:off x="1746" y="2041"/>
              <a:ext cx="193" cy="183"/>
            </a:xfrm>
            <a:prstGeom prst="star4">
              <a:avLst>
                <a:gd name="adj" fmla="val 12694"/>
              </a:avLst>
            </a:prstGeom>
            <a:noFill/>
            <a:ln w="12700">
              <a:solidFill>
                <a:schemeClr val="accent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45058" name="Slide Number Placeholder 4"/>
          <p:cNvSpPr>
            <a:spLocks noGrp="1"/>
          </p:cNvSpPr>
          <p:nvPr>
            <p:ph type="sldNum" sz="quarter" idx="11"/>
          </p:nvPr>
        </p:nvSpPr>
        <p:spPr>
          <a:noFill/>
        </p:spPr>
        <p:txBody>
          <a:bodyPr/>
          <a:lstStyle/>
          <a:p>
            <a:fld id="{DC2C2516-1D33-4DFF-9B7B-F0373DF62E9E}" type="slidenum">
              <a:rPr lang="en-US" smtClean="0">
                <a:latin typeface="Arial" pitchFamily="-60" charset="0"/>
                <a:ea typeface="ＭＳ Ｐゴシック" pitchFamily="-60" charset="-128"/>
                <a:cs typeface="ＭＳ Ｐゴシック" pitchFamily="-60" charset="-128"/>
              </a:rPr>
              <a:pPr/>
              <a:t>31</a:t>
            </a:fld>
            <a:endParaRPr lang="en-US" sz="1400" b="0">
              <a:latin typeface="Times New Roman" pitchFamily="-60" charset="0"/>
              <a:ea typeface="ＭＳ Ｐゴシック" pitchFamily="-60" charset="-128"/>
              <a:cs typeface="ＭＳ Ｐゴシック" pitchFamily="-60" charset="-128"/>
            </a:endParaRPr>
          </a:p>
        </p:txBody>
      </p:sp>
      <p:sp>
        <p:nvSpPr>
          <p:cNvPr id="45059" name="Rectangle 2"/>
          <p:cNvSpPr>
            <a:spLocks noGrp="1" noChangeArrowheads="1"/>
          </p:cNvSpPr>
          <p:nvPr>
            <p:ph type="title"/>
          </p:nvPr>
        </p:nvSpPr>
        <p:spPr>
          <a:xfrm>
            <a:off x="2824163" y="393700"/>
            <a:ext cx="5386387" cy="422275"/>
          </a:xfrm>
        </p:spPr>
        <p:txBody>
          <a:bodyPr/>
          <a:lstStyle/>
          <a:p>
            <a:r>
              <a:rPr lang="en-US" sz="2800">
                <a:ea typeface="ＭＳ Ｐゴシック" pitchFamily="-60" charset="-128"/>
                <a:cs typeface="ＭＳ Ｐゴシック" pitchFamily="-60" charset="-128"/>
              </a:rPr>
              <a:t>Prediction Without Corrections</a:t>
            </a:r>
            <a:endParaRPr lang="en-US">
              <a:ea typeface="ＭＳ Ｐゴシック" pitchFamily="-60" charset="-128"/>
              <a:cs typeface="ＭＳ Ｐゴシック" pitchFamily="-60" charset="-128"/>
            </a:endParaRPr>
          </a:p>
        </p:txBody>
      </p:sp>
      <p:sp>
        <p:nvSpPr>
          <p:cNvPr id="45060" name="Rectangle 4"/>
          <p:cNvSpPr>
            <a:spLocks noChangeArrowheads="1"/>
          </p:cNvSpPr>
          <p:nvPr/>
        </p:nvSpPr>
        <p:spPr bwMode="auto">
          <a:xfrm>
            <a:off x="2265362" y="1516063"/>
            <a:ext cx="5194803" cy="3810000"/>
          </a:xfrm>
          <a:prstGeom prst="rect">
            <a:avLst/>
          </a:prstGeom>
          <a:noFill/>
          <a:ln w="28575">
            <a:solidFill>
              <a:schemeClr val="tx1"/>
            </a:solidFill>
            <a:miter lim="800000"/>
            <a:headEnd/>
            <a:tailEnd/>
          </a:ln>
        </p:spPr>
        <p:txBody>
          <a:bodyPr wrap="square" anchor="ctr">
            <a:prstTxWarp prst="textNoShape">
              <a:avLst/>
            </a:prstTxWarp>
            <a:spAutoFit/>
          </a:bodyPr>
          <a:lstStyle/>
          <a:p>
            <a:pPr algn="ctr" eaLnBrk="0" hangingPunct="0">
              <a:lnSpc>
                <a:spcPct val="90000"/>
              </a:lnSpc>
              <a:spcBef>
                <a:spcPct val="50000"/>
              </a:spcBef>
            </a:pPr>
            <a:endParaRPr lang="en-US"/>
          </a:p>
        </p:txBody>
      </p:sp>
      <p:sp>
        <p:nvSpPr>
          <p:cNvPr id="45061" name="Text Box 6"/>
          <p:cNvSpPr txBox="1">
            <a:spLocks noChangeArrowheads="1"/>
          </p:cNvSpPr>
          <p:nvPr/>
        </p:nvSpPr>
        <p:spPr bwMode="auto">
          <a:xfrm>
            <a:off x="2265362" y="1543334"/>
            <a:ext cx="3646487" cy="771525"/>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400" dirty="0"/>
              <a:t>Predicted target body, surface feature, and star image locations (in red). Actual locations are in blue and black.</a:t>
            </a:r>
          </a:p>
        </p:txBody>
      </p:sp>
      <p:sp>
        <p:nvSpPr>
          <p:cNvPr id="45062" name="Text Box 7"/>
          <p:cNvSpPr txBox="1">
            <a:spLocks noChangeArrowheads="1"/>
          </p:cNvSpPr>
          <p:nvPr/>
        </p:nvSpPr>
        <p:spPr bwMode="auto">
          <a:xfrm>
            <a:off x="3796500" y="4226406"/>
            <a:ext cx="1136925" cy="674031"/>
          </a:xfrm>
          <a:prstGeom prst="rect">
            <a:avLst/>
          </a:prstGeom>
          <a:noFill/>
          <a:ln w="25400">
            <a:noFill/>
            <a:miter lim="800000"/>
            <a:headEnd/>
            <a:tailEnd/>
          </a:ln>
        </p:spPr>
        <p:txBody>
          <a:bodyPr wrap="square">
            <a:prstTxWarp prst="textNoShape">
              <a:avLst/>
            </a:prstTxWarp>
            <a:spAutoFit/>
          </a:bodyPr>
          <a:lstStyle/>
          <a:p>
            <a:pPr algn="ctr" eaLnBrk="0" hangingPunct="0">
              <a:lnSpc>
                <a:spcPct val="90000"/>
              </a:lnSpc>
              <a:spcBef>
                <a:spcPct val="50000"/>
              </a:spcBef>
            </a:pPr>
            <a:r>
              <a:rPr lang="en-US" sz="1400" dirty="0"/>
              <a:t>Actual body image</a:t>
            </a:r>
          </a:p>
        </p:txBody>
      </p:sp>
      <p:sp>
        <p:nvSpPr>
          <p:cNvPr id="45063" name="Text Box 8"/>
          <p:cNvSpPr txBox="1">
            <a:spLocks noChangeArrowheads="1"/>
          </p:cNvSpPr>
          <p:nvPr/>
        </p:nvSpPr>
        <p:spPr bwMode="auto">
          <a:xfrm>
            <a:off x="452438" y="5514975"/>
            <a:ext cx="8320087" cy="655638"/>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600" dirty="0"/>
              <a:t>Using geometric target positions, target images in photos or other remote-sensing observations don’t appear at their predicted locations.</a:t>
            </a:r>
          </a:p>
          <a:p>
            <a:pPr eaLnBrk="0" hangingPunct="0">
              <a:lnSpc>
                <a:spcPct val="90000"/>
              </a:lnSpc>
              <a:spcBef>
                <a:spcPct val="50000"/>
              </a:spcBef>
            </a:pPr>
            <a:endParaRPr lang="en-US" sz="1600" dirty="0"/>
          </a:p>
        </p:txBody>
      </p:sp>
      <p:grpSp>
        <p:nvGrpSpPr>
          <p:cNvPr id="45064" name="Group 21"/>
          <p:cNvGrpSpPr>
            <a:grpSpLocks/>
          </p:cNvGrpSpPr>
          <p:nvPr/>
        </p:nvGrpSpPr>
        <p:grpSpPr bwMode="auto">
          <a:xfrm>
            <a:off x="3686175" y="2586038"/>
            <a:ext cx="1882775" cy="1689100"/>
            <a:chOff x="2322" y="1629"/>
            <a:chExt cx="1186" cy="1064"/>
          </a:xfrm>
        </p:grpSpPr>
        <p:sp>
          <p:nvSpPr>
            <p:cNvPr id="110595" name="Oval 3"/>
            <p:cNvSpPr>
              <a:spLocks noChangeArrowheads="1"/>
            </p:cNvSpPr>
            <p:nvPr/>
          </p:nvSpPr>
          <p:spPr bwMode="auto">
            <a:xfrm>
              <a:off x="2533" y="1742"/>
              <a:ext cx="975" cy="951"/>
            </a:xfrm>
            <a:prstGeom prst="ellipse">
              <a:avLst/>
            </a:prstGeom>
            <a:gradFill rotWithShape="0">
              <a:gsLst>
                <a:gs pos="0">
                  <a:schemeClr val="accent2"/>
                </a:gs>
                <a:gs pos="100000">
                  <a:schemeClr val="accent2">
                    <a:gamma/>
                    <a:shade val="46275"/>
                    <a:invGamma/>
                  </a:schemeClr>
                </a:gs>
              </a:gsLst>
              <a:lin ang="2700000" scaled="1"/>
            </a:gradFill>
            <a:ln w="127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45070" name="Oval 5"/>
            <p:cNvSpPr>
              <a:spLocks noChangeArrowheads="1"/>
            </p:cNvSpPr>
            <p:nvPr/>
          </p:nvSpPr>
          <p:spPr bwMode="auto">
            <a:xfrm>
              <a:off x="2322" y="1629"/>
              <a:ext cx="962" cy="926"/>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nvGrpSpPr>
            <p:cNvPr id="45071" name="Group 14"/>
            <p:cNvGrpSpPr>
              <a:grpSpLocks/>
            </p:cNvGrpSpPr>
            <p:nvPr/>
          </p:nvGrpSpPr>
          <p:grpSpPr bwMode="auto">
            <a:xfrm>
              <a:off x="2660" y="2278"/>
              <a:ext cx="78" cy="97"/>
              <a:chOff x="821" y="1740"/>
              <a:chExt cx="142" cy="161"/>
            </a:xfrm>
          </p:grpSpPr>
          <p:sp>
            <p:nvSpPr>
              <p:cNvPr id="45077" name="Oval 10"/>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5078" name="AutoShape 9"/>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5072" name="Oval 12"/>
            <p:cNvSpPr>
              <a:spLocks noChangeArrowheads="1"/>
            </p:cNvSpPr>
            <p:nvPr/>
          </p:nvSpPr>
          <p:spPr bwMode="auto">
            <a:xfrm>
              <a:off x="2928" y="2019"/>
              <a:ext cx="156" cy="147"/>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nvGrpSpPr>
            <p:cNvPr id="45073" name="Group 15"/>
            <p:cNvGrpSpPr>
              <a:grpSpLocks/>
            </p:cNvGrpSpPr>
            <p:nvPr/>
          </p:nvGrpSpPr>
          <p:grpSpPr bwMode="auto">
            <a:xfrm rot="10800000" flipH="1" flipV="1">
              <a:off x="2653" y="1949"/>
              <a:ext cx="93" cy="132"/>
              <a:chOff x="821" y="1740"/>
              <a:chExt cx="142" cy="161"/>
            </a:xfrm>
          </p:grpSpPr>
          <p:sp>
            <p:nvSpPr>
              <p:cNvPr id="45075" name="Oval 16"/>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5076" name="AutoShape 17"/>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5074" name="Oval 20"/>
            <p:cNvSpPr>
              <a:spLocks noChangeArrowheads="1"/>
            </p:cNvSpPr>
            <p:nvPr/>
          </p:nvSpPr>
          <p:spPr bwMode="auto">
            <a:xfrm>
              <a:off x="2942" y="2355"/>
              <a:ext cx="92" cy="84"/>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5065" name="Group 60"/>
          <p:cNvGrpSpPr>
            <a:grpSpLocks/>
          </p:cNvGrpSpPr>
          <p:nvPr/>
        </p:nvGrpSpPr>
        <p:grpSpPr bwMode="auto">
          <a:xfrm>
            <a:off x="2771775" y="3071813"/>
            <a:ext cx="531813" cy="427037"/>
            <a:chOff x="1746" y="1935"/>
            <a:chExt cx="335" cy="269"/>
          </a:xfrm>
        </p:grpSpPr>
        <p:sp>
          <p:nvSpPr>
            <p:cNvPr id="45067" name="AutoShape 58"/>
            <p:cNvSpPr>
              <a:spLocks noChangeArrowheads="1"/>
            </p:cNvSpPr>
            <p:nvPr/>
          </p:nvSpPr>
          <p:spPr bwMode="auto">
            <a:xfrm>
              <a:off x="1746" y="2021"/>
              <a:ext cx="193" cy="183"/>
            </a:xfrm>
            <a:prstGeom prst="star4">
              <a:avLst>
                <a:gd name="adj" fmla="val 12694"/>
              </a:avLst>
            </a:prstGeom>
            <a:noFill/>
            <a:ln w="12700">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5068" name="AutoShape 59"/>
            <p:cNvSpPr>
              <a:spLocks noChangeArrowheads="1"/>
            </p:cNvSpPr>
            <p:nvPr/>
          </p:nvSpPr>
          <p:spPr bwMode="auto">
            <a:xfrm>
              <a:off x="1888" y="1935"/>
              <a:ext cx="193" cy="183"/>
            </a:xfrm>
            <a:prstGeom prst="star4">
              <a:avLst>
                <a:gd name="adj" fmla="val 12694"/>
              </a:avLst>
            </a:prstGeom>
            <a:noFill/>
            <a:ln w="12700">
              <a:solidFill>
                <a:schemeClr val="accent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5066" name="Text Box 61"/>
          <p:cNvSpPr txBox="1">
            <a:spLocks noChangeArrowheads="1"/>
          </p:cNvSpPr>
          <p:nvPr/>
        </p:nvSpPr>
        <p:spPr bwMode="auto">
          <a:xfrm>
            <a:off x="2326152" y="3468222"/>
            <a:ext cx="977436" cy="674031"/>
          </a:xfrm>
          <a:prstGeom prst="rect">
            <a:avLst/>
          </a:prstGeom>
          <a:noFill/>
          <a:ln w="25400">
            <a:noFill/>
            <a:miter lim="800000"/>
            <a:headEnd/>
            <a:tailEnd/>
          </a:ln>
        </p:spPr>
        <p:txBody>
          <a:bodyPr wrap="square">
            <a:prstTxWarp prst="textNoShape">
              <a:avLst/>
            </a:prstTxWarp>
            <a:spAutoFit/>
          </a:bodyPr>
          <a:lstStyle/>
          <a:p>
            <a:pPr algn="ctr" eaLnBrk="0" hangingPunct="0">
              <a:lnSpc>
                <a:spcPct val="90000"/>
              </a:lnSpc>
              <a:spcBef>
                <a:spcPct val="50000"/>
              </a:spcBef>
            </a:pPr>
            <a:r>
              <a:rPr lang="en-US" sz="1400"/>
              <a:t>Actual star image</a:t>
            </a:r>
            <a:endParaRPr lang="en-US" sz="1400" dirty="0"/>
          </a:p>
        </p:txBody>
      </p:sp>
      <p:sp>
        <p:nvSpPr>
          <p:cNvPr id="25" name="Text Box 7"/>
          <p:cNvSpPr txBox="1">
            <a:spLocks noChangeArrowheads="1"/>
          </p:cNvSpPr>
          <p:nvPr/>
        </p:nvSpPr>
        <p:spPr bwMode="auto">
          <a:xfrm>
            <a:off x="5707395" y="3197882"/>
            <a:ext cx="1905501" cy="674031"/>
          </a:xfrm>
          <a:prstGeom prst="rect">
            <a:avLst/>
          </a:prstGeom>
          <a:noFill/>
          <a:ln w="25400">
            <a:noFill/>
            <a:miter lim="800000"/>
            <a:headEnd/>
            <a:tailEnd/>
          </a:ln>
        </p:spPr>
        <p:txBody>
          <a:bodyPr wrap="square">
            <a:prstTxWarp prst="textNoShape">
              <a:avLst/>
            </a:prstTxWarp>
            <a:spAutoFit/>
          </a:bodyPr>
          <a:lstStyle/>
          <a:p>
            <a:pPr algn="ctr" eaLnBrk="0" hangingPunct="0">
              <a:lnSpc>
                <a:spcPct val="90000"/>
              </a:lnSpc>
              <a:spcBef>
                <a:spcPct val="50000"/>
              </a:spcBef>
            </a:pPr>
            <a:r>
              <a:rPr lang="en-US" sz="1400" dirty="0"/>
              <a:t>Body motion relative to solar system barycenter</a:t>
            </a:r>
          </a:p>
        </p:txBody>
      </p:sp>
      <p:cxnSp>
        <p:nvCxnSpPr>
          <p:cNvPr id="5" name="Straight Arrow Connector 4">
            <a:extLst>
              <a:ext uri="{FF2B5EF4-FFF2-40B4-BE49-F238E27FC236}">
                <a16:creationId xmlns:a16="http://schemas.microsoft.com/office/drawing/2014/main" id="{E7652074-39B3-8B4D-86D7-BB6F81EFD078}"/>
              </a:ext>
            </a:extLst>
          </p:cNvPr>
          <p:cNvCxnSpPr>
            <a:cxnSpLocks/>
          </p:cNvCxnSpPr>
          <p:nvPr/>
        </p:nvCxnSpPr>
        <p:spPr bwMode="auto">
          <a:xfrm flipV="1">
            <a:off x="5052249" y="2415695"/>
            <a:ext cx="161101" cy="385963"/>
          </a:xfrm>
          <a:prstGeom prst="straightConnector1">
            <a:avLst/>
          </a:prstGeom>
          <a:noFill/>
          <a:ln w="25400" cap="flat" cmpd="sng" algn="ctr">
            <a:solidFill>
              <a:schemeClr val="bg2">
                <a:lumMod val="75000"/>
              </a:schemeClr>
            </a:solidFill>
            <a:prstDash val="solid"/>
            <a:round/>
            <a:headEnd type="none" w="med" len="med"/>
            <a:tailEnd type="triangle"/>
          </a:ln>
          <a:effectLst/>
        </p:spPr>
      </p:cxnSp>
      <p:sp>
        <p:nvSpPr>
          <p:cNvPr id="3" name="Arc 2">
            <a:extLst>
              <a:ext uri="{FF2B5EF4-FFF2-40B4-BE49-F238E27FC236}">
                <a16:creationId xmlns:a16="http://schemas.microsoft.com/office/drawing/2014/main" id="{14752D69-258E-E84D-B993-E02D3852CC5C}"/>
              </a:ext>
            </a:extLst>
          </p:cNvPr>
          <p:cNvSpPr/>
          <p:nvPr/>
        </p:nvSpPr>
        <p:spPr bwMode="auto">
          <a:xfrm rot="1335070">
            <a:off x="4926095" y="2357969"/>
            <a:ext cx="512956" cy="260622"/>
          </a:xfrm>
          <a:prstGeom prst="arc">
            <a:avLst>
              <a:gd name="adj1" fmla="val 18593799"/>
              <a:gd name="adj2" fmla="val 12657825"/>
            </a:avLst>
          </a:prstGeom>
          <a:noFill/>
          <a:ln w="25400" cap="flat" cmpd="sng" algn="ctr">
            <a:solidFill>
              <a:schemeClr val="tx1"/>
            </a:solidFill>
            <a:prstDash val="solid"/>
            <a:round/>
            <a:headEnd type="triangl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cxnSp>
        <p:nvCxnSpPr>
          <p:cNvPr id="6" name="Straight Arrow Connector 5">
            <a:extLst>
              <a:ext uri="{FF2B5EF4-FFF2-40B4-BE49-F238E27FC236}">
                <a16:creationId xmlns:a16="http://schemas.microsoft.com/office/drawing/2014/main" id="{D8B45F09-B557-4840-9BA1-2D65A052DDED}"/>
              </a:ext>
            </a:extLst>
          </p:cNvPr>
          <p:cNvCxnSpPr/>
          <p:nvPr/>
        </p:nvCxnSpPr>
        <p:spPr bwMode="auto">
          <a:xfrm flipH="1">
            <a:off x="3796500" y="3498850"/>
            <a:ext cx="2115349" cy="0"/>
          </a:xfrm>
          <a:prstGeom prst="straightConnector1">
            <a:avLst/>
          </a:prstGeom>
          <a:noFill/>
          <a:ln w="25400" cap="flat" cmpd="sng" algn="ctr">
            <a:solidFill>
              <a:schemeClr val="bg2">
                <a:lumMod val="75000"/>
              </a:schemeClr>
            </a:solidFill>
            <a:prstDash val="dash"/>
            <a:round/>
            <a:headEnd type="none" w="med" len="med"/>
            <a:tailEnd type="triangle"/>
          </a:ln>
          <a:effectLst/>
        </p:spPr>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46082" name="Slide Number Placeholder 4"/>
          <p:cNvSpPr>
            <a:spLocks noGrp="1"/>
          </p:cNvSpPr>
          <p:nvPr>
            <p:ph type="sldNum" sz="quarter" idx="11"/>
          </p:nvPr>
        </p:nvSpPr>
        <p:spPr>
          <a:noFill/>
        </p:spPr>
        <p:txBody>
          <a:bodyPr/>
          <a:lstStyle/>
          <a:p>
            <a:fld id="{84D651BD-5C52-41CA-836C-94BE3880FF42}" type="slidenum">
              <a:rPr lang="en-US" smtClean="0">
                <a:latin typeface="Arial" pitchFamily="-60" charset="0"/>
                <a:ea typeface="ＭＳ Ｐゴシック" pitchFamily="-60" charset="-128"/>
                <a:cs typeface="ＭＳ Ｐゴシック" pitchFamily="-60" charset="-128"/>
              </a:rPr>
              <a:pPr/>
              <a:t>32</a:t>
            </a:fld>
            <a:endParaRPr lang="en-US" sz="1400" b="0">
              <a:latin typeface="Times New Roman" pitchFamily="-60" charset="0"/>
              <a:ea typeface="ＭＳ Ｐゴシック" pitchFamily="-60" charset="-128"/>
              <a:cs typeface="ＭＳ Ｐゴシック" pitchFamily="-60" charset="-128"/>
            </a:endParaRPr>
          </a:p>
        </p:txBody>
      </p:sp>
      <p:sp>
        <p:nvSpPr>
          <p:cNvPr id="46083" name="Rectangle 2"/>
          <p:cNvSpPr>
            <a:spLocks noGrp="1" noChangeArrowheads="1"/>
          </p:cNvSpPr>
          <p:nvPr>
            <p:ph type="title"/>
          </p:nvPr>
        </p:nvSpPr>
        <p:spPr>
          <a:xfrm>
            <a:off x="3151188" y="393700"/>
            <a:ext cx="4568825" cy="474663"/>
          </a:xfrm>
        </p:spPr>
        <p:txBody>
          <a:bodyPr/>
          <a:lstStyle/>
          <a:p>
            <a:r>
              <a:rPr lang="en-US">
                <a:ea typeface="ＭＳ Ｐゴシック" pitchFamily="-60" charset="-128"/>
                <a:cs typeface="ＭＳ Ｐゴシック" pitchFamily="-60" charset="-128"/>
              </a:rPr>
              <a:t>Light Time Corrections</a:t>
            </a:r>
          </a:p>
        </p:txBody>
      </p:sp>
      <p:sp>
        <p:nvSpPr>
          <p:cNvPr id="46084" name="Text Box 3"/>
          <p:cNvSpPr txBox="1">
            <a:spLocks noChangeArrowheads="1"/>
          </p:cNvSpPr>
          <p:nvPr/>
        </p:nvSpPr>
        <p:spPr bwMode="auto">
          <a:xfrm>
            <a:off x="1103313" y="5942013"/>
            <a:ext cx="6913562" cy="312737"/>
          </a:xfrm>
          <a:prstGeom prst="rect">
            <a:avLst/>
          </a:prstGeom>
          <a:noFill/>
          <a:ln w="25400">
            <a:noFill/>
            <a:miter lim="800000"/>
            <a:headEnd/>
            <a:tailEnd/>
          </a:ln>
        </p:spPr>
        <p:txBody>
          <a:bodyPr>
            <a:prstTxWarp prst="textNoShape">
              <a:avLst/>
            </a:prstTxWarp>
            <a:spAutoFit/>
          </a:bodyPr>
          <a:lstStyle/>
          <a:p>
            <a:pPr eaLnBrk="0" hangingPunct="0">
              <a:lnSpc>
                <a:spcPct val="90000"/>
              </a:lnSpc>
              <a:spcBef>
                <a:spcPct val="50000"/>
              </a:spcBef>
            </a:pPr>
            <a:r>
              <a:rPr lang="en-US" sz="1600"/>
              <a:t>  </a:t>
            </a:r>
          </a:p>
        </p:txBody>
      </p:sp>
      <p:sp>
        <p:nvSpPr>
          <p:cNvPr id="46085" name="Freeform 4"/>
          <p:cNvSpPr>
            <a:spLocks/>
          </p:cNvSpPr>
          <p:nvPr/>
        </p:nvSpPr>
        <p:spPr bwMode="auto">
          <a:xfrm>
            <a:off x="1674813" y="1506538"/>
            <a:ext cx="5459412" cy="2460625"/>
          </a:xfrm>
          <a:custGeom>
            <a:avLst/>
            <a:gdLst>
              <a:gd name="T0" fmla="*/ 5459412 w 3439"/>
              <a:gd name="T1" fmla="*/ 2460625 h 1550"/>
              <a:gd name="T2" fmla="*/ 3335337 w 3439"/>
              <a:gd name="T3" fmla="*/ 669925 h 1550"/>
              <a:gd name="T4" fmla="*/ 0 w 3439"/>
              <a:gd name="T5" fmla="*/ 0 h 1550"/>
              <a:gd name="T6" fmla="*/ 0 60000 65536"/>
              <a:gd name="T7" fmla="*/ 0 60000 65536"/>
              <a:gd name="T8" fmla="*/ 0 60000 65536"/>
              <a:gd name="T9" fmla="*/ 0 w 3439"/>
              <a:gd name="T10" fmla="*/ 0 h 1550"/>
              <a:gd name="T11" fmla="*/ 3439 w 3439"/>
              <a:gd name="T12" fmla="*/ 1550 h 1550"/>
            </a:gdLst>
            <a:ahLst/>
            <a:cxnLst>
              <a:cxn ang="T6">
                <a:pos x="T0" y="T1"/>
              </a:cxn>
              <a:cxn ang="T7">
                <a:pos x="T2" y="T3"/>
              </a:cxn>
              <a:cxn ang="T8">
                <a:pos x="T4" y="T5"/>
              </a:cxn>
            </a:cxnLst>
            <a:rect l="T9" t="T10" r="T11" b="T12"/>
            <a:pathLst>
              <a:path w="3439" h="1550">
                <a:moveTo>
                  <a:pt x="3439" y="1550"/>
                </a:moveTo>
                <a:cubicBezTo>
                  <a:pt x="3056" y="1115"/>
                  <a:pt x="2674" y="680"/>
                  <a:pt x="2101" y="422"/>
                </a:cubicBezTo>
                <a:cubicBezTo>
                  <a:pt x="1528" y="164"/>
                  <a:pt x="764" y="82"/>
                  <a:pt x="0" y="0"/>
                </a:cubicBezTo>
              </a:path>
            </a:pathLst>
          </a:custGeom>
          <a:noFill/>
          <a:ln w="28575">
            <a:solidFill>
              <a:schemeClr val="tx1"/>
            </a:solidFill>
            <a:round/>
            <a:headEnd/>
            <a:tailEnd/>
          </a:ln>
        </p:spPr>
        <p:txBody>
          <a:bodyPr wrap="none" anchor="ctr">
            <a:prstTxWarp prst="textNoShape">
              <a:avLst/>
            </a:prstTxWarp>
            <a:spAutoFit/>
          </a:bodyPr>
          <a:lstStyle/>
          <a:p>
            <a:pPr algn="ctr" eaLnBrk="0" hangingPunct="0">
              <a:lnSpc>
                <a:spcPct val="90000"/>
              </a:lnSpc>
              <a:spcBef>
                <a:spcPct val="50000"/>
              </a:spcBef>
            </a:pPr>
            <a:endParaRPr lang="en-US"/>
          </a:p>
        </p:txBody>
      </p:sp>
      <p:sp>
        <p:nvSpPr>
          <p:cNvPr id="103429" name="Oval 5"/>
          <p:cNvSpPr>
            <a:spLocks noChangeArrowheads="1"/>
          </p:cNvSpPr>
          <p:nvPr/>
        </p:nvSpPr>
        <p:spPr bwMode="auto">
          <a:xfrm>
            <a:off x="5745163" y="2590800"/>
            <a:ext cx="500062" cy="447675"/>
          </a:xfrm>
          <a:prstGeom prst="ellipse">
            <a:avLst/>
          </a:prstGeom>
          <a:gradFill rotWithShape="1">
            <a:gsLst>
              <a:gs pos="0">
                <a:schemeClr val="accent2"/>
              </a:gs>
              <a:gs pos="100000">
                <a:schemeClr val="accent2">
                  <a:gamma/>
                  <a:shade val="46275"/>
                  <a:invGamma/>
                </a:schemeClr>
              </a:gs>
            </a:gsLst>
            <a:lin ang="2700000" scaled="1"/>
          </a:gradFill>
          <a:ln w="19050">
            <a:solidFill>
              <a:schemeClr val="tx1"/>
            </a:solidFill>
            <a:round/>
            <a:headEnd/>
            <a:tailEnd/>
          </a:ln>
          <a:effectLst/>
        </p:spPr>
        <p:txBody>
          <a:bodyPr anchor="ctr">
            <a:prstTxWarp prst="textNoShape">
              <a:avLst/>
            </a:prstTxWarp>
            <a:spAutoFit/>
          </a:bodyPr>
          <a:lstStyle/>
          <a:p>
            <a:pPr algn="ctr" eaLnBrk="0" hangingPunct="0">
              <a:lnSpc>
                <a:spcPct val="90000"/>
              </a:lnSpc>
              <a:spcBef>
                <a:spcPct val="50000"/>
              </a:spcBef>
              <a:defRPr/>
            </a:pPr>
            <a:endParaRPr lang="en-US">
              <a:latin typeface="Arial" charset="0"/>
              <a:ea typeface="+mn-ea"/>
              <a:cs typeface="+mn-cs"/>
            </a:endParaRPr>
          </a:p>
        </p:txBody>
      </p:sp>
      <p:sp>
        <p:nvSpPr>
          <p:cNvPr id="46087" name="Line 6"/>
          <p:cNvSpPr>
            <a:spLocks noChangeShapeType="1"/>
          </p:cNvSpPr>
          <p:nvPr/>
        </p:nvSpPr>
        <p:spPr bwMode="auto">
          <a:xfrm flipV="1">
            <a:off x="2174875" y="2833688"/>
            <a:ext cx="3824288" cy="1946275"/>
          </a:xfrm>
          <a:prstGeom prst="line">
            <a:avLst/>
          </a:prstGeom>
          <a:noFill/>
          <a:ln w="38100">
            <a:solidFill>
              <a:schemeClr val="tx1"/>
            </a:solidFill>
            <a:round/>
            <a:headEnd/>
            <a:tailEnd type="triangle" w="med" len="med"/>
          </a:ln>
        </p:spPr>
        <p:txBody>
          <a:bodyPr anchor="ctr">
            <a:prstTxWarp prst="textNoShape">
              <a:avLst/>
            </a:prstTxWarp>
            <a:spAutoFit/>
          </a:bodyPr>
          <a:lstStyle/>
          <a:p>
            <a:endParaRPr lang="en-US"/>
          </a:p>
        </p:txBody>
      </p:sp>
      <p:sp>
        <p:nvSpPr>
          <p:cNvPr id="46088" name="Oval 7"/>
          <p:cNvSpPr>
            <a:spLocks noChangeArrowheads="1"/>
          </p:cNvSpPr>
          <p:nvPr/>
        </p:nvSpPr>
        <p:spPr bwMode="auto">
          <a:xfrm>
            <a:off x="4540250" y="1885950"/>
            <a:ext cx="500063" cy="447675"/>
          </a:xfrm>
          <a:prstGeom prst="ellipse">
            <a:avLst/>
          </a:prstGeom>
          <a:noFill/>
          <a:ln w="38100">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6089" name="Line 8"/>
          <p:cNvSpPr>
            <a:spLocks noChangeShapeType="1"/>
          </p:cNvSpPr>
          <p:nvPr/>
        </p:nvSpPr>
        <p:spPr bwMode="auto">
          <a:xfrm flipV="1">
            <a:off x="2149475" y="2082800"/>
            <a:ext cx="2634192" cy="2706688"/>
          </a:xfrm>
          <a:prstGeom prst="line">
            <a:avLst/>
          </a:prstGeom>
          <a:noFill/>
          <a:ln w="38100">
            <a:solidFill>
              <a:schemeClr val="tx1"/>
            </a:solidFill>
            <a:round/>
            <a:headEnd/>
            <a:tailEnd type="triangle" w="med" len="med"/>
          </a:ln>
        </p:spPr>
        <p:txBody>
          <a:bodyPr wrap="square" anchor="ctr">
            <a:prstTxWarp prst="textNoShape">
              <a:avLst/>
            </a:prstTxWarp>
            <a:spAutoFit/>
          </a:bodyPr>
          <a:lstStyle/>
          <a:p>
            <a:endParaRPr lang="en-US"/>
          </a:p>
        </p:txBody>
      </p:sp>
      <p:sp>
        <p:nvSpPr>
          <p:cNvPr id="46090" name="Line 9"/>
          <p:cNvSpPr>
            <a:spLocks noChangeShapeType="1"/>
          </p:cNvSpPr>
          <p:nvPr/>
        </p:nvSpPr>
        <p:spPr bwMode="auto">
          <a:xfrm flipH="1" flipV="1">
            <a:off x="5203825" y="2136775"/>
            <a:ext cx="785813" cy="655638"/>
          </a:xfrm>
          <a:prstGeom prst="line">
            <a:avLst/>
          </a:prstGeom>
          <a:noFill/>
          <a:ln w="28575">
            <a:solidFill>
              <a:schemeClr val="tx1"/>
            </a:solidFill>
            <a:round/>
            <a:headEnd/>
            <a:tailEnd type="triangle" w="med" len="med"/>
          </a:ln>
        </p:spPr>
        <p:txBody>
          <a:bodyPr anchor="ctr">
            <a:prstTxWarp prst="textNoShape">
              <a:avLst/>
            </a:prstTxWarp>
            <a:spAutoFit/>
          </a:bodyPr>
          <a:lstStyle/>
          <a:p>
            <a:endParaRPr lang="en-US"/>
          </a:p>
        </p:txBody>
      </p:sp>
      <p:sp>
        <p:nvSpPr>
          <p:cNvPr id="46091" name="Text Box 10"/>
          <p:cNvSpPr txBox="1">
            <a:spLocks noChangeArrowheads="1"/>
          </p:cNvSpPr>
          <p:nvPr/>
        </p:nvSpPr>
        <p:spPr bwMode="auto">
          <a:xfrm>
            <a:off x="373063" y="5119688"/>
            <a:ext cx="3119437" cy="312737"/>
          </a:xfrm>
          <a:prstGeom prst="rect">
            <a:avLst/>
          </a:prstGeom>
          <a:noFill/>
          <a:ln w="25400">
            <a:noFill/>
            <a:miter lim="800000"/>
            <a:headEnd/>
            <a:tailEnd/>
          </a:ln>
        </p:spPr>
        <p:txBody>
          <a:bodyPr wrap="none">
            <a:prstTxWarp prst="textNoShape">
              <a:avLst/>
            </a:prstTxWarp>
            <a:spAutoFit/>
          </a:bodyPr>
          <a:lstStyle/>
          <a:p>
            <a:pPr algn="ctr" eaLnBrk="0" hangingPunct="0">
              <a:lnSpc>
                <a:spcPct val="90000"/>
              </a:lnSpc>
              <a:spcBef>
                <a:spcPct val="50000"/>
              </a:spcBef>
            </a:pPr>
            <a:r>
              <a:rPr lang="en-US" sz="1600" dirty="0"/>
              <a:t>Observer’s position at time ET</a:t>
            </a:r>
          </a:p>
        </p:txBody>
      </p:sp>
      <p:sp>
        <p:nvSpPr>
          <p:cNvPr id="46092" name="Text Box 11"/>
          <p:cNvSpPr txBox="1">
            <a:spLocks noChangeArrowheads="1"/>
          </p:cNvSpPr>
          <p:nvPr/>
        </p:nvSpPr>
        <p:spPr bwMode="auto">
          <a:xfrm>
            <a:off x="1566863" y="1897063"/>
            <a:ext cx="3060700" cy="533400"/>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600" dirty="0"/>
              <a:t>Target’s (geometric) position and orientation at time ET </a:t>
            </a:r>
          </a:p>
        </p:txBody>
      </p:sp>
      <p:sp>
        <p:nvSpPr>
          <p:cNvPr id="46093" name="Text Box 12"/>
          <p:cNvSpPr txBox="1">
            <a:spLocks noChangeArrowheads="1"/>
          </p:cNvSpPr>
          <p:nvPr/>
        </p:nvSpPr>
        <p:spPr bwMode="auto">
          <a:xfrm>
            <a:off x="6305550" y="2206625"/>
            <a:ext cx="2593975" cy="1055688"/>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600" dirty="0"/>
              <a:t>Target’s position and orientation at time ET-LT (light time corrected position and orientation)</a:t>
            </a:r>
          </a:p>
        </p:txBody>
      </p:sp>
      <p:sp>
        <p:nvSpPr>
          <p:cNvPr id="46094" name="Line 13"/>
          <p:cNvSpPr>
            <a:spLocks noChangeShapeType="1"/>
          </p:cNvSpPr>
          <p:nvPr/>
        </p:nvSpPr>
        <p:spPr bwMode="auto">
          <a:xfrm flipH="1">
            <a:off x="2167467" y="2904066"/>
            <a:ext cx="3835400" cy="1981199"/>
          </a:xfrm>
          <a:prstGeom prst="line">
            <a:avLst/>
          </a:prstGeom>
          <a:noFill/>
          <a:ln w="38100">
            <a:solidFill>
              <a:srgbClr val="6600CC"/>
            </a:solidFill>
            <a:prstDash val="sysDot"/>
            <a:round/>
            <a:headEnd/>
            <a:tailEnd type="triangle" w="med" len="med"/>
          </a:ln>
        </p:spPr>
        <p:txBody>
          <a:bodyPr wrap="square" anchor="ctr">
            <a:prstTxWarp prst="textNoShape">
              <a:avLst/>
            </a:prstTxWarp>
            <a:spAutoFit/>
          </a:bodyPr>
          <a:lstStyle/>
          <a:p>
            <a:endParaRPr lang="en-US">
              <a:ln>
                <a:solidFill>
                  <a:srgbClr val="FF1B4F"/>
                </a:solidFill>
              </a:ln>
            </a:endParaRPr>
          </a:p>
        </p:txBody>
      </p:sp>
      <p:sp>
        <p:nvSpPr>
          <p:cNvPr id="46095" name="Text Box 14"/>
          <p:cNvSpPr txBox="1">
            <a:spLocks noChangeArrowheads="1"/>
          </p:cNvSpPr>
          <p:nvPr/>
        </p:nvSpPr>
        <p:spPr bwMode="auto">
          <a:xfrm>
            <a:off x="3140604" y="4384675"/>
            <a:ext cx="3717925" cy="312738"/>
          </a:xfrm>
          <a:prstGeom prst="rect">
            <a:avLst/>
          </a:prstGeom>
          <a:noFill/>
          <a:ln w="25400">
            <a:noFill/>
            <a:miter lim="800000"/>
            <a:headEnd/>
            <a:tailEnd/>
          </a:ln>
        </p:spPr>
        <p:txBody>
          <a:bodyPr wrap="none">
            <a:prstTxWarp prst="textNoShape">
              <a:avLst/>
            </a:prstTxWarp>
            <a:spAutoFit/>
          </a:bodyPr>
          <a:lstStyle/>
          <a:p>
            <a:pPr algn="ctr" eaLnBrk="0" hangingPunct="0">
              <a:lnSpc>
                <a:spcPct val="90000"/>
              </a:lnSpc>
              <a:spcBef>
                <a:spcPct val="50000"/>
              </a:spcBef>
            </a:pPr>
            <a:r>
              <a:rPr lang="en-US" sz="1600" dirty="0">
                <a:solidFill>
                  <a:srgbClr val="6600CC"/>
                </a:solidFill>
              </a:rPr>
              <a:t>Light travels this path in LT seconds</a:t>
            </a:r>
          </a:p>
        </p:txBody>
      </p:sp>
      <p:sp>
        <p:nvSpPr>
          <p:cNvPr id="46096" name="Text Box 15"/>
          <p:cNvSpPr txBox="1">
            <a:spLocks noChangeArrowheads="1"/>
          </p:cNvSpPr>
          <p:nvPr/>
        </p:nvSpPr>
        <p:spPr bwMode="auto">
          <a:xfrm>
            <a:off x="887413" y="5718175"/>
            <a:ext cx="7691437" cy="655638"/>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600" dirty="0"/>
              <a:t>At time ET, the observer’s camera records photons emitted from the target at time ET-LT, where LT is the one-way light time.  The camera "sees" the target's position and orientation at ET-LT.</a:t>
            </a:r>
          </a:p>
        </p:txBody>
      </p:sp>
      <p:sp>
        <p:nvSpPr>
          <p:cNvPr id="46097" name="Text Box 16"/>
          <p:cNvSpPr txBox="1">
            <a:spLocks noChangeArrowheads="1"/>
          </p:cNvSpPr>
          <p:nvPr/>
        </p:nvSpPr>
        <p:spPr bwMode="auto">
          <a:xfrm>
            <a:off x="168275" y="2789238"/>
            <a:ext cx="2673350" cy="917575"/>
          </a:xfrm>
          <a:prstGeom prst="rect">
            <a:avLst/>
          </a:prstGeom>
          <a:noFill/>
          <a:ln w="25400">
            <a:noFill/>
            <a:miter lim="800000"/>
            <a:headEnd/>
            <a:tailEnd/>
          </a:ln>
        </p:spPr>
        <p:txBody>
          <a:bodyPr anchor="ctr">
            <a:prstTxWarp prst="textNoShape">
              <a:avLst/>
            </a:prstTxWarp>
            <a:spAutoFit/>
          </a:bodyPr>
          <a:lstStyle/>
          <a:p>
            <a:pPr eaLnBrk="0" hangingPunct="0">
              <a:lnSpc>
                <a:spcPct val="90000"/>
              </a:lnSpc>
              <a:spcBef>
                <a:spcPct val="50000"/>
              </a:spcBef>
            </a:pPr>
            <a:r>
              <a:rPr lang="en-US" sz="1200"/>
              <a:t>Note: The angular separation of the geometric and light time corrected positions as seen by the observer has been exaggerated for readability.</a:t>
            </a:r>
          </a:p>
        </p:txBody>
      </p:sp>
      <p:sp>
        <p:nvSpPr>
          <p:cNvPr id="46098" name="Line 17"/>
          <p:cNvSpPr>
            <a:spLocks noChangeShapeType="1"/>
          </p:cNvSpPr>
          <p:nvPr/>
        </p:nvSpPr>
        <p:spPr bwMode="auto">
          <a:xfrm flipV="1">
            <a:off x="6027738" y="2076450"/>
            <a:ext cx="55562" cy="568325"/>
          </a:xfrm>
          <a:prstGeom prst="line">
            <a:avLst/>
          </a:prstGeom>
          <a:noFill/>
          <a:ln w="28575">
            <a:solidFill>
              <a:schemeClr val="tx1"/>
            </a:solidFill>
            <a:round/>
            <a:headEnd/>
            <a:tailEnd type="triangle" w="med" len="med"/>
          </a:ln>
        </p:spPr>
        <p:txBody>
          <a:bodyPr anchor="ctr">
            <a:prstTxWarp prst="textNoShape">
              <a:avLst/>
            </a:prstTxWarp>
            <a:spAutoFit/>
          </a:bodyPr>
          <a:lstStyle/>
          <a:p>
            <a:endParaRPr lang="en-US"/>
          </a:p>
        </p:txBody>
      </p:sp>
      <p:sp>
        <p:nvSpPr>
          <p:cNvPr id="46099" name="Text Box 18"/>
          <p:cNvSpPr txBox="1">
            <a:spLocks noChangeArrowheads="1"/>
          </p:cNvSpPr>
          <p:nvPr/>
        </p:nvSpPr>
        <p:spPr bwMode="auto">
          <a:xfrm>
            <a:off x="6143625" y="1546225"/>
            <a:ext cx="1765300" cy="546100"/>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600" dirty="0"/>
              <a:t>Target’s angular velocity vector</a:t>
            </a:r>
          </a:p>
        </p:txBody>
      </p:sp>
      <p:sp>
        <p:nvSpPr>
          <p:cNvPr id="46100" name="Freeform 19"/>
          <p:cNvSpPr>
            <a:spLocks/>
          </p:cNvSpPr>
          <p:nvPr/>
        </p:nvSpPr>
        <p:spPr bwMode="auto">
          <a:xfrm rot="-1561775">
            <a:off x="5965825" y="2020888"/>
            <a:ext cx="377825" cy="301625"/>
          </a:xfrm>
          <a:custGeom>
            <a:avLst/>
            <a:gdLst>
              <a:gd name="T0" fmla="*/ 0 w 238"/>
              <a:gd name="T1" fmla="*/ 71438 h 190"/>
              <a:gd name="T2" fmla="*/ 349250 w 238"/>
              <a:gd name="T3" fmla="*/ 290513 h 190"/>
              <a:gd name="T4" fmla="*/ 174625 w 238"/>
              <a:gd name="T5" fmla="*/ 0 h 190"/>
              <a:gd name="T6" fmla="*/ 0 60000 65536"/>
              <a:gd name="T7" fmla="*/ 0 60000 65536"/>
              <a:gd name="T8" fmla="*/ 0 60000 65536"/>
              <a:gd name="T9" fmla="*/ 0 w 238"/>
              <a:gd name="T10" fmla="*/ 0 h 190"/>
              <a:gd name="T11" fmla="*/ 238 w 238"/>
              <a:gd name="T12" fmla="*/ 190 h 190"/>
            </a:gdLst>
            <a:ahLst/>
            <a:cxnLst>
              <a:cxn ang="T6">
                <a:pos x="T0" y="T1"/>
              </a:cxn>
              <a:cxn ang="T7">
                <a:pos x="T2" y="T3"/>
              </a:cxn>
              <a:cxn ang="T8">
                <a:pos x="T4" y="T5"/>
              </a:cxn>
            </a:cxnLst>
            <a:rect l="T9" t="T10" r="T11" b="T12"/>
            <a:pathLst>
              <a:path w="238" h="190">
                <a:moveTo>
                  <a:pt x="0" y="45"/>
                </a:moveTo>
                <a:cubicBezTo>
                  <a:pt x="101" y="117"/>
                  <a:pt x="202" y="190"/>
                  <a:pt x="220" y="183"/>
                </a:cubicBezTo>
                <a:cubicBezTo>
                  <a:pt x="238" y="176"/>
                  <a:pt x="131" y="35"/>
                  <a:pt x="110" y="0"/>
                </a:cubicBezTo>
              </a:path>
            </a:pathLst>
          </a:custGeom>
          <a:noFill/>
          <a:ln w="28575">
            <a:solidFill>
              <a:schemeClr val="accent1"/>
            </a:solidFill>
            <a:round/>
            <a:headEnd/>
            <a:tailEnd type="triangle" w="med" len="med"/>
          </a:ln>
        </p:spPr>
        <p:txBody>
          <a:bodyPr wrap="none" anchor="ctr">
            <a:prstTxWarp prst="textNoShape">
              <a:avLst/>
            </a:prstTxWarp>
            <a:spAutoFit/>
          </a:bodyPr>
          <a:lstStyle/>
          <a:p>
            <a:pPr algn="ctr" eaLnBrk="0" hangingPunct="0">
              <a:lnSpc>
                <a:spcPct val="90000"/>
              </a:lnSpc>
              <a:spcBef>
                <a:spcPct val="50000"/>
              </a:spcBef>
            </a:pPr>
            <a:endParaRPr lang="en-US"/>
          </a:p>
        </p:txBody>
      </p:sp>
      <p:sp>
        <p:nvSpPr>
          <p:cNvPr id="46101" name="Text Box 20"/>
          <p:cNvSpPr txBox="1">
            <a:spLocks noChangeArrowheads="1"/>
          </p:cNvSpPr>
          <p:nvPr/>
        </p:nvSpPr>
        <p:spPr bwMode="auto">
          <a:xfrm>
            <a:off x="5002213" y="1349375"/>
            <a:ext cx="1258887" cy="749300"/>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600" dirty="0"/>
              <a:t>Target’s velocity vector</a:t>
            </a:r>
          </a:p>
        </p:txBody>
      </p:sp>
      <p:grpSp>
        <p:nvGrpSpPr>
          <p:cNvPr id="46102" name="Group 21"/>
          <p:cNvGrpSpPr>
            <a:grpSpLocks/>
          </p:cNvGrpSpPr>
          <p:nvPr/>
        </p:nvGrpSpPr>
        <p:grpSpPr bwMode="auto">
          <a:xfrm>
            <a:off x="4846638" y="2122488"/>
            <a:ext cx="42862" cy="160337"/>
            <a:chOff x="739" y="2116"/>
            <a:chExt cx="156" cy="420"/>
          </a:xfrm>
        </p:grpSpPr>
        <p:sp>
          <p:nvSpPr>
            <p:cNvPr id="46110" name="Oval 22"/>
            <p:cNvSpPr>
              <a:spLocks noChangeArrowheads="1"/>
            </p:cNvSpPr>
            <p:nvPr/>
          </p:nvSpPr>
          <p:spPr bwMode="auto">
            <a:xfrm>
              <a:off x="739" y="2116"/>
              <a:ext cx="156" cy="147"/>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6111" name="Oval 23"/>
            <p:cNvSpPr>
              <a:spLocks noChangeArrowheads="1"/>
            </p:cNvSpPr>
            <p:nvPr/>
          </p:nvSpPr>
          <p:spPr bwMode="auto">
            <a:xfrm>
              <a:off x="753" y="2452"/>
              <a:ext cx="92" cy="84"/>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6103" name="Group 24"/>
          <p:cNvGrpSpPr>
            <a:grpSpLocks/>
          </p:cNvGrpSpPr>
          <p:nvPr/>
        </p:nvGrpSpPr>
        <p:grpSpPr bwMode="auto">
          <a:xfrm>
            <a:off x="5794375" y="2693988"/>
            <a:ext cx="42863" cy="182562"/>
            <a:chOff x="331" y="1946"/>
            <a:chExt cx="93" cy="426"/>
          </a:xfrm>
        </p:grpSpPr>
        <p:grpSp>
          <p:nvGrpSpPr>
            <p:cNvPr id="46104" name="Group 25"/>
            <p:cNvGrpSpPr>
              <a:grpSpLocks/>
            </p:cNvGrpSpPr>
            <p:nvPr/>
          </p:nvGrpSpPr>
          <p:grpSpPr bwMode="auto">
            <a:xfrm>
              <a:off x="338" y="2275"/>
              <a:ext cx="78" cy="97"/>
              <a:chOff x="821" y="1740"/>
              <a:chExt cx="142" cy="161"/>
            </a:xfrm>
          </p:grpSpPr>
          <p:sp>
            <p:nvSpPr>
              <p:cNvPr id="46108" name="Oval 26"/>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6109" name="AutoShape 27"/>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6105" name="Group 28"/>
            <p:cNvGrpSpPr>
              <a:grpSpLocks/>
            </p:cNvGrpSpPr>
            <p:nvPr/>
          </p:nvGrpSpPr>
          <p:grpSpPr bwMode="auto">
            <a:xfrm rot="10800000" flipH="1" flipV="1">
              <a:off x="331" y="1946"/>
              <a:ext cx="93" cy="132"/>
              <a:chOff x="821" y="1740"/>
              <a:chExt cx="142" cy="161"/>
            </a:xfrm>
          </p:grpSpPr>
          <p:sp>
            <p:nvSpPr>
              <p:cNvPr id="46106" name="Oval 29"/>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6107" name="AutoShape 30"/>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sp>
        <p:nvSpPr>
          <p:cNvPr id="36" name="Text Box 14"/>
          <p:cNvSpPr txBox="1">
            <a:spLocks noChangeArrowheads="1"/>
          </p:cNvSpPr>
          <p:nvPr/>
        </p:nvSpPr>
        <p:spPr bwMode="auto">
          <a:xfrm>
            <a:off x="3431003" y="2411940"/>
            <a:ext cx="2343264" cy="761234"/>
          </a:xfrm>
          <a:prstGeom prst="rect">
            <a:avLst/>
          </a:prstGeom>
          <a:noFill/>
          <a:ln w="25400">
            <a:noFill/>
            <a:miter lim="800000"/>
            <a:headEnd/>
            <a:tailEnd/>
          </a:ln>
        </p:spPr>
        <p:txBody>
          <a:bodyPr wrap="square">
            <a:prstTxWarp prst="textNoShape">
              <a:avLst/>
            </a:prstTxWarp>
            <a:spAutoFit/>
          </a:bodyPr>
          <a:lstStyle/>
          <a:p>
            <a:pPr algn="ctr" eaLnBrk="0" hangingPunct="0">
              <a:lnSpc>
                <a:spcPct val="90000"/>
              </a:lnSpc>
              <a:spcBef>
                <a:spcPct val="50000"/>
              </a:spcBef>
            </a:pPr>
            <a:r>
              <a:rPr lang="en-US" sz="1600" dirty="0">
                <a:solidFill>
                  <a:srgbClr val="6600CC"/>
                </a:solidFill>
              </a:rPr>
              <a:t>Target travels this path (along the black arc) in LT seconds</a:t>
            </a:r>
          </a:p>
        </p:txBody>
      </p:sp>
      <p:sp>
        <p:nvSpPr>
          <p:cNvPr id="38" name="Line 13"/>
          <p:cNvSpPr>
            <a:spLocks noChangeShapeType="1"/>
          </p:cNvSpPr>
          <p:nvPr/>
        </p:nvSpPr>
        <p:spPr bwMode="auto">
          <a:xfrm flipH="1" flipV="1">
            <a:off x="4724398" y="2125129"/>
            <a:ext cx="1202268" cy="677338"/>
          </a:xfrm>
          <a:prstGeom prst="line">
            <a:avLst/>
          </a:prstGeom>
          <a:noFill/>
          <a:ln w="38100">
            <a:solidFill>
              <a:srgbClr val="6600CC"/>
            </a:solidFill>
            <a:prstDash val="sysDot"/>
            <a:round/>
            <a:headEnd/>
            <a:tailEnd type="triangle" w="med" len="med"/>
          </a:ln>
        </p:spPr>
        <p:txBody>
          <a:bodyPr wrap="square" anchor="ctr">
            <a:prstTxWarp prst="textNoShape">
              <a:avLst/>
            </a:prstTxWarp>
            <a:spAutoFit/>
          </a:bodyPr>
          <a:lstStyle/>
          <a:p>
            <a:endParaRPr lang="en-US">
              <a:ln>
                <a:solidFill>
                  <a:srgbClr val="FF1B4F"/>
                </a:solidFill>
              </a:l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47106" name="Slide Number Placeholder 4"/>
          <p:cNvSpPr>
            <a:spLocks noGrp="1"/>
          </p:cNvSpPr>
          <p:nvPr>
            <p:ph type="sldNum" sz="quarter" idx="11"/>
          </p:nvPr>
        </p:nvSpPr>
        <p:spPr>
          <a:noFill/>
        </p:spPr>
        <p:txBody>
          <a:bodyPr/>
          <a:lstStyle/>
          <a:p>
            <a:fld id="{545B4A2B-F00D-4B2F-8F6E-6D1118A03926}" type="slidenum">
              <a:rPr lang="en-US" smtClean="0">
                <a:latin typeface="Arial" pitchFamily="-60" charset="0"/>
                <a:ea typeface="ＭＳ Ｐゴシック" pitchFamily="-60" charset="-128"/>
                <a:cs typeface="ＭＳ Ｐゴシック" pitchFamily="-60" charset="-128"/>
              </a:rPr>
              <a:pPr/>
              <a:t>33</a:t>
            </a:fld>
            <a:endParaRPr lang="en-US" sz="1400" b="0">
              <a:latin typeface="Times New Roman" pitchFamily="-60" charset="0"/>
              <a:ea typeface="ＭＳ Ｐゴシック" pitchFamily="-60" charset="-128"/>
              <a:cs typeface="ＭＳ Ｐゴシック" pitchFamily="-60" charset="-128"/>
            </a:endParaRPr>
          </a:p>
        </p:txBody>
      </p:sp>
      <p:sp>
        <p:nvSpPr>
          <p:cNvPr id="47107" name="Rectangle 2"/>
          <p:cNvSpPr>
            <a:spLocks noGrp="1" noChangeArrowheads="1"/>
          </p:cNvSpPr>
          <p:nvPr>
            <p:ph type="title"/>
          </p:nvPr>
        </p:nvSpPr>
        <p:spPr>
          <a:xfrm>
            <a:off x="1976438" y="393700"/>
            <a:ext cx="6948487" cy="422275"/>
          </a:xfrm>
        </p:spPr>
        <p:txBody>
          <a:bodyPr/>
          <a:lstStyle/>
          <a:p>
            <a:r>
              <a:rPr lang="en-US" sz="2800" dirty="0">
                <a:ea typeface="ＭＳ Ｐゴシック" pitchFamily="-60" charset="-128"/>
                <a:cs typeface="ＭＳ Ｐゴシック" pitchFamily="-60" charset="-128"/>
              </a:rPr>
              <a:t>Prediction Using Light Time Corrections</a:t>
            </a:r>
            <a:endParaRPr lang="en-US" dirty="0">
              <a:ea typeface="ＭＳ Ｐゴシック" pitchFamily="-60" charset="-128"/>
              <a:cs typeface="ＭＳ Ｐゴシック" pitchFamily="-60" charset="-128"/>
            </a:endParaRPr>
          </a:p>
        </p:txBody>
      </p:sp>
      <p:sp>
        <p:nvSpPr>
          <p:cNvPr id="47108" name="Text Box 8"/>
          <p:cNvSpPr txBox="1">
            <a:spLocks noChangeArrowheads="1"/>
          </p:cNvSpPr>
          <p:nvPr/>
        </p:nvSpPr>
        <p:spPr bwMode="auto">
          <a:xfrm>
            <a:off x="452438" y="5667375"/>
            <a:ext cx="8320087" cy="655638"/>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600"/>
              <a:t>Using the light time corrected target position and orientation, the predicted locations in the photo of the target image and surface features have changed, but the accuracy of the prediction may still be poor.</a:t>
            </a:r>
          </a:p>
        </p:txBody>
      </p:sp>
      <p:sp>
        <p:nvSpPr>
          <p:cNvPr id="47109" name="Rectangle 4"/>
          <p:cNvSpPr>
            <a:spLocks noChangeArrowheads="1"/>
          </p:cNvSpPr>
          <p:nvPr/>
        </p:nvSpPr>
        <p:spPr bwMode="auto">
          <a:xfrm>
            <a:off x="2265362" y="1484841"/>
            <a:ext cx="5194803" cy="3810000"/>
          </a:xfrm>
          <a:prstGeom prst="rect">
            <a:avLst/>
          </a:prstGeom>
          <a:noFill/>
          <a:ln w="28575">
            <a:solidFill>
              <a:schemeClr val="tx1"/>
            </a:solidFill>
            <a:miter lim="800000"/>
            <a:headEnd/>
            <a:tailEnd/>
          </a:ln>
        </p:spPr>
        <p:txBody>
          <a:bodyPr wrap="square" anchor="ctr">
            <a:prstTxWarp prst="textNoShape">
              <a:avLst/>
            </a:prstTxWarp>
            <a:spAutoFit/>
          </a:bodyPr>
          <a:lstStyle/>
          <a:p>
            <a:pPr algn="ctr" eaLnBrk="0" hangingPunct="0">
              <a:lnSpc>
                <a:spcPct val="90000"/>
              </a:lnSpc>
              <a:spcBef>
                <a:spcPct val="50000"/>
              </a:spcBef>
            </a:pPr>
            <a:endParaRPr lang="en-US"/>
          </a:p>
        </p:txBody>
      </p:sp>
      <p:sp>
        <p:nvSpPr>
          <p:cNvPr id="106507" name="Oval 11"/>
          <p:cNvSpPr>
            <a:spLocks noChangeArrowheads="1"/>
          </p:cNvSpPr>
          <p:nvPr/>
        </p:nvSpPr>
        <p:spPr bwMode="auto">
          <a:xfrm>
            <a:off x="4014788" y="2716213"/>
            <a:ext cx="1547812" cy="1509712"/>
          </a:xfrm>
          <a:prstGeom prst="ellipse">
            <a:avLst/>
          </a:prstGeom>
          <a:gradFill rotWithShape="0">
            <a:gsLst>
              <a:gs pos="0">
                <a:schemeClr val="accent2"/>
              </a:gs>
              <a:gs pos="100000">
                <a:schemeClr val="accent2">
                  <a:gamma/>
                  <a:shade val="46275"/>
                  <a:invGamma/>
                </a:schemeClr>
              </a:gs>
            </a:gsLst>
            <a:lin ang="2700000" scaled="1"/>
          </a:gradFill>
          <a:ln w="127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grpSp>
        <p:nvGrpSpPr>
          <p:cNvPr id="47111" name="Group 12"/>
          <p:cNvGrpSpPr>
            <a:grpSpLocks/>
          </p:cNvGrpSpPr>
          <p:nvPr/>
        </p:nvGrpSpPr>
        <p:grpSpPr bwMode="auto">
          <a:xfrm>
            <a:off x="4216400" y="3567113"/>
            <a:ext cx="123825" cy="153987"/>
            <a:chOff x="821" y="1740"/>
            <a:chExt cx="142" cy="161"/>
          </a:xfrm>
        </p:grpSpPr>
        <p:sp>
          <p:nvSpPr>
            <p:cNvPr id="47124" name="Oval 13"/>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7125" name="AutoShape 14"/>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7112" name="Group 16"/>
          <p:cNvGrpSpPr>
            <a:grpSpLocks/>
          </p:cNvGrpSpPr>
          <p:nvPr/>
        </p:nvGrpSpPr>
        <p:grpSpPr bwMode="auto">
          <a:xfrm rot="10800000" flipH="1" flipV="1">
            <a:off x="4205288" y="3044825"/>
            <a:ext cx="147637" cy="209550"/>
            <a:chOff x="821" y="1740"/>
            <a:chExt cx="142" cy="161"/>
          </a:xfrm>
        </p:grpSpPr>
        <p:sp>
          <p:nvSpPr>
            <p:cNvPr id="47122" name="Oval 17"/>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7123" name="AutoShape 18"/>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7114" name="Text Box 7"/>
          <p:cNvSpPr txBox="1">
            <a:spLocks noChangeArrowheads="1"/>
          </p:cNvSpPr>
          <p:nvPr/>
        </p:nvSpPr>
        <p:spPr bwMode="auto">
          <a:xfrm>
            <a:off x="2484879" y="3493157"/>
            <a:ext cx="753792" cy="674031"/>
          </a:xfrm>
          <a:prstGeom prst="rect">
            <a:avLst/>
          </a:prstGeom>
          <a:noFill/>
          <a:ln w="25400">
            <a:noFill/>
            <a:miter lim="800000"/>
            <a:headEnd/>
            <a:tailEnd/>
          </a:ln>
        </p:spPr>
        <p:txBody>
          <a:bodyPr wrap="square">
            <a:prstTxWarp prst="textNoShape">
              <a:avLst/>
            </a:prstTxWarp>
            <a:spAutoFit/>
          </a:bodyPr>
          <a:lstStyle/>
          <a:p>
            <a:pPr algn="ctr" eaLnBrk="0" hangingPunct="0">
              <a:lnSpc>
                <a:spcPct val="90000"/>
              </a:lnSpc>
              <a:spcBef>
                <a:spcPct val="50000"/>
              </a:spcBef>
            </a:pPr>
            <a:r>
              <a:rPr lang="en-US" sz="1400"/>
              <a:t>Actual star image </a:t>
            </a:r>
            <a:endParaRPr lang="en-US" sz="1400" dirty="0"/>
          </a:p>
        </p:txBody>
      </p:sp>
      <p:grpSp>
        <p:nvGrpSpPr>
          <p:cNvPr id="47115" name="Group 33"/>
          <p:cNvGrpSpPr>
            <a:grpSpLocks/>
          </p:cNvGrpSpPr>
          <p:nvPr/>
        </p:nvGrpSpPr>
        <p:grpSpPr bwMode="auto">
          <a:xfrm>
            <a:off x="4284663" y="2633663"/>
            <a:ext cx="1539875" cy="1533525"/>
            <a:chOff x="240" y="1641"/>
            <a:chExt cx="970" cy="966"/>
          </a:xfrm>
        </p:grpSpPr>
        <p:sp>
          <p:nvSpPr>
            <p:cNvPr id="47119" name="Oval 34"/>
            <p:cNvSpPr>
              <a:spLocks noChangeArrowheads="1"/>
            </p:cNvSpPr>
            <p:nvPr/>
          </p:nvSpPr>
          <p:spPr bwMode="auto">
            <a:xfrm>
              <a:off x="341" y="2207"/>
              <a:ext cx="92" cy="84"/>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7120" name="Oval 35"/>
            <p:cNvSpPr>
              <a:spLocks noChangeArrowheads="1"/>
            </p:cNvSpPr>
            <p:nvPr/>
          </p:nvSpPr>
          <p:spPr bwMode="auto">
            <a:xfrm>
              <a:off x="240" y="1641"/>
              <a:ext cx="970" cy="966"/>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7121" name="Oval 36"/>
            <p:cNvSpPr>
              <a:spLocks noChangeArrowheads="1"/>
            </p:cNvSpPr>
            <p:nvPr/>
          </p:nvSpPr>
          <p:spPr bwMode="auto">
            <a:xfrm>
              <a:off x="327" y="1853"/>
              <a:ext cx="156" cy="147"/>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7116" name="AutoShape 39"/>
          <p:cNvSpPr>
            <a:spLocks noChangeArrowheads="1"/>
          </p:cNvSpPr>
          <p:nvPr/>
        </p:nvSpPr>
        <p:spPr bwMode="auto">
          <a:xfrm>
            <a:off x="2771775" y="3208338"/>
            <a:ext cx="306388" cy="290512"/>
          </a:xfrm>
          <a:prstGeom prst="star4">
            <a:avLst>
              <a:gd name="adj" fmla="val 12694"/>
            </a:avLst>
          </a:prstGeom>
          <a:noFill/>
          <a:ln w="12700">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7117" name="AutoShape 40"/>
          <p:cNvSpPr>
            <a:spLocks noChangeArrowheads="1"/>
          </p:cNvSpPr>
          <p:nvPr/>
        </p:nvSpPr>
        <p:spPr bwMode="auto">
          <a:xfrm>
            <a:off x="3000375" y="3106738"/>
            <a:ext cx="306388" cy="290512"/>
          </a:xfrm>
          <a:prstGeom prst="star4">
            <a:avLst>
              <a:gd name="adj" fmla="val 12694"/>
            </a:avLst>
          </a:prstGeom>
          <a:noFill/>
          <a:ln w="12700">
            <a:solidFill>
              <a:schemeClr val="accent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7118" name="Text Box 42"/>
          <p:cNvSpPr txBox="1">
            <a:spLocks noChangeArrowheads="1"/>
          </p:cNvSpPr>
          <p:nvPr/>
        </p:nvSpPr>
        <p:spPr bwMode="auto">
          <a:xfrm>
            <a:off x="3595061" y="4083991"/>
            <a:ext cx="1032918" cy="674031"/>
          </a:xfrm>
          <a:prstGeom prst="rect">
            <a:avLst/>
          </a:prstGeom>
          <a:noFill/>
          <a:ln w="25400">
            <a:noFill/>
            <a:miter lim="800000"/>
            <a:headEnd/>
            <a:tailEnd/>
          </a:ln>
        </p:spPr>
        <p:txBody>
          <a:bodyPr wrap="square">
            <a:prstTxWarp prst="textNoShape">
              <a:avLst/>
            </a:prstTxWarp>
            <a:spAutoFit/>
          </a:bodyPr>
          <a:lstStyle/>
          <a:p>
            <a:pPr algn="ctr" eaLnBrk="0" hangingPunct="0">
              <a:lnSpc>
                <a:spcPct val="90000"/>
              </a:lnSpc>
              <a:spcBef>
                <a:spcPct val="50000"/>
              </a:spcBef>
            </a:pPr>
            <a:r>
              <a:rPr lang="en-US" sz="1400" dirty="0"/>
              <a:t>Actual body image </a:t>
            </a:r>
          </a:p>
        </p:txBody>
      </p:sp>
      <p:sp>
        <p:nvSpPr>
          <p:cNvPr id="24" name="Text Box 7"/>
          <p:cNvSpPr txBox="1">
            <a:spLocks noChangeArrowheads="1"/>
          </p:cNvSpPr>
          <p:nvPr/>
        </p:nvSpPr>
        <p:spPr bwMode="auto">
          <a:xfrm>
            <a:off x="5672592" y="3179662"/>
            <a:ext cx="1905501" cy="674031"/>
          </a:xfrm>
          <a:prstGeom prst="rect">
            <a:avLst/>
          </a:prstGeom>
          <a:noFill/>
          <a:ln w="25400">
            <a:noFill/>
            <a:miter lim="800000"/>
            <a:headEnd/>
            <a:tailEnd/>
          </a:ln>
        </p:spPr>
        <p:txBody>
          <a:bodyPr wrap="square">
            <a:prstTxWarp prst="textNoShape">
              <a:avLst/>
            </a:prstTxWarp>
            <a:spAutoFit/>
          </a:bodyPr>
          <a:lstStyle/>
          <a:p>
            <a:pPr algn="ctr" eaLnBrk="0" hangingPunct="0">
              <a:lnSpc>
                <a:spcPct val="90000"/>
              </a:lnSpc>
              <a:spcBef>
                <a:spcPct val="50000"/>
              </a:spcBef>
            </a:pPr>
            <a:r>
              <a:rPr lang="en-US" sz="1400" dirty="0"/>
              <a:t>Body motion relative to solar system barycenter</a:t>
            </a:r>
          </a:p>
        </p:txBody>
      </p:sp>
      <p:sp>
        <p:nvSpPr>
          <p:cNvPr id="26" name="Text Box 6"/>
          <p:cNvSpPr txBox="1">
            <a:spLocks noChangeArrowheads="1"/>
          </p:cNvSpPr>
          <p:nvPr/>
        </p:nvSpPr>
        <p:spPr bwMode="auto">
          <a:xfrm>
            <a:off x="2861775" y="1527447"/>
            <a:ext cx="3646487" cy="771525"/>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400" dirty="0"/>
              <a:t>Predicted target body, surface feature, and star image locations (in red). Actual locations are in blue and black.</a:t>
            </a:r>
          </a:p>
        </p:txBody>
      </p:sp>
      <p:cxnSp>
        <p:nvCxnSpPr>
          <p:cNvPr id="25" name="Straight Arrow Connector 24">
            <a:extLst>
              <a:ext uri="{FF2B5EF4-FFF2-40B4-BE49-F238E27FC236}">
                <a16:creationId xmlns:a16="http://schemas.microsoft.com/office/drawing/2014/main" id="{60A32B5D-D90A-CB40-90D3-FFEED2CD1692}"/>
              </a:ext>
            </a:extLst>
          </p:cNvPr>
          <p:cNvCxnSpPr>
            <a:cxnSpLocks/>
          </p:cNvCxnSpPr>
          <p:nvPr/>
        </p:nvCxnSpPr>
        <p:spPr bwMode="auto">
          <a:xfrm flipV="1">
            <a:off x="5069666" y="2389569"/>
            <a:ext cx="161101" cy="385963"/>
          </a:xfrm>
          <a:prstGeom prst="straightConnector1">
            <a:avLst/>
          </a:prstGeom>
          <a:noFill/>
          <a:ln w="25400" cap="flat" cmpd="sng" algn="ctr">
            <a:solidFill>
              <a:schemeClr val="bg2">
                <a:lumMod val="75000"/>
              </a:schemeClr>
            </a:solidFill>
            <a:prstDash val="solid"/>
            <a:round/>
            <a:headEnd type="none" w="med" len="med"/>
            <a:tailEnd type="triangle"/>
          </a:ln>
          <a:effectLst/>
        </p:spPr>
      </p:cxnSp>
      <p:sp>
        <p:nvSpPr>
          <p:cNvPr id="27" name="Arc 26">
            <a:extLst>
              <a:ext uri="{FF2B5EF4-FFF2-40B4-BE49-F238E27FC236}">
                <a16:creationId xmlns:a16="http://schemas.microsoft.com/office/drawing/2014/main" id="{B33B867F-043B-DB49-AEB3-5351EADCA866}"/>
              </a:ext>
            </a:extLst>
          </p:cNvPr>
          <p:cNvSpPr/>
          <p:nvPr/>
        </p:nvSpPr>
        <p:spPr bwMode="auto">
          <a:xfrm rot="1335070">
            <a:off x="4943512" y="2331843"/>
            <a:ext cx="512956" cy="260622"/>
          </a:xfrm>
          <a:prstGeom prst="arc">
            <a:avLst>
              <a:gd name="adj1" fmla="val 18593799"/>
              <a:gd name="adj2" fmla="val 12657825"/>
            </a:avLst>
          </a:prstGeom>
          <a:noFill/>
          <a:ln w="25400" cap="flat" cmpd="sng" algn="ctr">
            <a:solidFill>
              <a:schemeClr val="tx1"/>
            </a:solidFill>
            <a:prstDash val="solid"/>
            <a:round/>
            <a:headEnd type="triangl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cxnSp>
        <p:nvCxnSpPr>
          <p:cNvPr id="28" name="Straight Arrow Connector 27">
            <a:extLst>
              <a:ext uri="{FF2B5EF4-FFF2-40B4-BE49-F238E27FC236}">
                <a16:creationId xmlns:a16="http://schemas.microsoft.com/office/drawing/2014/main" id="{2FBB95FD-8FFA-6D40-B433-5F0358275CD8}"/>
              </a:ext>
            </a:extLst>
          </p:cNvPr>
          <p:cNvCxnSpPr/>
          <p:nvPr/>
        </p:nvCxnSpPr>
        <p:spPr bwMode="auto">
          <a:xfrm flipH="1">
            <a:off x="3796500" y="3498850"/>
            <a:ext cx="2115349" cy="0"/>
          </a:xfrm>
          <a:prstGeom prst="straightConnector1">
            <a:avLst/>
          </a:prstGeom>
          <a:noFill/>
          <a:ln w="25400" cap="flat" cmpd="sng" algn="ctr">
            <a:solidFill>
              <a:schemeClr val="bg2">
                <a:lumMod val="75000"/>
              </a:schemeClr>
            </a:solidFill>
            <a:prstDash val="dash"/>
            <a:round/>
            <a:headEnd type="none" w="med" len="med"/>
            <a:tailEnd type="triangle"/>
          </a:ln>
          <a:effectLst/>
        </p:spPr>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48130" name="Slide Number Placeholder 4"/>
          <p:cNvSpPr>
            <a:spLocks noGrp="1"/>
          </p:cNvSpPr>
          <p:nvPr>
            <p:ph type="sldNum" sz="quarter" idx="11"/>
          </p:nvPr>
        </p:nvSpPr>
        <p:spPr>
          <a:noFill/>
        </p:spPr>
        <p:txBody>
          <a:bodyPr/>
          <a:lstStyle/>
          <a:p>
            <a:fld id="{D3BF55E3-EECE-4E64-89B1-07E946E56C8D}" type="slidenum">
              <a:rPr lang="en-US" smtClean="0">
                <a:latin typeface="Arial" pitchFamily="-60" charset="0"/>
                <a:ea typeface="ＭＳ Ｐゴシック" pitchFamily="-60" charset="-128"/>
                <a:cs typeface="ＭＳ Ｐゴシック" pitchFamily="-60" charset="-128"/>
              </a:rPr>
              <a:pPr/>
              <a:t>34</a:t>
            </a:fld>
            <a:endParaRPr lang="en-US" sz="1400" b="0">
              <a:latin typeface="Times New Roman" pitchFamily="-60" charset="0"/>
              <a:ea typeface="ＭＳ Ｐゴシック" pitchFamily="-60" charset="-128"/>
              <a:cs typeface="ＭＳ Ｐゴシック" pitchFamily="-60" charset="-128"/>
            </a:endParaRPr>
          </a:p>
        </p:txBody>
      </p:sp>
      <p:sp>
        <p:nvSpPr>
          <p:cNvPr id="48131" name="Rectangle 2"/>
          <p:cNvSpPr>
            <a:spLocks noGrp="1" noChangeArrowheads="1"/>
          </p:cNvSpPr>
          <p:nvPr>
            <p:ph type="title"/>
          </p:nvPr>
        </p:nvSpPr>
        <p:spPr>
          <a:xfrm>
            <a:off x="2589213" y="393700"/>
            <a:ext cx="5699125" cy="474663"/>
          </a:xfrm>
        </p:spPr>
        <p:txBody>
          <a:bodyPr/>
          <a:lstStyle/>
          <a:p>
            <a:r>
              <a:rPr lang="en-US">
                <a:ea typeface="ＭＳ Ｐゴシック" pitchFamily="-60" charset="-128"/>
                <a:cs typeface="ＭＳ Ｐゴシック" pitchFamily="-60" charset="-128"/>
              </a:rPr>
              <a:t>Stellar Aberration Correction</a:t>
            </a:r>
          </a:p>
        </p:txBody>
      </p:sp>
      <p:sp>
        <p:nvSpPr>
          <p:cNvPr id="48132" name="Text Box 3"/>
          <p:cNvSpPr txBox="1">
            <a:spLocks noChangeArrowheads="1"/>
          </p:cNvSpPr>
          <p:nvPr/>
        </p:nvSpPr>
        <p:spPr bwMode="auto">
          <a:xfrm>
            <a:off x="1103313" y="5942013"/>
            <a:ext cx="6913562" cy="312737"/>
          </a:xfrm>
          <a:prstGeom prst="rect">
            <a:avLst/>
          </a:prstGeom>
          <a:noFill/>
          <a:ln w="25400">
            <a:noFill/>
            <a:miter lim="800000"/>
            <a:headEnd/>
            <a:tailEnd/>
          </a:ln>
        </p:spPr>
        <p:txBody>
          <a:bodyPr>
            <a:prstTxWarp prst="textNoShape">
              <a:avLst/>
            </a:prstTxWarp>
            <a:spAutoFit/>
          </a:bodyPr>
          <a:lstStyle/>
          <a:p>
            <a:pPr eaLnBrk="0" hangingPunct="0">
              <a:lnSpc>
                <a:spcPct val="90000"/>
              </a:lnSpc>
              <a:spcBef>
                <a:spcPct val="50000"/>
              </a:spcBef>
            </a:pPr>
            <a:r>
              <a:rPr lang="en-US" sz="1600"/>
              <a:t>  </a:t>
            </a:r>
          </a:p>
        </p:txBody>
      </p:sp>
      <p:sp>
        <p:nvSpPr>
          <p:cNvPr id="48133" name="Freeform 4"/>
          <p:cNvSpPr>
            <a:spLocks/>
          </p:cNvSpPr>
          <p:nvPr/>
        </p:nvSpPr>
        <p:spPr bwMode="auto">
          <a:xfrm>
            <a:off x="1674813" y="1506538"/>
            <a:ext cx="5459412" cy="2460625"/>
          </a:xfrm>
          <a:custGeom>
            <a:avLst/>
            <a:gdLst>
              <a:gd name="T0" fmla="*/ 5459412 w 3439"/>
              <a:gd name="T1" fmla="*/ 2460625 h 1550"/>
              <a:gd name="T2" fmla="*/ 3335337 w 3439"/>
              <a:gd name="T3" fmla="*/ 669925 h 1550"/>
              <a:gd name="T4" fmla="*/ 0 w 3439"/>
              <a:gd name="T5" fmla="*/ 0 h 1550"/>
              <a:gd name="T6" fmla="*/ 0 60000 65536"/>
              <a:gd name="T7" fmla="*/ 0 60000 65536"/>
              <a:gd name="T8" fmla="*/ 0 60000 65536"/>
              <a:gd name="T9" fmla="*/ 0 w 3439"/>
              <a:gd name="T10" fmla="*/ 0 h 1550"/>
              <a:gd name="T11" fmla="*/ 3439 w 3439"/>
              <a:gd name="T12" fmla="*/ 1550 h 1550"/>
            </a:gdLst>
            <a:ahLst/>
            <a:cxnLst>
              <a:cxn ang="T6">
                <a:pos x="T0" y="T1"/>
              </a:cxn>
              <a:cxn ang="T7">
                <a:pos x="T2" y="T3"/>
              </a:cxn>
              <a:cxn ang="T8">
                <a:pos x="T4" y="T5"/>
              </a:cxn>
            </a:cxnLst>
            <a:rect l="T9" t="T10" r="T11" b="T12"/>
            <a:pathLst>
              <a:path w="3439" h="1550">
                <a:moveTo>
                  <a:pt x="3439" y="1550"/>
                </a:moveTo>
                <a:cubicBezTo>
                  <a:pt x="3056" y="1115"/>
                  <a:pt x="2674" y="680"/>
                  <a:pt x="2101" y="422"/>
                </a:cubicBezTo>
                <a:cubicBezTo>
                  <a:pt x="1528" y="164"/>
                  <a:pt x="764" y="82"/>
                  <a:pt x="0" y="0"/>
                </a:cubicBezTo>
              </a:path>
            </a:pathLst>
          </a:custGeom>
          <a:noFill/>
          <a:ln w="28575">
            <a:solidFill>
              <a:schemeClr val="tx1"/>
            </a:solidFill>
            <a:round/>
            <a:headEnd/>
            <a:tailEnd/>
          </a:ln>
        </p:spPr>
        <p:txBody>
          <a:bodyPr wrap="none" anchor="ctr">
            <a:prstTxWarp prst="textNoShape">
              <a:avLst/>
            </a:prstTxWarp>
            <a:spAutoFit/>
          </a:bodyPr>
          <a:lstStyle/>
          <a:p>
            <a:pPr algn="ctr" eaLnBrk="0" hangingPunct="0">
              <a:lnSpc>
                <a:spcPct val="90000"/>
              </a:lnSpc>
              <a:spcBef>
                <a:spcPct val="50000"/>
              </a:spcBef>
            </a:pPr>
            <a:endParaRPr lang="en-US"/>
          </a:p>
        </p:txBody>
      </p:sp>
      <p:sp>
        <p:nvSpPr>
          <p:cNvPr id="48134" name="Oval 5"/>
          <p:cNvSpPr>
            <a:spLocks noChangeArrowheads="1"/>
          </p:cNvSpPr>
          <p:nvPr/>
        </p:nvSpPr>
        <p:spPr bwMode="auto">
          <a:xfrm>
            <a:off x="5745163" y="2590800"/>
            <a:ext cx="500062" cy="447675"/>
          </a:xfrm>
          <a:prstGeom prst="ellipse">
            <a:avLst/>
          </a:prstGeom>
          <a:noFill/>
          <a:ln w="38100">
            <a:solidFill>
              <a:srgbClr val="008000"/>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8135" name="Line 6"/>
          <p:cNvSpPr>
            <a:spLocks noChangeShapeType="1"/>
          </p:cNvSpPr>
          <p:nvPr/>
        </p:nvSpPr>
        <p:spPr bwMode="auto">
          <a:xfrm flipV="1">
            <a:off x="2174875" y="2833688"/>
            <a:ext cx="3824288" cy="1946275"/>
          </a:xfrm>
          <a:prstGeom prst="line">
            <a:avLst/>
          </a:prstGeom>
          <a:noFill/>
          <a:ln w="38100">
            <a:solidFill>
              <a:schemeClr val="tx1"/>
            </a:solidFill>
            <a:round/>
            <a:headEnd/>
            <a:tailEnd type="triangle" w="med" len="med"/>
          </a:ln>
        </p:spPr>
        <p:txBody>
          <a:bodyPr anchor="ctr">
            <a:prstTxWarp prst="textNoShape">
              <a:avLst/>
            </a:prstTxWarp>
            <a:spAutoFit/>
          </a:bodyPr>
          <a:lstStyle/>
          <a:p>
            <a:endParaRPr lang="en-US"/>
          </a:p>
        </p:txBody>
      </p:sp>
      <p:sp>
        <p:nvSpPr>
          <p:cNvPr id="48136" name="Oval 7"/>
          <p:cNvSpPr>
            <a:spLocks noChangeArrowheads="1"/>
          </p:cNvSpPr>
          <p:nvPr/>
        </p:nvSpPr>
        <p:spPr bwMode="auto">
          <a:xfrm>
            <a:off x="4540250" y="1885950"/>
            <a:ext cx="500063" cy="447675"/>
          </a:xfrm>
          <a:prstGeom prst="ellipse">
            <a:avLst/>
          </a:prstGeom>
          <a:noFill/>
          <a:ln w="38100">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8137" name="Line 8"/>
          <p:cNvSpPr>
            <a:spLocks noChangeShapeType="1"/>
          </p:cNvSpPr>
          <p:nvPr/>
        </p:nvSpPr>
        <p:spPr bwMode="auto">
          <a:xfrm flipV="1">
            <a:off x="2149475" y="2111375"/>
            <a:ext cx="2641600" cy="2678113"/>
          </a:xfrm>
          <a:prstGeom prst="line">
            <a:avLst/>
          </a:prstGeom>
          <a:noFill/>
          <a:ln w="38100">
            <a:solidFill>
              <a:schemeClr val="tx1"/>
            </a:solidFill>
            <a:round/>
            <a:headEnd/>
            <a:tailEnd type="triangle" w="med" len="med"/>
          </a:ln>
        </p:spPr>
        <p:txBody>
          <a:bodyPr anchor="ctr">
            <a:prstTxWarp prst="textNoShape">
              <a:avLst/>
            </a:prstTxWarp>
            <a:spAutoFit/>
          </a:bodyPr>
          <a:lstStyle/>
          <a:p>
            <a:endParaRPr lang="en-US"/>
          </a:p>
        </p:txBody>
      </p:sp>
      <p:sp>
        <p:nvSpPr>
          <p:cNvPr id="48138" name="Line 9"/>
          <p:cNvSpPr>
            <a:spLocks noChangeShapeType="1"/>
          </p:cNvSpPr>
          <p:nvPr/>
        </p:nvSpPr>
        <p:spPr bwMode="auto">
          <a:xfrm flipH="1" flipV="1">
            <a:off x="4032250" y="1611313"/>
            <a:ext cx="1385888" cy="774700"/>
          </a:xfrm>
          <a:prstGeom prst="line">
            <a:avLst/>
          </a:prstGeom>
          <a:noFill/>
          <a:ln w="28575">
            <a:solidFill>
              <a:schemeClr val="tx1"/>
            </a:solidFill>
            <a:round/>
            <a:headEnd/>
            <a:tailEnd type="triangle" w="med" len="med"/>
          </a:ln>
        </p:spPr>
        <p:txBody>
          <a:bodyPr anchor="ctr">
            <a:prstTxWarp prst="textNoShape">
              <a:avLst/>
            </a:prstTxWarp>
            <a:spAutoFit/>
          </a:bodyPr>
          <a:lstStyle/>
          <a:p>
            <a:endParaRPr lang="en-US"/>
          </a:p>
        </p:txBody>
      </p:sp>
      <p:sp>
        <p:nvSpPr>
          <p:cNvPr id="48139" name="Text Box 10"/>
          <p:cNvSpPr txBox="1">
            <a:spLocks noChangeArrowheads="1"/>
          </p:cNvSpPr>
          <p:nvPr/>
        </p:nvSpPr>
        <p:spPr bwMode="auto">
          <a:xfrm>
            <a:off x="2060575" y="4897438"/>
            <a:ext cx="3119438" cy="312737"/>
          </a:xfrm>
          <a:prstGeom prst="rect">
            <a:avLst/>
          </a:prstGeom>
          <a:noFill/>
          <a:ln w="25400">
            <a:noFill/>
            <a:miter lim="800000"/>
            <a:headEnd/>
            <a:tailEnd/>
          </a:ln>
        </p:spPr>
        <p:txBody>
          <a:bodyPr wrap="none">
            <a:prstTxWarp prst="textNoShape">
              <a:avLst/>
            </a:prstTxWarp>
            <a:spAutoFit/>
          </a:bodyPr>
          <a:lstStyle/>
          <a:p>
            <a:pPr algn="ctr" eaLnBrk="0" hangingPunct="0">
              <a:lnSpc>
                <a:spcPct val="90000"/>
              </a:lnSpc>
              <a:spcBef>
                <a:spcPct val="50000"/>
              </a:spcBef>
            </a:pPr>
            <a:r>
              <a:rPr lang="en-US" sz="1600" dirty="0"/>
              <a:t>Observer’s position at time ET</a:t>
            </a:r>
          </a:p>
        </p:txBody>
      </p:sp>
      <p:sp>
        <p:nvSpPr>
          <p:cNvPr id="48140" name="Line 13"/>
          <p:cNvSpPr>
            <a:spLocks noChangeShapeType="1"/>
          </p:cNvSpPr>
          <p:nvPr/>
        </p:nvSpPr>
        <p:spPr bwMode="auto">
          <a:xfrm flipH="1">
            <a:off x="2263775" y="2560638"/>
            <a:ext cx="3249613" cy="2281237"/>
          </a:xfrm>
          <a:prstGeom prst="line">
            <a:avLst/>
          </a:prstGeom>
          <a:noFill/>
          <a:ln w="38100">
            <a:solidFill>
              <a:srgbClr val="6600CC"/>
            </a:solidFill>
            <a:prstDash val="sysDot"/>
            <a:round/>
            <a:headEnd/>
            <a:tailEnd type="triangle" w="med" len="med"/>
          </a:ln>
        </p:spPr>
        <p:txBody>
          <a:bodyPr anchor="ctr">
            <a:prstTxWarp prst="textNoShape">
              <a:avLst/>
            </a:prstTxWarp>
            <a:spAutoFit/>
          </a:bodyPr>
          <a:lstStyle/>
          <a:p>
            <a:endParaRPr lang="en-US"/>
          </a:p>
        </p:txBody>
      </p:sp>
      <p:sp>
        <p:nvSpPr>
          <p:cNvPr id="48141" name="Text Box 14"/>
          <p:cNvSpPr txBox="1">
            <a:spLocks noChangeArrowheads="1"/>
          </p:cNvSpPr>
          <p:nvPr/>
        </p:nvSpPr>
        <p:spPr bwMode="auto">
          <a:xfrm>
            <a:off x="3019425" y="4502150"/>
            <a:ext cx="4254500" cy="284163"/>
          </a:xfrm>
          <a:prstGeom prst="rect">
            <a:avLst/>
          </a:prstGeom>
          <a:noFill/>
          <a:ln w="25400">
            <a:noFill/>
            <a:miter lim="800000"/>
            <a:headEnd/>
            <a:tailEnd/>
          </a:ln>
        </p:spPr>
        <p:txBody>
          <a:bodyPr wrap="none">
            <a:prstTxWarp prst="textNoShape">
              <a:avLst/>
            </a:prstTxWarp>
            <a:spAutoFit/>
          </a:bodyPr>
          <a:lstStyle/>
          <a:p>
            <a:pPr algn="ctr" eaLnBrk="0" hangingPunct="0">
              <a:lnSpc>
                <a:spcPct val="90000"/>
              </a:lnSpc>
              <a:spcBef>
                <a:spcPct val="50000"/>
              </a:spcBef>
            </a:pPr>
            <a:r>
              <a:rPr lang="en-US" sz="1400">
                <a:solidFill>
                  <a:srgbClr val="6600CC"/>
                </a:solidFill>
              </a:rPr>
              <a:t>To the observer, light appears to travel this path</a:t>
            </a:r>
            <a:endParaRPr lang="en-US" sz="1600"/>
          </a:p>
        </p:txBody>
      </p:sp>
      <p:sp>
        <p:nvSpPr>
          <p:cNvPr id="48142" name="Text Box 15"/>
          <p:cNvSpPr txBox="1">
            <a:spLocks noChangeArrowheads="1"/>
          </p:cNvSpPr>
          <p:nvPr/>
        </p:nvSpPr>
        <p:spPr bwMode="auto">
          <a:xfrm>
            <a:off x="854075" y="5460995"/>
            <a:ext cx="8015288" cy="1341438"/>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600" dirty="0"/>
              <a:t>At time ET, the observer’s camera records photons emitted from the target at time ET-LT, where LT is the one-way light time.  </a:t>
            </a:r>
          </a:p>
          <a:p>
            <a:pPr eaLnBrk="0" hangingPunct="0">
              <a:lnSpc>
                <a:spcPct val="90000"/>
              </a:lnSpc>
              <a:spcBef>
                <a:spcPct val="50000"/>
              </a:spcBef>
            </a:pPr>
            <a:r>
              <a:rPr lang="en-US" sz="1600" dirty="0"/>
              <a:t>The vector from the observer at ET to the location of the target at ET-LT is displaced by a physical phenomenon called stellar aberration.  The displaced vector yields the apparent position of the target.</a:t>
            </a:r>
            <a:endParaRPr lang="en-US" sz="1600" dirty="0">
              <a:solidFill>
                <a:schemeClr val="folHlink"/>
              </a:solidFill>
            </a:endParaRPr>
          </a:p>
        </p:txBody>
      </p:sp>
      <p:sp>
        <p:nvSpPr>
          <p:cNvPr id="104464" name="Oval 16"/>
          <p:cNvSpPr>
            <a:spLocks noChangeArrowheads="1"/>
          </p:cNvSpPr>
          <p:nvPr/>
        </p:nvSpPr>
        <p:spPr bwMode="auto">
          <a:xfrm>
            <a:off x="5205942" y="2210330"/>
            <a:ext cx="500063" cy="447675"/>
          </a:xfrm>
          <a:prstGeom prst="ellipse">
            <a:avLst/>
          </a:prstGeom>
          <a:gradFill rotWithShape="1">
            <a:gsLst>
              <a:gs pos="0">
                <a:schemeClr val="accent2"/>
              </a:gs>
              <a:gs pos="100000">
                <a:schemeClr val="accent2">
                  <a:gamma/>
                  <a:shade val="46275"/>
                  <a:invGamma/>
                </a:schemeClr>
              </a:gs>
            </a:gsLst>
            <a:lin ang="2700000" scaled="1"/>
          </a:gradFill>
          <a:ln w="19050">
            <a:solidFill>
              <a:schemeClr val="tx1"/>
            </a:solidFill>
            <a:round/>
            <a:headEnd/>
            <a:tailEnd/>
          </a:ln>
          <a:effectLst/>
        </p:spPr>
        <p:txBody>
          <a:bodyPr anchor="ctr">
            <a:prstTxWarp prst="textNoShape">
              <a:avLst/>
            </a:prstTxWarp>
            <a:spAutoFit/>
          </a:bodyPr>
          <a:lstStyle/>
          <a:p>
            <a:pPr algn="ctr" eaLnBrk="0" hangingPunct="0">
              <a:lnSpc>
                <a:spcPct val="90000"/>
              </a:lnSpc>
              <a:spcBef>
                <a:spcPct val="50000"/>
              </a:spcBef>
              <a:defRPr/>
            </a:pPr>
            <a:endParaRPr lang="en-US">
              <a:latin typeface="Arial" charset="0"/>
              <a:ea typeface="+mn-ea"/>
              <a:cs typeface="+mn-cs"/>
            </a:endParaRPr>
          </a:p>
        </p:txBody>
      </p:sp>
      <p:sp>
        <p:nvSpPr>
          <p:cNvPr id="48144" name="Line 17"/>
          <p:cNvSpPr>
            <a:spLocks noChangeShapeType="1"/>
          </p:cNvSpPr>
          <p:nvPr/>
        </p:nvSpPr>
        <p:spPr bwMode="auto">
          <a:xfrm flipV="1">
            <a:off x="2128307" y="2455333"/>
            <a:ext cx="3341158" cy="2318280"/>
          </a:xfrm>
          <a:prstGeom prst="line">
            <a:avLst/>
          </a:prstGeom>
          <a:noFill/>
          <a:ln w="38100">
            <a:solidFill>
              <a:schemeClr val="tx1"/>
            </a:solidFill>
            <a:round/>
            <a:headEnd/>
            <a:tailEnd type="triangle" w="med" len="med"/>
          </a:ln>
        </p:spPr>
        <p:txBody>
          <a:bodyPr wrap="square" anchor="ctr">
            <a:prstTxWarp prst="textNoShape">
              <a:avLst/>
            </a:prstTxWarp>
            <a:spAutoFit/>
          </a:bodyPr>
          <a:lstStyle/>
          <a:p>
            <a:endParaRPr lang="en-US"/>
          </a:p>
        </p:txBody>
      </p:sp>
      <p:sp>
        <p:nvSpPr>
          <p:cNvPr id="48145" name="Text Box 18"/>
          <p:cNvSpPr txBox="1">
            <a:spLocks noChangeArrowheads="1"/>
          </p:cNvSpPr>
          <p:nvPr/>
        </p:nvSpPr>
        <p:spPr bwMode="auto">
          <a:xfrm>
            <a:off x="5658914" y="1721378"/>
            <a:ext cx="2519363" cy="512762"/>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400" dirty="0">
                <a:solidFill>
                  <a:schemeClr val="accent2"/>
                </a:solidFill>
              </a:rPr>
              <a:t>Target’s apparent position and orientation</a:t>
            </a:r>
            <a:endParaRPr lang="en-US" sz="1800" dirty="0"/>
          </a:p>
        </p:txBody>
      </p:sp>
      <p:sp>
        <p:nvSpPr>
          <p:cNvPr id="48147" name="Text Box 20"/>
          <p:cNvSpPr txBox="1">
            <a:spLocks noChangeArrowheads="1"/>
          </p:cNvSpPr>
          <p:nvPr/>
        </p:nvSpPr>
        <p:spPr bwMode="auto">
          <a:xfrm>
            <a:off x="0" y="4746599"/>
            <a:ext cx="1922463" cy="594009"/>
          </a:xfrm>
          <a:prstGeom prst="rect">
            <a:avLst/>
          </a:prstGeom>
          <a:noFill/>
          <a:ln w="25400">
            <a:noFill/>
            <a:miter lim="800000"/>
            <a:headEnd/>
            <a:tailEnd/>
          </a:ln>
        </p:spPr>
        <p:txBody>
          <a:bodyPr>
            <a:prstTxWarp prst="textNoShape">
              <a:avLst/>
            </a:prstTxWarp>
            <a:spAutoFit/>
          </a:bodyPr>
          <a:lstStyle/>
          <a:p>
            <a:pPr algn="ctr" eaLnBrk="0" hangingPunct="0">
              <a:lnSpc>
                <a:spcPct val="90000"/>
              </a:lnSpc>
              <a:spcBef>
                <a:spcPct val="50000"/>
              </a:spcBef>
            </a:pPr>
            <a:r>
              <a:rPr lang="en-US" sz="1200" dirty="0"/>
              <a:t>Observer’s velocity relative to Solar System Barycenter</a:t>
            </a:r>
          </a:p>
        </p:txBody>
      </p:sp>
      <p:sp>
        <p:nvSpPr>
          <p:cNvPr id="48148" name="Text Box 21"/>
          <p:cNvSpPr txBox="1">
            <a:spLocks noChangeArrowheads="1"/>
          </p:cNvSpPr>
          <p:nvPr/>
        </p:nvSpPr>
        <p:spPr bwMode="auto">
          <a:xfrm>
            <a:off x="269875" y="2741613"/>
            <a:ext cx="2492375" cy="1082675"/>
          </a:xfrm>
          <a:prstGeom prst="rect">
            <a:avLst/>
          </a:prstGeom>
          <a:noFill/>
          <a:ln w="25400">
            <a:noFill/>
            <a:miter lim="800000"/>
            <a:headEnd/>
            <a:tailEnd/>
          </a:ln>
        </p:spPr>
        <p:txBody>
          <a:bodyPr anchor="ctr">
            <a:prstTxWarp prst="textNoShape">
              <a:avLst/>
            </a:prstTxWarp>
            <a:spAutoFit/>
          </a:bodyPr>
          <a:lstStyle/>
          <a:p>
            <a:pPr eaLnBrk="0" hangingPunct="0">
              <a:lnSpc>
                <a:spcPct val="90000"/>
              </a:lnSpc>
              <a:spcBef>
                <a:spcPct val="50000"/>
              </a:spcBef>
            </a:pPr>
            <a:r>
              <a:rPr lang="en-US" sz="1200"/>
              <a:t>Note: The angular separation of the geometric,  light time corrected, and apparent positions as seen by the observer has been exaggerated for readability.</a:t>
            </a:r>
          </a:p>
        </p:txBody>
      </p:sp>
      <p:sp>
        <p:nvSpPr>
          <p:cNvPr id="48149" name="Oval 22"/>
          <p:cNvSpPr>
            <a:spLocks noChangeArrowheads="1"/>
          </p:cNvSpPr>
          <p:nvPr/>
        </p:nvSpPr>
        <p:spPr bwMode="auto">
          <a:xfrm>
            <a:off x="2060575" y="4703763"/>
            <a:ext cx="158750" cy="158750"/>
          </a:xfrm>
          <a:prstGeom prst="ellipse">
            <a:avLst/>
          </a:prstGeom>
          <a:solidFill>
            <a:schemeClr val="tx1"/>
          </a:solidFill>
          <a:ln w="25400">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nvGrpSpPr>
          <p:cNvPr id="48150" name="Group 23"/>
          <p:cNvGrpSpPr>
            <a:grpSpLocks/>
          </p:cNvGrpSpPr>
          <p:nvPr/>
        </p:nvGrpSpPr>
        <p:grpSpPr bwMode="auto">
          <a:xfrm>
            <a:off x="4846638" y="2122488"/>
            <a:ext cx="42862" cy="160337"/>
            <a:chOff x="739" y="2116"/>
            <a:chExt cx="156" cy="420"/>
          </a:xfrm>
        </p:grpSpPr>
        <p:sp>
          <p:nvSpPr>
            <p:cNvPr id="48163" name="Oval 24"/>
            <p:cNvSpPr>
              <a:spLocks noChangeArrowheads="1"/>
            </p:cNvSpPr>
            <p:nvPr/>
          </p:nvSpPr>
          <p:spPr bwMode="auto">
            <a:xfrm>
              <a:off x="739" y="2116"/>
              <a:ext cx="156" cy="147"/>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8164" name="Oval 25"/>
            <p:cNvSpPr>
              <a:spLocks noChangeArrowheads="1"/>
            </p:cNvSpPr>
            <p:nvPr/>
          </p:nvSpPr>
          <p:spPr bwMode="auto">
            <a:xfrm>
              <a:off x="753" y="2452"/>
              <a:ext cx="92" cy="84"/>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8151" name="Group 26"/>
          <p:cNvGrpSpPr>
            <a:grpSpLocks/>
          </p:cNvGrpSpPr>
          <p:nvPr/>
        </p:nvGrpSpPr>
        <p:grpSpPr bwMode="auto">
          <a:xfrm>
            <a:off x="5800725" y="2733675"/>
            <a:ext cx="42863" cy="160338"/>
            <a:chOff x="739" y="2116"/>
            <a:chExt cx="156" cy="420"/>
          </a:xfrm>
        </p:grpSpPr>
        <p:sp>
          <p:nvSpPr>
            <p:cNvPr id="48161" name="Oval 27"/>
            <p:cNvSpPr>
              <a:spLocks noChangeArrowheads="1"/>
            </p:cNvSpPr>
            <p:nvPr/>
          </p:nvSpPr>
          <p:spPr bwMode="auto">
            <a:xfrm>
              <a:off x="739" y="2116"/>
              <a:ext cx="156" cy="147"/>
            </a:xfrm>
            <a:prstGeom prst="ellipse">
              <a:avLst/>
            </a:prstGeom>
            <a:noFill/>
            <a:ln w="28575">
              <a:solidFill>
                <a:srgbClr val="008000"/>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8162" name="Oval 28"/>
            <p:cNvSpPr>
              <a:spLocks noChangeArrowheads="1"/>
            </p:cNvSpPr>
            <p:nvPr/>
          </p:nvSpPr>
          <p:spPr bwMode="auto">
            <a:xfrm>
              <a:off x="753" y="2452"/>
              <a:ext cx="92" cy="84"/>
            </a:xfrm>
            <a:prstGeom prst="ellipse">
              <a:avLst/>
            </a:prstGeom>
            <a:noFill/>
            <a:ln w="28575">
              <a:solidFill>
                <a:srgbClr val="008000"/>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8152" name="Group 29"/>
          <p:cNvGrpSpPr>
            <a:grpSpLocks/>
          </p:cNvGrpSpPr>
          <p:nvPr/>
        </p:nvGrpSpPr>
        <p:grpSpPr bwMode="auto">
          <a:xfrm>
            <a:off x="5258858" y="2363258"/>
            <a:ext cx="42863" cy="182563"/>
            <a:chOff x="331" y="1946"/>
            <a:chExt cx="93" cy="426"/>
          </a:xfrm>
        </p:grpSpPr>
        <p:grpSp>
          <p:nvGrpSpPr>
            <p:cNvPr id="48155" name="Group 30"/>
            <p:cNvGrpSpPr>
              <a:grpSpLocks/>
            </p:cNvGrpSpPr>
            <p:nvPr/>
          </p:nvGrpSpPr>
          <p:grpSpPr bwMode="auto">
            <a:xfrm>
              <a:off x="338" y="2275"/>
              <a:ext cx="78" cy="97"/>
              <a:chOff x="821" y="1740"/>
              <a:chExt cx="142" cy="161"/>
            </a:xfrm>
          </p:grpSpPr>
          <p:sp>
            <p:nvSpPr>
              <p:cNvPr id="48159" name="Oval 31"/>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8160" name="AutoShape 32"/>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8156" name="Group 33"/>
            <p:cNvGrpSpPr>
              <a:grpSpLocks/>
            </p:cNvGrpSpPr>
            <p:nvPr/>
          </p:nvGrpSpPr>
          <p:grpSpPr bwMode="auto">
            <a:xfrm rot="10800000" flipH="1" flipV="1">
              <a:off x="331" y="1946"/>
              <a:ext cx="93" cy="132"/>
              <a:chOff x="821" y="1740"/>
              <a:chExt cx="142" cy="161"/>
            </a:xfrm>
          </p:grpSpPr>
          <p:sp>
            <p:nvSpPr>
              <p:cNvPr id="48157" name="Oval 34"/>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8158" name="AutoShape 35"/>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sp>
        <p:nvSpPr>
          <p:cNvPr id="48153" name="Text Box 36"/>
          <p:cNvSpPr txBox="1">
            <a:spLocks noChangeArrowheads="1"/>
          </p:cNvSpPr>
          <p:nvPr/>
        </p:nvSpPr>
        <p:spPr bwMode="auto">
          <a:xfrm>
            <a:off x="1385411" y="1830825"/>
            <a:ext cx="3073301" cy="893788"/>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400" dirty="0">
                <a:solidFill>
                  <a:srgbClr val="CC0000"/>
                </a:solidFill>
              </a:rPr>
              <a:t>Target’s position and orientation at time ET. This position is called the geometric or uncorrected position.</a:t>
            </a:r>
          </a:p>
        </p:txBody>
      </p:sp>
      <p:sp>
        <p:nvSpPr>
          <p:cNvPr id="48154" name="Text Box 37"/>
          <p:cNvSpPr txBox="1">
            <a:spLocks noChangeArrowheads="1"/>
          </p:cNvSpPr>
          <p:nvPr/>
        </p:nvSpPr>
        <p:spPr bwMode="auto">
          <a:xfrm>
            <a:off x="6397625" y="2411413"/>
            <a:ext cx="2593975" cy="1055687"/>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400" dirty="0">
                <a:solidFill>
                  <a:srgbClr val="008000"/>
                </a:solidFill>
              </a:rPr>
              <a:t>Target’s position and orientation at time ET-LT (light time corrected position and orientation)</a:t>
            </a:r>
            <a:endParaRPr lang="en-US" sz="1600" dirty="0"/>
          </a:p>
        </p:txBody>
      </p:sp>
      <p:sp>
        <p:nvSpPr>
          <p:cNvPr id="38" name="Line 19"/>
          <p:cNvSpPr>
            <a:spLocks noChangeShapeType="1"/>
          </p:cNvSpPr>
          <p:nvPr/>
        </p:nvSpPr>
        <p:spPr bwMode="auto">
          <a:xfrm flipH="1" flipV="1">
            <a:off x="2015066" y="4512733"/>
            <a:ext cx="118533" cy="279398"/>
          </a:xfrm>
          <a:prstGeom prst="line">
            <a:avLst/>
          </a:prstGeom>
          <a:noFill/>
          <a:ln w="28575">
            <a:solidFill>
              <a:srgbClr val="FF0000"/>
            </a:solidFill>
            <a:round/>
            <a:headEnd/>
            <a:tailEnd type="triangle" w="med" len="med"/>
          </a:ln>
        </p:spPr>
        <p:txBody>
          <a:bodyPr wrap="square" anchor="ctr">
            <a:prstTxWarp prst="textNoShape">
              <a:avLst/>
            </a:prstTxWarp>
            <a:spAutoFit/>
          </a:bodyPr>
          <a:lstStyle/>
          <a:p>
            <a:endParaRPr lang="en-US"/>
          </a:p>
        </p:txBody>
      </p:sp>
      <p:sp>
        <p:nvSpPr>
          <p:cNvPr id="39" name="Text Box 20"/>
          <p:cNvSpPr txBox="1">
            <a:spLocks noChangeArrowheads="1"/>
          </p:cNvSpPr>
          <p:nvPr/>
        </p:nvSpPr>
        <p:spPr bwMode="auto">
          <a:xfrm>
            <a:off x="1195364" y="3879739"/>
            <a:ext cx="1879992" cy="787908"/>
          </a:xfrm>
          <a:prstGeom prst="rect">
            <a:avLst/>
          </a:prstGeom>
          <a:noFill/>
          <a:ln w="25400">
            <a:noFill/>
            <a:miter lim="800000"/>
            <a:headEnd/>
            <a:tailEnd/>
          </a:ln>
        </p:spPr>
        <p:txBody>
          <a:bodyPr wrap="square">
            <a:prstTxWarp prst="textNoShape">
              <a:avLst/>
            </a:prstTxWarp>
            <a:spAutoFit/>
          </a:bodyPr>
          <a:lstStyle/>
          <a:p>
            <a:pPr eaLnBrk="0" hangingPunct="0">
              <a:lnSpc>
                <a:spcPct val="90000"/>
              </a:lnSpc>
              <a:spcBef>
                <a:spcPct val="50000"/>
              </a:spcBef>
            </a:pPr>
            <a:r>
              <a:rPr lang="en-US" sz="1200" dirty="0"/>
              <a:t>Velocity component orthogonal to observer-target position</a:t>
            </a:r>
          </a:p>
        </p:txBody>
      </p:sp>
      <p:sp>
        <p:nvSpPr>
          <p:cNvPr id="48146" name="Line 19"/>
          <p:cNvSpPr>
            <a:spLocks noChangeShapeType="1"/>
          </p:cNvSpPr>
          <p:nvPr/>
        </p:nvSpPr>
        <p:spPr bwMode="auto">
          <a:xfrm flipH="1" flipV="1">
            <a:off x="1439333" y="4775201"/>
            <a:ext cx="697442" cy="14288"/>
          </a:xfrm>
          <a:prstGeom prst="line">
            <a:avLst/>
          </a:prstGeom>
          <a:noFill/>
          <a:ln w="28575">
            <a:solidFill>
              <a:srgbClr val="FF0000"/>
            </a:solidFill>
            <a:round/>
            <a:headEnd/>
            <a:tailEnd type="triangle" w="med" len="med"/>
          </a:ln>
        </p:spPr>
        <p:txBody>
          <a:bodyPr wrap="square" anchor="ctr">
            <a:prstTxWarp prst="textNoShape">
              <a:avLst/>
            </a:prstTxWarp>
            <a:spAutoFit/>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49154" name="Slide Number Placeholder 4"/>
          <p:cNvSpPr>
            <a:spLocks noGrp="1"/>
          </p:cNvSpPr>
          <p:nvPr>
            <p:ph type="sldNum" sz="quarter" idx="11"/>
          </p:nvPr>
        </p:nvSpPr>
        <p:spPr>
          <a:noFill/>
        </p:spPr>
        <p:txBody>
          <a:bodyPr/>
          <a:lstStyle/>
          <a:p>
            <a:fld id="{32002F0E-345D-4C0C-B008-BB70985F708A}" type="slidenum">
              <a:rPr lang="en-US" smtClean="0">
                <a:latin typeface="Arial" pitchFamily="-60" charset="0"/>
                <a:ea typeface="ＭＳ Ｐゴシック" pitchFamily="-60" charset="-128"/>
                <a:cs typeface="ＭＳ Ｐゴシック" pitchFamily="-60" charset="-128"/>
              </a:rPr>
              <a:pPr/>
              <a:t>35</a:t>
            </a:fld>
            <a:endParaRPr lang="en-US" sz="1400" b="0">
              <a:latin typeface="Times New Roman" pitchFamily="-60" charset="0"/>
              <a:ea typeface="ＭＳ Ｐゴシック" pitchFamily="-60" charset="-128"/>
              <a:cs typeface="ＭＳ Ｐゴシック" pitchFamily="-60" charset="-128"/>
            </a:endParaRPr>
          </a:p>
        </p:txBody>
      </p:sp>
      <p:sp>
        <p:nvSpPr>
          <p:cNvPr id="49155" name="Rectangle 2"/>
          <p:cNvSpPr>
            <a:spLocks noGrp="1" noChangeArrowheads="1"/>
          </p:cNvSpPr>
          <p:nvPr>
            <p:ph type="title"/>
          </p:nvPr>
        </p:nvSpPr>
        <p:spPr>
          <a:xfrm>
            <a:off x="2306638" y="393700"/>
            <a:ext cx="6365875" cy="422275"/>
          </a:xfrm>
        </p:spPr>
        <p:txBody>
          <a:bodyPr/>
          <a:lstStyle/>
          <a:p>
            <a:r>
              <a:rPr lang="en-US" sz="2800">
                <a:ea typeface="ＭＳ Ｐゴシック" pitchFamily="-60" charset="-128"/>
                <a:cs typeface="ＭＳ Ｐゴシック" pitchFamily="-60" charset="-128"/>
              </a:rPr>
              <a:t>Prediction Using "LT+S" Corrections</a:t>
            </a:r>
          </a:p>
        </p:txBody>
      </p:sp>
      <p:sp>
        <p:nvSpPr>
          <p:cNvPr id="49156" name="Text Box 6"/>
          <p:cNvSpPr txBox="1">
            <a:spLocks noChangeArrowheads="1"/>
          </p:cNvSpPr>
          <p:nvPr/>
        </p:nvSpPr>
        <p:spPr bwMode="auto">
          <a:xfrm>
            <a:off x="2438400" y="4814094"/>
            <a:ext cx="4213225" cy="676275"/>
          </a:xfrm>
          <a:prstGeom prst="rect">
            <a:avLst/>
          </a:prstGeom>
          <a:noFill/>
          <a:ln w="25400">
            <a:noFill/>
            <a:miter lim="800000"/>
            <a:headEnd/>
            <a:tailEnd/>
          </a:ln>
        </p:spPr>
        <p:txBody>
          <a:bodyPr>
            <a:prstTxWarp prst="textNoShape">
              <a:avLst/>
            </a:prstTxWarp>
          </a:bodyPr>
          <a:lstStyle/>
          <a:p>
            <a:pPr eaLnBrk="0" hangingPunct="0">
              <a:lnSpc>
                <a:spcPct val="90000"/>
              </a:lnSpc>
              <a:spcBef>
                <a:spcPct val="50000"/>
              </a:spcBef>
            </a:pPr>
            <a:r>
              <a:rPr lang="en-US" sz="1400" dirty="0"/>
              <a:t>Predicted target body, surface feature, and star image locations (in red)</a:t>
            </a:r>
          </a:p>
        </p:txBody>
      </p:sp>
      <p:sp>
        <p:nvSpPr>
          <p:cNvPr id="49157" name="Text Box 9"/>
          <p:cNvSpPr txBox="1">
            <a:spLocks noChangeArrowheads="1"/>
          </p:cNvSpPr>
          <p:nvPr/>
        </p:nvSpPr>
        <p:spPr bwMode="auto">
          <a:xfrm>
            <a:off x="841375" y="5392738"/>
            <a:ext cx="7754938" cy="1317625"/>
          </a:xfrm>
          <a:prstGeom prst="rect">
            <a:avLst/>
          </a:prstGeom>
          <a:noFill/>
          <a:ln w="25400">
            <a:noFill/>
            <a:miter lim="800000"/>
            <a:headEnd/>
            <a:tailEnd/>
          </a:ln>
        </p:spPr>
        <p:txBody>
          <a:bodyPr>
            <a:prstTxWarp prst="textNoShape">
              <a:avLst/>
            </a:prstTxWarp>
            <a:spAutoFit/>
          </a:bodyPr>
          <a:lstStyle/>
          <a:p>
            <a:pPr eaLnBrk="0" hangingPunct="0">
              <a:lnSpc>
                <a:spcPct val="90000"/>
              </a:lnSpc>
              <a:spcBef>
                <a:spcPct val="50000"/>
              </a:spcBef>
            </a:pPr>
            <a:r>
              <a:rPr lang="en-US" sz="1600"/>
              <a:t>Using the light time and stellar aberration-corrected target position, light time-corrected target orientation, and stellar aberration-corrected star direction, we obtain a significantly improved image location predictions.  </a:t>
            </a:r>
          </a:p>
          <a:p>
            <a:pPr eaLnBrk="0" hangingPunct="0">
              <a:lnSpc>
                <a:spcPct val="90000"/>
              </a:lnSpc>
              <a:spcBef>
                <a:spcPct val="50000"/>
              </a:spcBef>
            </a:pPr>
            <a:r>
              <a:rPr lang="en-US" sz="1600"/>
              <a:t>Remaining prediction errors may be due to, among other causes, pointing error, spacecraft and target ephemeris errors, and timing errors.</a:t>
            </a:r>
          </a:p>
        </p:txBody>
      </p:sp>
      <p:sp>
        <p:nvSpPr>
          <p:cNvPr id="49158" name="Rectangle 4"/>
          <p:cNvSpPr>
            <a:spLocks noChangeArrowheads="1"/>
          </p:cNvSpPr>
          <p:nvPr/>
        </p:nvSpPr>
        <p:spPr bwMode="auto">
          <a:xfrm>
            <a:off x="2265363" y="1516063"/>
            <a:ext cx="4386262" cy="3810000"/>
          </a:xfrm>
          <a:prstGeom prst="rect">
            <a:avLst/>
          </a:prstGeom>
          <a:noFill/>
          <a:ln w="2857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9159" name="Text Box 7"/>
          <p:cNvSpPr txBox="1">
            <a:spLocks noChangeArrowheads="1"/>
          </p:cNvSpPr>
          <p:nvPr/>
        </p:nvSpPr>
        <p:spPr bwMode="auto">
          <a:xfrm>
            <a:off x="2367812" y="2508868"/>
            <a:ext cx="801224" cy="674031"/>
          </a:xfrm>
          <a:prstGeom prst="rect">
            <a:avLst/>
          </a:prstGeom>
          <a:noFill/>
          <a:ln w="25400">
            <a:noFill/>
            <a:miter lim="800000"/>
            <a:headEnd/>
            <a:tailEnd/>
          </a:ln>
        </p:spPr>
        <p:txBody>
          <a:bodyPr wrap="square">
            <a:prstTxWarp prst="textNoShape">
              <a:avLst/>
            </a:prstTxWarp>
            <a:spAutoFit/>
          </a:bodyPr>
          <a:lstStyle/>
          <a:p>
            <a:pPr algn="ctr" eaLnBrk="0" hangingPunct="0">
              <a:lnSpc>
                <a:spcPct val="90000"/>
              </a:lnSpc>
              <a:spcBef>
                <a:spcPct val="50000"/>
              </a:spcBef>
            </a:pPr>
            <a:r>
              <a:rPr lang="en-US" sz="1400" dirty="0"/>
              <a:t>Actual star image</a:t>
            </a:r>
          </a:p>
        </p:txBody>
      </p:sp>
      <p:grpSp>
        <p:nvGrpSpPr>
          <p:cNvPr id="49160" name="Group 27"/>
          <p:cNvGrpSpPr>
            <a:grpSpLocks/>
          </p:cNvGrpSpPr>
          <p:nvPr/>
        </p:nvGrpSpPr>
        <p:grpSpPr bwMode="auto">
          <a:xfrm>
            <a:off x="4027488" y="2754313"/>
            <a:ext cx="1547812" cy="1565275"/>
            <a:chOff x="2537" y="1735"/>
            <a:chExt cx="975" cy="986"/>
          </a:xfrm>
        </p:grpSpPr>
        <p:sp>
          <p:nvSpPr>
            <p:cNvPr id="109585" name="Oval 17"/>
            <p:cNvSpPr>
              <a:spLocks noChangeArrowheads="1"/>
            </p:cNvSpPr>
            <p:nvPr/>
          </p:nvSpPr>
          <p:spPr bwMode="auto">
            <a:xfrm>
              <a:off x="2537" y="1735"/>
              <a:ext cx="975" cy="951"/>
            </a:xfrm>
            <a:prstGeom prst="ellipse">
              <a:avLst/>
            </a:prstGeom>
            <a:gradFill rotWithShape="0">
              <a:gsLst>
                <a:gs pos="0">
                  <a:schemeClr val="accent2"/>
                </a:gs>
                <a:gs pos="100000">
                  <a:schemeClr val="accent2">
                    <a:gamma/>
                    <a:shade val="46275"/>
                    <a:invGamma/>
                  </a:schemeClr>
                </a:gs>
              </a:gsLst>
              <a:lin ang="2700000" scaled="1"/>
            </a:gradFill>
            <a:ln w="12700">
              <a:solidFill>
                <a:schemeClr val="tx1"/>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grpSp>
          <p:nvGrpSpPr>
            <p:cNvPr id="49166" name="Group 18"/>
            <p:cNvGrpSpPr>
              <a:grpSpLocks/>
            </p:cNvGrpSpPr>
            <p:nvPr/>
          </p:nvGrpSpPr>
          <p:grpSpPr bwMode="auto">
            <a:xfrm>
              <a:off x="2646" y="2280"/>
              <a:ext cx="78" cy="97"/>
              <a:chOff x="821" y="1740"/>
              <a:chExt cx="142" cy="161"/>
            </a:xfrm>
          </p:grpSpPr>
          <p:sp>
            <p:nvSpPr>
              <p:cNvPr id="49173" name="Oval 19"/>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9174" name="AutoShape 20"/>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9167" name="Group 22"/>
            <p:cNvGrpSpPr>
              <a:grpSpLocks/>
            </p:cNvGrpSpPr>
            <p:nvPr/>
          </p:nvGrpSpPr>
          <p:grpSpPr bwMode="auto">
            <a:xfrm rot="10800000" flipH="1" flipV="1">
              <a:off x="2657" y="1942"/>
              <a:ext cx="93" cy="132"/>
              <a:chOff x="821" y="1740"/>
              <a:chExt cx="142" cy="161"/>
            </a:xfrm>
          </p:grpSpPr>
          <p:sp>
            <p:nvSpPr>
              <p:cNvPr id="49171" name="Oval 23"/>
              <p:cNvSpPr>
                <a:spLocks noChangeArrowheads="1"/>
              </p:cNvSpPr>
              <p:nvPr/>
            </p:nvSpPr>
            <p:spPr bwMode="auto">
              <a:xfrm rot="-9652319">
                <a:off x="835" y="1764"/>
                <a:ext cx="128" cy="137"/>
              </a:xfrm>
              <a:prstGeom prst="ellipse">
                <a:avLst/>
              </a:prstGeom>
              <a:solidFill>
                <a:srgbClr val="3399FF"/>
              </a:solidFill>
              <a:ln w="9525">
                <a:solidFill>
                  <a:schemeClr val="tx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9172" name="AutoShape 24"/>
              <p:cNvSpPr>
                <a:spLocks noChangeArrowheads="1"/>
              </p:cNvSpPr>
              <p:nvPr/>
            </p:nvSpPr>
            <p:spPr bwMode="auto">
              <a:xfrm rot="1652421">
                <a:off x="821" y="1740"/>
                <a:ext cx="76" cy="143"/>
              </a:xfrm>
              <a:prstGeom prst="moon">
                <a:avLst>
                  <a:gd name="adj" fmla="val 50000"/>
                </a:avLst>
              </a:prstGeom>
              <a:solidFill>
                <a:srgbClr val="000066"/>
              </a:solidFill>
              <a:ln w="9525">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9168" name="Oval 25"/>
            <p:cNvSpPr>
              <a:spLocks noChangeArrowheads="1"/>
            </p:cNvSpPr>
            <p:nvPr/>
          </p:nvSpPr>
          <p:spPr bwMode="auto">
            <a:xfrm>
              <a:off x="2640" y="2321"/>
              <a:ext cx="92" cy="84"/>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9169" name="Oval 5"/>
            <p:cNvSpPr>
              <a:spLocks noChangeArrowheads="1"/>
            </p:cNvSpPr>
            <p:nvPr/>
          </p:nvSpPr>
          <p:spPr bwMode="auto">
            <a:xfrm>
              <a:off x="2539" y="1755"/>
              <a:ext cx="970" cy="966"/>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9170" name="Oval 21"/>
            <p:cNvSpPr>
              <a:spLocks noChangeArrowheads="1"/>
            </p:cNvSpPr>
            <p:nvPr/>
          </p:nvSpPr>
          <p:spPr bwMode="auto">
            <a:xfrm>
              <a:off x="2626" y="1967"/>
              <a:ext cx="156" cy="147"/>
            </a:xfrm>
            <a:prstGeom prst="ellipse">
              <a:avLst/>
            </a:prstGeom>
            <a:noFill/>
            <a:ln w="28575">
              <a:solidFill>
                <a:schemeClr val="accent1"/>
              </a:solidFill>
              <a:round/>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grpSp>
        <p:nvGrpSpPr>
          <p:cNvPr id="49161" name="Group 65"/>
          <p:cNvGrpSpPr>
            <a:grpSpLocks/>
          </p:cNvGrpSpPr>
          <p:nvPr/>
        </p:nvGrpSpPr>
        <p:grpSpPr bwMode="auto">
          <a:xfrm>
            <a:off x="2771775" y="3194050"/>
            <a:ext cx="306388" cy="336550"/>
            <a:chOff x="1746" y="2012"/>
            <a:chExt cx="193" cy="212"/>
          </a:xfrm>
        </p:grpSpPr>
        <p:sp>
          <p:nvSpPr>
            <p:cNvPr id="49163" name="AutoShape 42"/>
            <p:cNvSpPr>
              <a:spLocks noChangeArrowheads="1"/>
            </p:cNvSpPr>
            <p:nvPr/>
          </p:nvSpPr>
          <p:spPr bwMode="auto">
            <a:xfrm>
              <a:off x="1746" y="2012"/>
              <a:ext cx="193" cy="183"/>
            </a:xfrm>
            <a:prstGeom prst="star4">
              <a:avLst>
                <a:gd name="adj" fmla="val 12694"/>
              </a:avLst>
            </a:prstGeom>
            <a:noFill/>
            <a:ln w="12700">
              <a:solidFill>
                <a:schemeClr val="tx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sp>
          <p:nvSpPr>
            <p:cNvPr id="49164" name="AutoShape 43"/>
            <p:cNvSpPr>
              <a:spLocks noChangeArrowheads="1"/>
            </p:cNvSpPr>
            <p:nvPr/>
          </p:nvSpPr>
          <p:spPr bwMode="auto">
            <a:xfrm>
              <a:off x="1746" y="2041"/>
              <a:ext cx="193" cy="183"/>
            </a:xfrm>
            <a:prstGeom prst="star4">
              <a:avLst>
                <a:gd name="adj" fmla="val 12694"/>
              </a:avLst>
            </a:prstGeom>
            <a:noFill/>
            <a:ln w="12700">
              <a:solidFill>
                <a:schemeClr val="accent1"/>
              </a:solidFill>
              <a:miter lim="800000"/>
              <a:headEnd/>
              <a:tailEnd/>
            </a:ln>
          </p:spPr>
          <p:txBody>
            <a:bodyPr anchor="ctr">
              <a:prstTxWarp prst="textNoShape">
                <a:avLst/>
              </a:prstTxWarp>
              <a:spAutoFit/>
            </a:bodyPr>
            <a:lstStyle/>
            <a:p>
              <a:pPr algn="ctr" eaLnBrk="0" hangingPunct="0">
                <a:lnSpc>
                  <a:spcPct val="90000"/>
                </a:lnSpc>
                <a:spcBef>
                  <a:spcPct val="50000"/>
                </a:spcBef>
              </a:pPr>
              <a:endParaRPr lang="en-US"/>
            </a:p>
          </p:txBody>
        </p:sp>
      </p:grpSp>
      <p:sp>
        <p:nvSpPr>
          <p:cNvPr id="49162" name="Text Box 64"/>
          <p:cNvSpPr txBox="1">
            <a:spLocks noChangeArrowheads="1"/>
          </p:cNvSpPr>
          <p:nvPr/>
        </p:nvSpPr>
        <p:spPr bwMode="auto">
          <a:xfrm>
            <a:off x="3287053" y="3987920"/>
            <a:ext cx="1104114" cy="674031"/>
          </a:xfrm>
          <a:prstGeom prst="rect">
            <a:avLst/>
          </a:prstGeom>
          <a:noFill/>
          <a:ln w="25400">
            <a:noFill/>
            <a:miter lim="800000"/>
            <a:headEnd/>
            <a:tailEnd/>
          </a:ln>
        </p:spPr>
        <p:txBody>
          <a:bodyPr wrap="square">
            <a:prstTxWarp prst="textNoShape">
              <a:avLst/>
            </a:prstTxWarp>
            <a:spAutoFit/>
          </a:bodyPr>
          <a:lstStyle/>
          <a:p>
            <a:pPr algn="ctr" eaLnBrk="0" hangingPunct="0">
              <a:lnSpc>
                <a:spcPct val="90000"/>
              </a:lnSpc>
              <a:spcBef>
                <a:spcPct val="50000"/>
              </a:spcBef>
            </a:pPr>
            <a:r>
              <a:rPr lang="en-US" sz="1400" dirty="0"/>
              <a:t>Actual body image</a:t>
            </a:r>
          </a:p>
        </p:txBody>
      </p:sp>
      <p:cxnSp>
        <p:nvCxnSpPr>
          <p:cNvPr id="24" name="Straight Arrow Connector 23">
            <a:extLst>
              <a:ext uri="{FF2B5EF4-FFF2-40B4-BE49-F238E27FC236}">
                <a16:creationId xmlns:a16="http://schemas.microsoft.com/office/drawing/2014/main" id="{8F1CEF4C-67D3-2941-A7CC-96D81A5E423D}"/>
              </a:ext>
            </a:extLst>
          </p:cNvPr>
          <p:cNvCxnSpPr>
            <a:cxnSpLocks/>
          </p:cNvCxnSpPr>
          <p:nvPr/>
        </p:nvCxnSpPr>
        <p:spPr bwMode="auto">
          <a:xfrm flipV="1">
            <a:off x="5052249" y="2415695"/>
            <a:ext cx="161101" cy="385963"/>
          </a:xfrm>
          <a:prstGeom prst="straightConnector1">
            <a:avLst/>
          </a:prstGeom>
          <a:noFill/>
          <a:ln w="25400" cap="flat" cmpd="sng" algn="ctr">
            <a:solidFill>
              <a:schemeClr val="bg2">
                <a:lumMod val="75000"/>
              </a:schemeClr>
            </a:solidFill>
            <a:prstDash val="solid"/>
            <a:round/>
            <a:headEnd type="none" w="med" len="med"/>
            <a:tailEnd type="triangle"/>
          </a:ln>
          <a:effectLst/>
        </p:spPr>
      </p:cxnSp>
      <p:sp>
        <p:nvSpPr>
          <p:cNvPr id="25" name="Arc 24">
            <a:extLst>
              <a:ext uri="{FF2B5EF4-FFF2-40B4-BE49-F238E27FC236}">
                <a16:creationId xmlns:a16="http://schemas.microsoft.com/office/drawing/2014/main" id="{D05FD511-B5B3-4940-9BBD-E77D86942612}"/>
              </a:ext>
            </a:extLst>
          </p:cNvPr>
          <p:cNvSpPr/>
          <p:nvPr/>
        </p:nvSpPr>
        <p:spPr bwMode="auto">
          <a:xfrm rot="1335070">
            <a:off x="4926095" y="2357969"/>
            <a:ext cx="512956" cy="260622"/>
          </a:xfrm>
          <a:prstGeom prst="arc">
            <a:avLst>
              <a:gd name="adj1" fmla="val 18593799"/>
              <a:gd name="adj2" fmla="val 12657825"/>
            </a:avLst>
          </a:prstGeom>
          <a:noFill/>
          <a:ln w="25400" cap="flat" cmpd="sng" algn="ctr">
            <a:solidFill>
              <a:schemeClr val="tx1"/>
            </a:solidFill>
            <a:prstDash val="solid"/>
            <a:round/>
            <a:headEnd type="triangl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48130" name="Slide Number Placeholder 4"/>
          <p:cNvSpPr>
            <a:spLocks noGrp="1"/>
          </p:cNvSpPr>
          <p:nvPr>
            <p:ph type="sldNum" sz="quarter" idx="11"/>
          </p:nvPr>
        </p:nvSpPr>
        <p:spPr>
          <a:noFill/>
        </p:spPr>
        <p:txBody>
          <a:bodyPr/>
          <a:lstStyle/>
          <a:p>
            <a:fld id="{D3BF55E3-EECE-4E64-89B1-07E946E56C8D}" type="slidenum">
              <a:rPr lang="en-US" smtClean="0">
                <a:latin typeface="Arial" pitchFamily="-60" charset="0"/>
                <a:ea typeface="ＭＳ Ｐゴシック" pitchFamily="-60" charset="-128"/>
                <a:cs typeface="ＭＳ Ｐゴシック" pitchFamily="-60" charset="-128"/>
              </a:rPr>
              <a:pPr/>
              <a:t>36</a:t>
            </a:fld>
            <a:endParaRPr lang="en-US" sz="1400" b="0">
              <a:latin typeface="Times New Roman" pitchFamily="-60" charset="0"/>
              <a:ea typeface="ＭＳ Ｐゴシック" pitchFamily="-60" charset="-128"/>
              <a:cs typeface="ＭＳ Ｐゴシック" pitchFamily="-60" charset="-128"/>
            </a:endParaRPr>
          </a:p>
        </p:txBody>
      </p:sp>
      <p:sp>
        <p:nvSpPr>
          <p:cNvPr id="48131" name="Rectangle 2"/>
          <p:cNvSpPr>
            <a:spLocks noGrp="1" noChangeArrowheads="1"/>
          </p:cNvSpPr>
          <p:nvPr>
            <p:ph type="title"/>
          </p:nvPr>
        </p:nvSpPr>
        <p:spPr>
          <a:xfrm>
            <a:off x="1931510" y="393700"/>
            <a:ext cx="7014540" cy="490391"/>
          </a:xfrm>
        </p:spPr>
        <p:txBody>
          <a:bodyPr/>
          <a:lstStyle/>
          <a:p>
            <a:r>
              <a:rPr lang="en-US" dirty="0">
                <a:ea typeface="ＭＳ Ｐゴシック" pitchFamily="-60" charset="-128"/>
                <a:cs typeface="ＭＳ Ｐゴシック" pitchFamily="-60" charset="-128"/>
              </a:rPr>
              <a:t>Newtonian Stellar Aberration Effect</a:t>
            </a:r>
          </a:p>
        </p:txBody>
      </p:sp>
      <p:sp>
        <p:nvSpPr>
          <p:cNvPr id="57" name="TextBox 56"/>
          <p:cNvSpPr txBox="1"/>
          <p:nvPr/>
        </p:nvSpPr>
        <p:spPr>
          <a:xfrm>
            <a:off x="7408332" y="1566269"/>
            <a:ext cx="956735" cy="707886"/>
          </a:xfrm>
          <a:prstGeom prst="rect">
            <a:avLst/>
          </a:prstGeom>
          <a:noFill/>
          <a:ln>
            <a:solidFill>
              <a:schemeClr val="tx1"/>
            </a:solidFill>
          </a:ln>
        </p:spPr>
        <p:txBody>
          <a:bodyPr wrap="square" rtlCol="0">
            <a:spAutoFit/>
          </a:bodyPr>
          <a:lstStyle/>
          <a:p>
            <a:r>
              <a:rPr lang="en-US" dirty="0"/>
              <a:t>Photon emission from Target at ET - LT</a:t>
            </a:r>
          </a:p>
        </p:txBody>
      </p:sp>
      <p:sp>
        <p:nvSpPr>
          <p:cNvPr id="82" name="Oval 11"/>
          <p:cNvSpPr>
            <a:spLocks noChangeArrowheads="1"/>
          </p:cNvSpPr>
          <p:nvPr/>
        </p:nvSpPr>
        <p:spPr bwMode="auto">
          <a:xfrm>
            <a:off x="6893456" y="1657815"/>
            <a:ext cx="514879" cy="484187"/>
          </a:xfrm>
          <a:prstGeom prst="ellipse">
            <a:avLst/>
          </a:prstGeom>
          <a:gradFill rotWithShape="0">
            <a:gsLst>
              <a:gs pos="0">
                <a:schemeClr val="accent2"/>
              </a:gs>
              <a:gs pos="100000">
                <a:schemeClr val="accent2">
                  <a:gamma/>
                  <a:shade val="46275"/>
                  <a:invGamma/>
                </a:schemeClr>
              </a:gs>
            </a:gsLst>
            <a:lin ang="2700000" scaled="1"/>
          </a:gradFill>
          <a:ln w="12700">
            <a:solidFill>
              <a:scrgbClr r="0" g="0" b="0"/>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90" name="Line 8"/>
          <p:cNvSpPr>
            <a:spLocks noChangeShapeType="1"/>
          </p:cNvSpPr>
          <p:nvPr/>
        </p:nvSpPr>
        <p:spPr bwMode="auto">
          <a:xfrm flipH="1">
            <a:off x="1261532" y="2015067"/>
            <a:ext cx="5647267" cy="0"/>
          </a:xfrm>
          <a:prstGeom prst="line">
            <a:avLst/>
          </a:prstGeom>
          <a:noFill/>
          <a:ln w="38100">
            <a:solidFill>
              <a:srgbClr val="FF9003"/>
            </a:solidFill>
            <a:round/>
            <a:headEnd/>
            <a:tailEnd type="triangle" w="med" len="med"/>
          </a:ln>
        </p:spPr>
        <p:txBody>
          <a:bodyPr wrap="square" anchor="ctr">
            <a:prstTxWarp prst="textNoShape">
              <a:avLst/>
            </a:prstTxWarp>
            <a:spAutoFit/>
          </a:bodyPr>
          <a:lstStyle/>
          <a:p>
            <a:endParaRPr lang="en-US"/>
          </a:p>
        </p:txBody>
      </p:sp>
      <p:sp>
        <p:nvSpPr>
          <p:cNvPr id="105" name="TextBox 104"/>
          <p:cNvSpPr txBox="1"/>
          <p:nvPr/>
        </p:nvSpPr>
        <p:spPr>
          <a:xfrm>
            <a:off x="397933" y="1642470"/>
            <a:ext cx="812800" cy="553998"/>
          </a:xfrm>
          <a:prstGeom prst="rect">
            <a:avLst/>
          </a:prstGeom>
          <a:noFill/>
          <a:ln>
            <a:solidFill>
              <a:schemeClr val="tx1"/>
            </a:solidFill>
          </a:ln>
        </p:spPr>
        <p:txBody>
          <a:bodyPr wrap="square" rtlCol="0">
            <a:spAutoFit/>
          </a:bodyPr>
          <a:lstStyle/>
          <a:p>
            <a:r>
              <a:rPr lang="en-US" dirty="0"/>
              <a:t>Photon reception </a:t>
            </a:r>
          </a:p>
          <a:p>
            <a:r>
              <a:rPr lang="en-US" dirty="0"/>
              <a:t>at ET</a:t>
            </a:r>
          </a:p>
        </p:txBody>
      </p:sp>
      <p:sp>
        <p:nvSpPr>
          <p:cNvPr id="106" name="TextBox 105"/>
          <p:cNvSpPr txBox="1"/>
          <p:nvPr/>
        </p:nvSpPr>
        <p:spPr>
          <a:xfrm>
            <a:off x="1964268" y="3208834"/>
            <a:ext cx="5401733" cy="400110"/>
          </a:xfrm>
          <a:prstGeom prst="rect">
            <a:avLst/>
          </a:prstGeom>
          <a:solidFill>
            <a:srgbClr val="68C2FF"/>
          </a:solidFill>
          <a:ln>
            <a:solidFill>
              <a:schemeClr val="tx1"/>
            </a:solidFill>
          </a:ln>
        </p:spPr>
        <p:txBody>
          <a:bodyPr wrap="square" rtlCol="0">
            <a:spAutoFit/>
          </a:bodyPr>
          <a:lstStyle/>
          <a:p>
            <a:r>
              <a:rPr lang="en-US" sz="2000" dirty="0"/>
              <a:t>Solar System </a:t>
            </a:r>
            <a:r>
              <a:rPr lang="en-US" sz="2000" dirty="0" err="1"/>
              <a:t>Barycentric</a:t>
            </a:r>
            <a:r>
              <a:rPr lang="en-US" sz="2000" dirty="0"/>
              <a:t> Reference Frame</a:t>
            </a:r>
            <a:endParaRPr lang="en-US" dirty="0"/>
          </a:p>
        </p:txBody>
      </p:sp>
      <p:cxnSp>
        <p:nvCxnSpPr>
          <p:cNvPr id="112" name="Straight Arrow Connector 111"/>
          <p:cNvCxnSpPr/>
          <p:nvPr/>
        </p:nvCxnSpPr>
        <p:spPr bwMode="auto">
          <a:xfrm>
            <a:off x="5164665" y="5215459"/>
            <a:ext cx="592667" cy="761984"/>
          </a:xfrm>
          <a:prstGeom prst="straightConnector1">
            <a:avLst/>
          </a:prstGeom>
          <a:noFill/>
          <a:ln w="25400" cap="flat" cmpd="sng" algn="ctr">
            <a:noFill/>
            <a:prstDash val="solid"/>
            <a:round/>
            <a:headEnd type="none" w="med" len="med"/>
            <a:tailEnd type="arrow"/>
          </a:ln>
          <a:effectLst/>
        </p:spPr>
      </p:cxnSp>
      <p:sp>
        <p:nvSpPr>
          <p:cNvPr id="121" name="Line 8"/>
          <p:cNvSpPr>
            <a:spLocks noChangeShapeType="1"/>
          </p:cNvSpPr>
          <p:nvPr/>
        </p:nvSpPr>
        <p:spPr bwMode="auto">
          <a:xfrm flipH="1">
            <a:off x="1346198" y="4495800"/>
            <a:ext cx="5562601" cy="1253053"/>
          </a:xfrm>
          <a:prstGeom prst="line">
            <a:avLst/>
          </a:prstGeom>
          <a:noFill/>
          <a:ln w="38100">
            <a:solidFill>
              <a:srgbClr val="FF9003"/>
            </a:solidFill>
            <a:round/>
            <a:headEnd/>
            <a:tailEnd type="triangle" w="med" len="med"/>
          </a:ln>
        </p:spPr>
        <p:txBody>
          <a:bodyPr wrap="square" anchor="ctr">
            <a:prstTxWarp prst="textNoShape">
              <a:avLst/>
            </a:prstTxWarp>
            <a:spAutoFit/>
          </a:bodyPr>
          <a:lstStyle/>
          <a:p>
            <a:endParaRPr lang="en-US"/>
          </a:p>
        </p:txBody>
      </p:sp>
      <p:sp>
        <p:nvSpPr>
          <p:cNvPr id="130" name="Oval 11"/>
          <p:cNvSpPr>
            <a:spLocks noChangeArrowheads="1"/>
          </p:cNvSpPr>
          <p:nvPr/>
        </p:nvSpPr>
        <p:spPr bwMode="auto">
          <a:xfrm>
            <a:off x="6893452" y="4140187"/>
            <a:ext cx="514879" cy="491056"/>
          </a:xfrm>
          <a:prstGeom prst="ellipse">
            <a:avLst/>
          </a:prstGeom>
          <a:gradFill rotWithShape="0">
            <a:gsLst>
              <a:gs pos="0">
                <a:schemeClr val="accent2"/>
              </a:gs>
              <a:gs pos="100000">
                <a:schemeClr val="accent2">
                  <a:gamma/>
                  <a:shade val="46275"/>
                  <a:invGamma/>
                </a:schemeClr>
              </a:gs>
            </a:gsLst>
            <a:lin ang="2700000" scaled="1"/>
          </a:gradFill>
          <a:ln w="12700">
            <a:solidFill>
              <a:scrgbClr r="0" g="0" b="0"/>
            </a:solidFill>
            <a:round/>
            <a:headEnd/>
            <a:tailEnd/>
          </a:ln>
          <a:effectLst/>
        </p:spPr>
        <p:txBody>
          <a:bodyPr wrap="none" anchor="ctr">
            <a:prstTxWarp prst="textNoShape">
              <a:avLst/>
            </a:prstTxWarp>
          </a:bodyPr>
          <a:lstStyle/>
          <a:p>
            <a:pPr algn="ctr" eaLnBrk="0" hangingPunct="0">
              <a:lnSpc>
                <a:spcPct val="90000"/>
              </a:lnSpc>
              <a:spcBef>
                <a:spcPct val="50000"/>
              </a:spcBef>
              <a:defRPr/>
            </a:pPr>
            <a:endParaRPr lang="en-US">
              <a:latin typeface="Arial" charset="0"/>
              <a:ea typeface="+mn-ea"/>
              <a:cs typeface="+mn-cs"/>
            </a:endParaRPr>
          </a:p>
        </p:txBody>
      </p:sp>
      <p:sp>
        <p:nvSpPr>
          <p:cNvPr id="131" name="Snip Same Side Corner Rectangle 130"/>
          <p:cNvSpPr/>
          <p:nvPr/>
        </p:nvSpPr>
        <p:spPr bwMode="auto">
          <a:xfrm rot="15365407">
            <a:off x="1388531" y="1676345"/>
            <a:ext cx="211667" cy="524933"/>
          </a:xfrm>
          <a:prstGeom prst="snip2SameRect">
            <a:avLst/>
          </a:prstGeom>
          <a:noFill/>
          <a:ln w="25400" cap="flat" cmpd="sng" algn="ctr">
            <a:solidFill>
              <a:scrgbClr r="0" g="0" b="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
        <p:nvSpPr>
          <p:cNvPr id="132" name="Line 8"/>
          <p:cNvSpPr>
            <a:spLocks noChangeShapeType="1"/>
          </p:cNvSpPr>
          <p:nvPr/>
        </p:nvSpPr>
        <p:spPr bwMode="auto">
          <a:xfrm flipH="1">
            <a:off x="1219199" y="4478850"/>
            <a:ext cx="5681130" cy="8483"/>
          </a:xfrm>
          <a:prstGeom prst="line">
            <a:avLst/>
          </a:prstGeom>
          <a:noFill/>
          <a:ln w="38100">
            <a:solidFill>
              <a:srgbClr val="FF9003"/>
            </a:solidFill>
            <a:round/>
            <a:headEnd/>
            <a:tailEnd type="triangle" w="med" len="med"/>
          </a:ln>
        </p:spPr>
        <p:txBody>
          <a:bodyPr wrap="square" anchor="ctr">
            <a:prstTxWarp prst="textNoShape">
              <a:avLst/>
            </a:prstTxWarp>
            <a:spAutoFit/>
          </a:bodyPr>
          <a:lstStyle/>
          <a:p>
            <a:endParaRPr lang="en-US"/>
          </a:p>
        </p:txBody>
      </p:sp>
      <p:cxnSp>
        <p:nvCxnSpPr>
          <p:cNvPr id="138" name="Straight Arrow Connector 137"/>
          <p:cNvCxnSpPr/>
          <p:nvPr/>
        </p:nvCxnSpPr>
        <p:spPr bwMode="auto">
          <a:xfrm flipH="1" flipV="1">
            <a:off x="1278466" y="1998086"/>
            <a:ext cx="8462" cy="1346191"/>
          </a:xfrm>
          <a:prstGeom prst="straightConnector1">
            <a:avLst/>
          </a:prstGeom>
          <a:noFill/>
          <a:ln w="25400" cap="flat" cmpd="sng" algn="ctr">
            <a:solidFill>
              <a:srgbClr val="0000FF"/>
            </a:solidFill>
            <a:prstDash val="solid"/>
            <a:round/>
            <a:headEnd type="none" w="med" len="med"/>
            <a:tailEnd type="arrow"/>
          </a:ln>
          <a:effectLst/>
        </p:spPr>
      </p:cxnSp>
      <p:sp>
        <p:nvSpPr>
          <p:cNvPr id="148" name="TextBox 147"/>
          <p:cNvSpPr txBox="1"/>
          <p:nvPr/>
        </p:nvSpPr>
        <p:spPr>
          <a:xfrm>
            <a:off x="3352799" y="2040403"/>
            <a:ext cx="1921935" cy="246221"/>
          </a:xfrm>
          <a:prstGeom prst="rect">
            <a:avLst/>
          </a:prstGeom>
          <a:noFill/>
          <a:ln>
            <a:solidFill>
              <a:schemeClr val="tx1"/>
            </a:solidFill>
          </a:ln>
        </p:spPr>
        <p:txBody>
          <a:bodyPr wrap="square" rtlCol="0">
            <a:spAutoFit/>
          </a:bodyPr>
          <a:lstStyle/>
          <a:p>
            <a:r>
              <a:rPr lang="en-US" dirty="0"/>
              <a:t>Photon path length = c * LT</a:t>
            </a:r>
          </a:p>
        </p:txBody>
      </p:sp>
      <p:cxnSp>
        <p:nvCxnSpPr>
          <p:cNvPr id="149" name="Straight Arrow Connector 148"/>
          <p:cNvCxnSpPr/>
          <p:nvPr/>
        </p:nvCxnSpPr>
        <p:spPr bwMode="auto">
          <a:xfrm flipH="1">
            <a:off x="7281330" y="5071519"/>
            <a:ext cx="8462" cy="651906"/>
          </a:xfrm>
          <a:prstGeom prst="straightConnector1">
            <a:avLst/>
          </a:prstGeom>
          <a:noFill/>
          <a:ln w="25400" cap="flat" cmpd="sng" algn="ctr">
            <a:solidFill>
              <a:schemeClr val="accent2"/>
            </a:solidFill>
            <a:prstDash val="solid"/>
            <a:round/>
            <a:headEnd type="none" w="med" len="med"/>
            <a:tailEnd type="arrow"/>
          </a:ln>
          <a:effectLst/>
        </p:spPr>
      </p:cxnSp>
      <p:sp>
        <p:nvSpPr>
          <p:cNvPr id="152" name="TextBox 151"/>
          <p:cNvSpPr txBox="1"/>
          <p:nvPr/>
        </p:nvSpPr>
        <p:spPr>
          <a:xfrm>
            <a:off x="127002" y="2523000"/>
            <a:ext cx="1142998" cy="400110"/>
          </a:xfrm>
          <a:prstGeom prst="rect">
            <a:avLst/>
          </a:prstGeom>
          <a:noFill/>
          <a:ln>
            <a:solidFill>
              <a:schemeClr val="tx1"/>
            </a:solidFill>
          </a:ln>
        </p:spPr>
        <p:txBody>
          <a:bodyPr wrap="square" rtlCol="0">
            <a:spAutoFit/>
          </a:bodyPr>
          <a:lstStyle/>
          <a:p>
            <a:r>
              <a:rPr lang="en-US" dirty="0"/>
              <a:t>Observer path length = V*LT</a:t>
            </a:r>
          </a:p>
        </p:txBody>
      </p:sp>
      <p:sp>
        <p:nvSpPr>
          <p:cNvPr id="153" name="Snip Same Side Corner Rectangle 152"/>
          <p:cNvSpPr/>
          <p:nvPr/>
        </p:nvSpPr>
        <p:spPr bwMode="auto">
          <a:xfrm rot="15365407">
            <a:off x="1422397" y="2980213"/>
            <a:ext cx="211667" cy="524933"/>
          </a:xfrm>
          <a:prstGeom prst="snip2SameRect">
            <a:avLst/>
          </a:prstGeom>
          <a:noFill/>
          <a:ln w="25400" cap="flat" cmpd="sng" algn="ctr">
            <a:solidFill>
              <a:scrgbClr r="0" g="0" b="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
        <p:nvSpPr>
          <p:cNvPr id="154" name="TextBox 153"/>
          <p:cNvSpPr txBox="1"/>
          <p:nvPr/>
        </p:nvSpPr>
        <p:spPr>
          <a:xfrm>
            <a:off x="152402" y="3124133"/>
            <a:ext cx="1049865" cy="400110"/>
          </a:xfrm>
          <a:prstGeom prst="rect">
            <a:avLst/>
          </a:prstGeom>
          <a:noFill/>
          <a:ln>
            <a:solidFill>
              <a:schemeClr val="tx1"/>
            </a:solidFill>
          </a:ln>
        </p:spPr>
        <p:txBody>
          <a:bodyPr wrap="square" rtlCol="0">
            <a:spAutoFit/>
          </a:bodyPr>
          <a:lstStyle/>
          <a:p>
            <a:r>
              <a:rPr lang="en-US" dirty="0"/>
              <a:t>Observer at ET-LT</a:t>
            </a:r>
          </a:p>
        </p:txBody>
      </p:sp>
      <p:cxnSp>
        <p:nvCxnSpPr>
          <p:cNvPr id="155" name="Straight Arrow Connector 154"/>
          <p:cNvCxnSpPr/>
          <p:nvPr/>
        </p:nvCxnSpPr>
        <p:spPr bwMode="auto">
          <a:xfrm flipH="1">
            <a:off x="6900332" y="4478834"/>
            <a:ext cx="8462" cy="1346191"/>
          </a:xfrm>
          <a:prstGeom prst="straightConnector1">
            <a:avLst/>
          </a:prstGeom>
          <a:noFill/>
          <a:ln w="25400" cap="flat" cmpd="sng" algn="ctr">
            <a:solidFill>
              <a:srgbClr val="FF9003"/>
            </a:solidFill>
            <a:prstDash val="solid"/>
            <a:round/>
            <a:headEnd type="none" w="med" len="med"/>
            <a:tailEnd type="arrow"/>
          </a:ln>
          <a:effectLst/>
        </p:spPr>
      </p:cxnSp>
      <p:sp>
        <p:nvSpPr>
          <p:cNvPr id="156" name="TextBox 155"/>
          <p:cNvSpPr txBox="1"/>
          <p:nvPr/>
        </p:nvSpPr>
        <p:spPr>
          <a:xfrm>
            <a:off x="5520268" y="4919082"/>
            <a:ext cx="1405466" cy="553998"/>
          </a:xfrm>
          <a:prstGeom prst="rect">
            <a:avLst/>
          </a:prstGeom>
          <a:noFill/>
          <a:ln>
            <a:solidFill>
              <a:schemeClr val="tx1"/>
            </a:solidFill>
          </a:ln>
        </p:spPr>
        <p:txBody>
          <a:bodyPr wrap="square" rtlCol="0">
            <a:spAutoFit/>
          </a:bodyPr>
          <a:lstStyle/>
          <a:p>
            <a:r>
              <a:rPr lang="en-US" dirty="0"/>
              <a:t>Component of photon path parallel to V. Length ~= V*LT</a:t>
            </a:r>
          </a:p>
        </p:txBody>
      </p:sp>
      <p:sp>
        <p:nvSpPr>
          <p:cNvPr id="157" name="TextBox 156"/>
          <p:cNvSpPr txBox="1"/>
          <p:nvPr/>
        </p:nvSpPr>
        <p:spPr>
          <a:xfrm>
            <a:off x="2531533" y="4072417"/>
            <a:ext cx="2277534" cy="400110"/>
          </a:xfrm>
          <a:prstGeom prst="rect">
            <a:avLst/>
          </a:prstGeom>
          <a:noFill/>
          <a:ln>
            <a:solidFill>
              <a:schemeClr val="tx1"/>
            </a:solidFill>
          </a:ln>
        </p:spPr>
        <p:txBody>
          <a:bodyPr wrap="square" rtlCol="0">
            <a:spAutoFit/>
          </a:bodyPr>
          <a:lstStyle/>
          <a:p>
            <a:r>
              <a:rPr lang="en-US" dirty="0"/>
              <a:t>Component of photon path orthogonal to V. Length ~= c * LT</a:t>
            </a:r>
          </a:p>
        </p:txBody>
      </p:sp>
      <p:sp>
        <p:nvSpPr>
          <p:cNvPr id="166" name="TextBox 165"/>
          <p:cNvSpPr txBox="1"/>
          <p:nvPr/>
        </p:nvSpPr>
        <p:spPr>
          <a:xfrm>
            <a:off x="2582336" y="6316100"/>
            <a:ext cx="3454399" cy="400110"/>
          </a:xfrm>
          <a:prstGeom prst="rect">
            <a:avLst/>
          </a:prstGeom>
          <a:solidFill>
            <a:srgbClr val="68C2FF"/>
          </a:solidFill>
          <a:ln>
            <a:solidFill>
              <a:schemeClr val="tx1"/>
            </a:solidFill>
          </a:ln>
        </p:spPr>
        <p:txBody>
          <a:bodyPr wrap="square" rtlCol="0">
            <a:spAutoFit/>
          </a:bodyPr>
          <a:lstStyle/>
          <a:p>
            <a:r>
              <a:rPr lang="en-US" sz="2000" dirty="0"/>
              <a:t>Observer Reference Frame</a:t>
            </a:r>
            <a:endParaRPr lang="en-US" dirty="0"/>
          </a:p>
        </p:txBody>
      </p:sp>
      <p:sp>
        <p:nvSpPr>
          <p:cNvPr id="167" name="TextBox 166"/>
          <p:cNvSpPr txBox="1"/>
          <p:nvPr/>
        </p:nvSpPr>
        <p:spPr>
          <a:xfrm>
            <a:off x="397933" y="5401677"/>
            <a:ext cx="812800" cy="553998"/>
          </a:xfrm>
          <a:prstGeom prst="rect">
            <a:avLst/>
          </a:prstGeom>
          <a:noFill/>
          <a:ln>
            <a:solidFill>
              <a:schemeClr val="tx1"/>
            </a:solidFill>
          </a:ln>
        </p:spPr>
        <p:txBody>
          <a:bodyPr wrap="square" rtlCol="0">
            <a:spAutoFit/>
          </a:bodyPr>
          <a:lstStyle/>
          <a:p>
            <a:r>
              <a:rPr lang="en-US" dirty="0"/>
              <a:t>Photon reception </a:t>
            </a:r>
          </a:p>
          <a:p>
            <a:r>
              <a:rPr lang="en-US" dirty="0"/>
              <a:t>at ET</a:t>
            </a:r>
          </a:p>
        </p:txBody>
      </p:sp>
      <p:sp>
        <p:nvSpPr>
          <p:cNvPr id="168" name="Snip Same Side Corner Rectangle 167"/>
          <p:cNvSpPr/>
          <p:nvPr/>
        </p:nvSpPr>
        <p:spPr bwMode="auto">
          <a:xfrm rot="15365407">
            <a:off x="1371598" y="5444020"/>
            <a:ext cx="211667" cy="524933"/>
          </a:xfrm>
          <a:prstGeom prst="snip2SameRect">
            <a:avLst/>
          </a:prstGeom>
          <a:noFill/>
          <a:ln w="25400" cap="flat" cmpd="sng" algn="ctr">
            <a:solidFill>
              <a:scrgbClr r="0" g="0" b="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
        <p:nvSpPr>
          <p:cNvPr id="169" name="TextBox 168"/>
          <p:cNvSpPr txBox="1"/>
          <p:nvPr/>
        </p:nvSpPr>
        <p:spPr>
          <a:xfrm>
            <a:off x="1617130" y="2362165"/>
            <a:ext cx="4207935" cy="707886"/>
          </a:xfrm>
          <a:prstGeom prst="rect">
            <a:avLst/>
          </a:prstGeom>
          <a:noFill/>
          <a:ln>
            <a:solidFill>
              <a:schemeClr val="tx1"/>
            </a:solidFill>
          </a:ln>
        </p:spPr>
        <p:txBody>
          <a:bodyPr wrap="square" rtlCol="0">
            <a:spAutoFit/>
          </a:bodyPr>
          <a:lstStyle/>
          <a:p>
            <a:r>
              <a:rPr lang="en-US" dirty="0"/>
              <a:t>“V” = observer velocity component orthogonal to radiation path.</a:t>
            </a:r>
          </a:p>
          <a:p>
            <a:r>
              <a:rPr lang="en-US" dirty="0"/>
              <a:t> </a:t>
            </a:r>
          </a:p>
          <a:p>
            <a:r>
              <a:rPr lang="en-US" dirty="0"/>
              <a:t>We ignore parallel velocity component because it has negligible effect on photon path geometry.</a:t>
            </a:r>
          </a:p>
        </p:txBody>
      </p:sp>
      <p:cxnSp>
        <p:nvCxnSpPr>
          <p:cNvPr id="170" name="Straight Arrow Connector 169"/>
          <p:cNvCxnSpPr/>
          <p:nvPr/>
        </p:nvCxnSpPr>
        <p:spPr bwMode="auto">
          <a:xfrm flipH="1" flipV="1">
            <a:off x="1447797" y="2362178"/>
            <a:ext cx="8462" cy="651906"/>
          </a:xfrm>
          <a:prstGeom prst="straightConnector1">
            <a:avLst/>
          </a:prstGeom>
          <a:noFill/>
          <a:ln w="25400" cap="flat" cmpd="sng" algn="ctr">
            <a:solidFill>
              <a:schemeClr val="accent2"/>
            </a:solidFill>
            <a:prstDash val="solid"/>
            <a:round/>
            <a:headEnd type="none" w="med" len="med"/>
            <a:tailEnd type="arrow"/>
          </a:ln>
          <a:effectLst/>
        </p:spPr>
      </p:cxnSp>
      <p:sp>
        <p:nvSpPr>
          <p:cNvPr id="171" name="Line 8"/>
          <p:cNvSpPr>
            <a:spLocks noChangeShapeType="1"/>
          </p:cNvSpPr>
          <p:nvPr/>
        </p:nvSpPr>
        <p:spPr bwMode="auto">
          <a:xfrm flipV="1">
            <a:off x="1337733" y="5740408"/>
            <a:ext cx="1693333" cy="25375"/>
          </a:xfrm>
          <a:prstGeom prst="line">
            <a:avLst/>
          </a:prstGeom>
          <a:noFill/>
          <a:ln w="38100">
            <a:solidFill>
              <a:srgbClr val="000000"/>
            </a:solidFill>
            <a:round/>
            <a:headEnd/>
            <a:tailEnd type="triangle" w="med" len="med"/>
          </a:ln>
        </p:spPr>
        <p:txBody>
          <a:bodyPr wrap="square" anchor="ctr">
            <a:prstTxWarp prst="textNoShape">
              <a:avLst/>
            </a:prstTxWarp>
            <a:spAutoFit/>
          </a:bodyPr>
          <a:lstStyle/>
          <a:p>
            <a:endParaRPr lang="en-US"/>
          </a:p>
        </p:txBody>
      </p:sp>
      <p:sp>
        <p:nvSpPr>
          <p:cNvPr id="48182" name="Arc 48181"/>
          <p:cNvSpPr/>
          <p:nvPr/>
        </p:nvSpPr>
        <p:spPr bwMode="auto">
          <a:xfrm rot="20453283">
            <a:off x="2616213" y="5415855"/>
            <a:ext cx="392902" cy="417746"/>
          </a:xfrm>
          <a:prstGeom prst="arc">
            <a:avLst>
              <a:gd name="adj1" fmla="val 17822177"/>
              <a:gd name="adj2" fmla="val 2984328"/>
            </a:avLst>
          </a:prstGeom>
          <a:noFill/>
          <a:ln w="25400"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50000"/>
              </a:spcBef>
              <a:spcAft>
                <a:spcPct val="0"/>
              </a:spcAft>
              <a:buClrTx/>
              <a:buSzTx/>
              <a:buFontTx/>
              <a:buNone/>
              <a:tabLst/>
            </a:pPr>
            <a:endParaRPr kumimoji="0" lang="en-US" sz="1000" b="1" i="0" u="none" strike="noStrike" cap="none" normalizeH="0" baseline="0">
              <a:ln>
                <a:noFill/>
              </a:ln>
              <a:solidFill>
                <a:schemeClr val="tx1"/>
              </a:solidFill>
              <a:effectLst/>
              <a:latin typeface="Arial" charset="0"/>
            </a:endParaRPr>
          </a:p>
        </p:txBody>
      </p:sp>
      <p:sp>
        <p:nvSpPr>
          <p:cNvPr id="173" name="TextBox 172"/>
          <p:cNvSpPr txBox="1"/>
          <p:nvPr/>
        </p:nvSpPr>
        <p:spPr>
          <a:xfrm>
            <a:off x="3064933" y="5587943"/>
            <a:ext cx="2345267" cy="430887"/>
          </a:xfrm>
          <a:prstGeom prst="rect">
            <a:avLst/>
          </a:prstGeom>
          <a:noFill/>
          <a:ln>
            <a:solidFill>
              <a:schemeClr val="tx1"/>
            </a:solidFill>
          </a:ln>
        </p:spPr>
        <p:txBody>
          <a:bodyPr wrap="square" rtlCol="0">
            <a:spAutoFit/>
          </a:bodyPr>
          <a:lstStyle/>
          <a:p>
            <a:r>
              <a:rPr lang="en-US" sz="1100" dirty="0"/>
              <a:t>Stellar aberration angle </a:t>
            </a:r>
            <a:r>
              <a:rPr lang="en-US" sz="1100" dirty="0" err="1"/>
              <a:t>dtheta</a:t>
            </a:r>
            <a:endParaRPr lang="en-US" sz="1100" dirty="0"/>
          </a:p>
          <a:p>
            <a:r>
              <a:rPr lang="en-US" sz="1100" dirty="0"/>
              <a:t>sin(</a:t>
            </a:r>
            <a:r>
              <a:rPr lang="en-US" sz="1100" dirty="0" err="1"/>
              <a:t>dtheta</a:t>
            </a:r>
            <a:r>
              <a:rPr lang="en-US" sz="1100" dirty="0"/>
              <a:t>) = v/c +O(v</a:t>
            </a:r>
            <a:r>
              <a:rPr lang="en-US" sz="1100" baseline="30000" dirty="0"/>
              <a:t>2</a:t>
            </a:r>
            <a:r>
              <a:rPr lang="en-US" sz="1100" dirty="0"/>
              <a:t>/c</a:t>
            </a:r>
            <a:r>
              <a:rPr lang="en-US" sz="1100" baseline="30000" dirty="0"/>
              <a:t>2</a:t>
            </a:r>
            <a:r>
              <a:rPr lang="en-US" sz="1100" dirty="0"/>
              <a:t>)</a:t>
            </a:r>
          </a:p>
        </p:txBody>
      </p:sp>
      <p:sp>
        <p:nvSpPr>
          <p:cNvPr id="174" name="TextBox 173"/>
          <p:cNvSpPr txBox="1"/>
          <p:nvPr/>
        </p:nvSpPr>
        <p:spPr>
          <a:xfrm>
            <a:off x="7357533" y="4986838"/>
            <a:ext cx="1253067" cy="861774"/>
          </a:xfrm>
          <a:prstGeom prst="rect">
            <a:avLst/>
          </a:prstGeom>
          <a:noFill/>
          <a:ln>
            <a:solidFill>
              <a:schemeClr val="tx1"/>
            </a:solidFill>
          </a:ln>
        </p:spPr>
        <p:txBody>
          <a:bodyPr wrap="square" rtlCol="0">
            <a:spAutoFit/>
          </a:bodyPr>
          <a:lstStyle/>
          <a:p>
            <a:r>
              <a:rPr lang="en-US" dirty="0"/>
              <a:t>-Observer velocity component orthogonal to radiation path</a:t>
            </a:r>
          </a:p>
        </p:txBody>
      </p:sp>
      <p:sp>
        <p:nvSpPr>
          <p:cNvPr id="175" name="TextBox 174"/>
          <p:cNvSpPr txBox="1"/>
          <p:nvPr/>
        </p:nvSpPr>
        <p:spPr>
          <a:xfrm>
            <a:off x="7408332" y="4038544"/>
            <a:ext cx="956735" cy="707886"/>
          </a:xfrm>
          <a:prstGeom prst="rect">
            <a:avLst/>
          </a:prstGeom>
          <a:noFill/>
          <a:ln>
            <a:solidFill>
              <a:schemeClr val="tx1"/>
            </a:solidFill>
          </a:ln>
        </p:spPr>
        <p:txBody>
          <a:bodyPr wrap="square" rtlCol="0">
            <a:spAutoFit/>
          </a:bodyPr>
          <a:lstStyle/>
          <a:p>
            <a:r>
              <a:rPr lang="en-US" dirty="0"/>
              <a:t>Photon emission from Target at ET - LT</a:t>
            </a:r>
          </a:p>
        </p:txBody>
      </p:sp>
      <p:sp>
        <p:nvSpPr>
          <p:cNvPr id="176" name="TextBox 175"/>
          <p:cNvSpPr txBox="1"/>
          <p:nvPr/>
        </p:nvSpPr>
        <p:spPr>
          <a:xfrm>
            <a:off x="1422391" y="1490068"/>
            <a:ext cx="651934" cy="246221"/>
          </a:xfrm>
          <a:prstGeom prst="rect">
            <a:avLst/>
          </a:prstGeom>
          <a:noFill/>
          <a:ln>
            <a:solidFill>
              <a:schemeClr val="tx1"/>
            </a:solidFill>
          </a:ln>
        </p:spPr>
        <p:txBody>
          <a:bodyPr wrap="square" rtlCol="0">
            <a:spAutoFit/>
          </a:bodyPr>
          <a:lstStyle/>
          <a:p>
            <a:r>
              <a:rPr lang="en-US" dirty="0"/>
              <a:t>Camera</a:t>
            </a:r>
          </a:p>
        </p:txBody>
      </p:sp>
      <p:sp>
        <p:nvSpPr>
          <p:cNvPr id="177" name="TextBox 176"/>
          <p:cNvSpPr txBox="1"/>
          <p:nvPr/>
        </p:nvSpPr>
        <p:spPr>
          <a:xfrm>
            <a:off x="1396999" y="5249270"/>
            <a:ext cx="668868" cy="246221"/>
          </a:xfrm>
          <a:prstGeom prst="rect">
            <a:avLst/>
          </a:prstGeom>
          <a:noFill/>
          <a:ln>
            <a:solidFill>
              <a:schemeClr val="tx1"/>
            </a:solidFill>
          </a:ln>
        </p:spPr>
        <p:txBody>
          <a:bodyPr wrap="square" rtlCol="0">
            <a:spAutoFit/>
          </a:bodyPr>
          <a:lstStyle/>
          <a:p>
            <a:r>
              <a:rPr lang="en-US" dirty="0"/>
              <a:t>Camera</a:t>
            </a:r>
          </a:p>
        </p:txBody>
      </p:sp>
      <p:sp>
        <p:nvSpPr>
          <p:cNvPr id="178" name="Line 8"/>
          <p:cNvSpPr>
            <a:spLocks noChangeShapeType="1"/>
          </p:cNvSpPr>
          <p:nvPr/>
        </p:nvSpPr>
        <p:spPr bwMode="auto">
          <a:xfrm flipV="1">
            <a:off x="1320799" y="4453467"/>
            <a:ext cx="5588002" cy="1236068"/>
          </a:xfrm>
          <a:prstGeom prst="line">
            <a:avLst/>
          </a:prstGeom>
          <a:noFill/>
          <a:ln w="38100">
            <a:solidFill>
              <a:srgbClr val="FC0128"/>
            </a:solidFill>
            <a:round/>
            <a:headEnd/>
            <a:tailEnd type="triangle" w="med" len="med"/>
          </a:ln>
        </p:spPr>
        <p:txBody>
          <a:bodyPr wrap="square" anchor="ctr">
            <a:prstTxWarp prst="textNoShape">
              <a:avLst/>
            </a:prstTxWarp>
            <a:spAutoFit/>
          </a:bodyPr>
          <a:lstStyle/>
          <a:p>
            <a:endParaRPr lang="en-US"/>
          </a:p>
        </p:txBody>
      </p:sp>
      <p:sp>
        <p:nvSpPr>
          <p:cNvPr id="179" name="TextBox 178"/>
          <p:cNvSpPr txBox="1"/>
          <p:nvPr/>
        </p:nvSpPr>
        <p:spPr>
          <a:xfrm>
            <a:off x="2311398" y="4800600"/>
            <a:ext cx="1905002" cy="246221"/>
          </a:xfrm>
          <a:prstGeom prst="rect">
            <a:avLst/>
          </a:prstGeom>
          <a:noFill/>
          <a:ln>
            <a:solidFill>
              <a:schemeClr val="tx1"/>
            </a:solidFill>
          </a:ln>
        </p:spPr>
        <p:txBody>
          <a:bodyPr wrap="square" rtlCol="0">
            <a:spAutoFit/>
          </a:bodyPr>
          <a:lstStyle/>
          <a:p>
            <a:r>
              <a:rPr lang="en-US" dirty="0">
                <a:solidFill>
                  <a:schemeClr val="accent1"/>
                </a:solidFill>
              </a:rPr>
              <a:t>Apparent direction to target</a:t>
            </a:r>
          </a:p>
        </p:txBody>
      </p:sp>
      <p:sp>
        <p:nvSpPr>
          <p:cNvPr id="180" name="TextBox 179"/>
          <p:cNvSpPr txBox="1"/>
          <p:nvPr/>
        </p:nvSpPr>
        <p:spPr>
          <a:xfrm>
            <a:off x="3225801" y="5223936"/>
            <a:ext cx="2091265" cy="246221"/>
          </a:xfrm>
          <a:prstGeom prst="rect">
            <a:avLst/>
          </a:prstGeom>
          <a:noFill/>
          <a:ln>
            <a:solidFill>
              <a:schemeClr val="tx1"/>
            </a:solidFill>
          </a:ln>
        </p:spPr>
        <p:txBody>
          <a:bodyPr wrap="square" rtlCol="0">
            <a:spAutoFit/>
          </a:bodyPr>
          <a:lstStyle/>
          <a:p>
            <a:r>
              <a:rPr lang="en-US" dirty="0"/>
              <a:t>Photon path in observer frame</a:t>
            </a:r>
          </a:p>
        </p:txBody>
      </p:sp>
    </p:spTree>
    <p:extLst>
      <p:ext uri="{BB962C8B-B14F-4D97-AF65-F5344CB8AC3E}">
        <p14:creationId xmlns:p14="http://schemas.microsoft.com/office/powerpoint/2010/main" val="27836127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50178" name="Slide Number Placeholder 4"/>
          <p:cNvSpPr>
            <a:spLocks noGrp="1"/>
          </p:cNvSpPr>
          <p:nvPr>
            <p:ph type="sldNum" sz="quarter" idx="11"/>
          </p:nvPr>
        </p:nvSpPr>
        <p:spPr>
          <a:noFill/>
        </p:spPr>
        <p:txBody>
          <a:bodyPr/>
          <a:lstStyle/>
          <a:p>
            <a:fld id="{927EA36D-C0DA-4343-91E9-8AC538BC474D}" type="slidenum">
              <a:rPr lang="en-US" smtClean="0">
                <a:latin typeface="Arial" pitchFamily="-60" charset="0"/>
                <a:ea typeface="ＭＳ Ｐゴシック" pitchFamily="-60" charset="-128"/>
                <a:cs typeface="ＭＳ Ｐゴシック" pitchFamily="-60" charset="-128"/>
              </a:rPr>
              <a:pPr/>
              <a:t>37</a:t>
            </a:fld>
            <a:endParaRPr lang="en-US" sz="1400" b="0">
              <a:latin typeface="Times New Roman" pitchFamily="-60" charset="0"/>
              <a:ea typeface="ＭＳ Ｐゴシック" pitchFamily="-60" charset="-128"/>
              <a:cs typeface="ＭＳ Ｐゴシック" pitchFamily="-60" charset="-128"/>
            </a:endParaRPr>
          </a:p>
        </p:txBody>
      </p:sp>
      <p:sp>
        <p:nvSpPr>
          <p:cNvPr id="50179" name="Rectangle 2"/>
          <p:cNvSpPr>
            <a:spLocks noGrp="1" noChangeArrowheads="1"/>
          </p:cNvSpPr>
          <p:nvPr>
            <p:ph type="title"/>
          </p:nvPr>
        </p:nvSpPr>
        <p:spPr>
          <a:xfrm>
            <a:off x="1990414" y="381000"/>
            <a:ext cx="6958635" cy="479747"/>
          </a:xfrm>
        </p:spPr>
        <p:txBody>
          <a:bodyPr/>
          <a:lstStyle/>
          <a:p>
            <a:r>
              <a:rPr lang="en-US" dirty="0">
                <a:ea typeface="ＭＳ Ｐゴシック" pitchFamily="-60" charset="-128"/>
                <a:cs typeface="ＭＳ Ｐゴシック" pitchFamily="-60" charset="-128"/>
              </a:rPr>
              <a:t>Effect of Aberration Corrections - 1</a:t>
            </a:r>
          </a:p>
        </p:txBody>
      </p:sp>
      <p:sp>
        <p:nvSpPr>
          <p:cNvPr id="50180" name="Rectangle 3"/>
          <p:cNvSpPr>
            <a:spLocks noGrp="1" noChangeArrowheads="1"/>
          </p:cNvSpPr>
          <p:nvPr>
            <p:ph type="body" idx="1"/>
          </p:nvPr>
        </p:nvSpPr>
        <p:spPr>
          <a:xfrm>
            <a:off x="692150" y="1306513"/>
            <a:ext cx="7772400" cy="5564187"/>
          </a:xfrm>
        </p:spPr>
        <p:txBody>
          <a:bodyPr/>
          <a:lstStyle/>
          <a:p>
            <a:r>
              <a:rPr lang="en-US" dirty="0">
                <a:ea typeface="ＭＳ Ｐゴシック" pitchFamily="-60" charset="-128"/>
                <a:cs typeface="ＭＳ Ｐゴシック" pitchFamily="-60" charset="-128"/>
              </a:rPr>
              <a:t>Angular offsets between corrected and uncorrected position vectors over the time span 2004 Jan 1–2005 Jan1</a:t>
            </a:r>
          </a:p>
          <a:p>
            <a:pPr lvl="1"/>
            <a:r>
              <a:rPr lang="en-US" dirty="0"/>
              <a:t>Mars as seen from MEX:   </a:t>
            </a:r>
          </a:p>
          <a:p>
            <a:pPr lvl="2"/>
            <a:r>
              <a:rPr lang="en-US" dirty="0">
                <a:ea typeface="ＭＳ Ｐゴシック" pitchFamily="-60" charset="-128"/>
              </a:rPr>
              <a:t>LT+S vs NONE:     .0002 to .0008 degrees</a:t>
            </a:r>
          </a:p>
          <a:p>
            <a:pPr lvl="2"/>
            <a:r>
              <a:rPr lang="en-US" dirty="0">
                <a:ea typeface="ＭＳ Ｐゴシック" pitchFamily="-60" charset="-128"/>
              </a:rPr>
              <a:t>LT vs NONE:         .0006 to .0047 degrees</a:t>
            </a:r>
          </a:p>
          <a:p>
            <a:pPr lvl="1"/>
            <a:r>
              <a:rPr lang="en-US" dirty="0"/>
              <a:t>Earth as seen from MEX:  </a:t>
            </a:r>
          </a:p>
          <a:p>
            <a:pPr lvl="2"/>
            <a:r>
              <a:rPr lang="en-US" dirty="0">
                <a:ea typeface="ＭＳ Ｐゴシック" pitchFamily="-60" charset="-128"/>
              </a:rPr>
              <a:t>LT+S vs NONE:    .0035 to .0106 degrees</a:t>
            </a:r>
          </a:p>
          <a:p>
            <a:pPr lvl="2"/>
            <a:r>
              <a:rPr lang="en-US" dirty="0">
                <a:ea typeface="ＭＳ Ｐゴシック" pitchFamily="-60" charset="-128"/>
              </a:rPr>
              <a:t>LT vs NONE:         .0000 to .0057 degrees</a:t>
            </a:r>
          </a:p>
          <a:p>
            <a:pPr lvl="1"/>
            <a:r>
              <a:rPr lang="en-US" dirty="0"/>
              <a:t>MEX as seen from Earth:   </a:t>
            </a:r>
          </a:p>
          <a:p>
            <a:pPr lvl="2"/>
            <a:r>
              <a:rPr lang="en-US" dirty="0">
                <a:ea typeface="ＭＳ Ｐゴシック" pitchFamily="-60" charset="-128"/>
              </a:rPr>
              <a:t>LT+S vs NONE:     .0035 to .0104 degrees</a:t>
            </a:r>
          </a:p>
          <a:p>
            <a:pPr lvl="2"/>
            <a:r>
              <a:rPr lang="en-US" dirty="0">
                <a:ea typeface="ＭＳ Ｐゴシック" pitchFamily="-60" charset="-128"/>
              </a:rPr>
              <a:t>LT vs NONE:         .0033 to .0048 degrees</a:t>
            </a:r>
          </a:p>
          <a:p>
            <a:pPr lvl="1"/>
            <a:r>
              <a:rPr lang="en-US" dirty="0"/>
              <a:t>Sun as seen from Mars:     </a:t>
            </a:r>
          </a:p>
          <a:p>
            <a:pPr lvl="2"/>
            <a:r>
              <a:rPr lang="en-US" dirty="0">
                <a:ea typeface="ＭＳ Ｐゴシック" pitchFamily="-60" charset="-128"/>
              </a:rPr>
              <a:t>LT+S vs NONE:     .0042 to .0047 degrees</a:t>
            </a:r>
          </a:p>
          <a:p>
            <a:pPr lvl="2"/>
            <a:r>
              <a:rPr lang="en-US" dirty="0">
                <a:ea typeface="ＭＳ Ｐゴシック" pitchFamily="-60" charset="-128"/>
              </a:rPr>
              <a:t>LT vs NONE:         .0000 to .0000 degrees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51202" name="Slide Number Placeholder 4"/>
          <p:cNvSpPr>
            <a:spLocks noGrp="1"/>
          </p:cNvSpPr>
          <p:nvPr>
            <p:ph type="sldNum" sz="quarter" idx="11"/>
          </p:nvPr>
        </p:nvSpPr>
        <p:spPr>
          <a:noFill/>
        </p:spPr>
        <p:txBody>
          <a:bodyPr/>
          <a:lstStyle/>
          <a:p>
            <a:fld id="{4F7FE7AD-C697-4B79-92EE-ADFB3EBBF814}" type="slidenum">
              <a:rPr lang="en-US" smtClean="0">
                <a:latin typeface="Arial" pitchFamily="-60" charset="0"/>
                <a:ea typeface="ＭＳ Ｐゴシック" pitchFamily="-60" charset="-128"/>
                <a:cs typeface="ＭＳ Ｐゴシック" pitchFamily="-60" charset="-128"/>
              </a:rPr>
              <a:pPr/>
              <a:t>38</a:t>
            </a:fld>
            <a:endParaRPr lang="en-US" sz="1400" b="0">
              <a:latin typeface="Times New Roman" pitchFamily="-60" charset="0"/>
              <a:ea typeface="ＭＳ Ｐゴシック" pitchFamily="-60" charset="-128"/>
              <a:cs typeface="ＭＳ Ｐゴシック" pitchFamily="-60" charset="-128"/>
            </a:endParaRPr>
          </a:p>
        </p:txBody>
      </p:sp>
      <p:sp>
        <p:nvSpPr>
          <p:cNvPr id="51203" name="Rectangle 2"/>
          <p:cNvSpPr>
            <a:spLocks noGrp="1" noChangeArrowheads="1"/>
          </p:cNvSpPr>
          <p:nvPr>
            <p:ph type="title"/>
          </p:nvPr>
        </p:nvSpPr>
        <p:spPr>
          <a:xfrm>
            <a:off x="2039626" y="387350"/>
            <a:ext cx="6958636" cy="479747"/>
          </a:xfrm>
        </p:spPr>
        <p:txBody>
          <a:bodyPr/>
          <a:lstStyle/>
          <a:p>
            <a:r>
              <a:rPr lang="en-US" dirty="0">
                <a:ea typeface="ＭＳ Ｐゴシック" pitchFamily="-60" charset="-128"/>
                <a:cs typeface="ＭＳ Ｐゴシック" pitchFamily="-60" charset="-128"/>
              </a:rPr>
              <a:t>Effect of Aberration Corrections - 2</a:t>
            </a:r>
          </a:p>
        </p:txBody>
      </p:sp>
      <p:sp>
        <p:nvSpPr>
          <p:cNvPr id="51204" name="Rectangle 3"/>
          <p:cNvSpPr>
            <a:spLocks noGrp="1" noChangeArrowheads="1"/>
          </p:cNvSpPr>
          <p:nvPr>
            <p:ph type="body" idx="1"/>
          </p:nvPr>
        </p:nvSpPr>
        <p:spPr>
          <a:xfrm>
            <a:off x="692150" y="1374775"/>
            <a:ext cx="7772400" cy="5097463"/>
          </a:xfrm>
        </p:spPr>
        <p:txBody>
          <a:bodyPr/>
          <a:lstStyle/>
          <a:p>
            <a:r>
              <a:rPr lang="en-US" sz="2000" dirty="0">
                <a:ea typeface="ＭＳ Ｐゴシック" pitchFamily="-60" charset="-128"/>
                <a:cs typeface="ＭＳ Ｐゴシック" pitchFamily="-60" charset="-128"/>
              </a:rPr>
              <a:t>Angular offsets between corrected and uncorrected position vectors over the time span 2004 Jan 1–2008 Jan1</a:t>
            </a:r>
          </a:p>
          <a:p>
            <a:pPr lvl="1"/>
            <a:r>
              <a:rPr lang="en-US" sz="1600" dirty="0"/>
              <a:t>Saturn as seen from CASSINI:   </a:t>
            </a:r>
          </a:p>
          <a:p>
            <a:pPr lvl="2"/>
            <a:r>
              <a:rPr lang="en-US" sz="1600" dirty="0">
                <a:ea typeface="ＭＳ Ｐゴシック" pitchFamily="-60" charset="-128"/>
              </a:rPr>
              <a:t>LT+S vs NONE:   .0000 to .0058 degrees</a:t>
            </a:r>
          </a:p>
          <a:p>
            <a:pPr lvl="2"/>
            <a:r>
              <a:rPr lang="en-US" sz="1600" dirty="0">
                <a:ea typeface="ＭＳ Ｐゴシック" pitchFamily="-60" charset="-128"/>
              </a:rPr>
              <a:t>LT vs NONE:        .0001 to .0019 degrees</a:t>
            </a:r>
          </a:p>
          <a:p>
            <a:pPr lvl="1"/>
            <a:r>
              <a:rPr lang="en-US" sz="1600" dirty="0"/>
              <a:t>Titan as seen from CASSINI:        </a:t>
            </a:r>
          </a:p>
          <a:p>
            <a:pPr lvl="2"/>
            <a:r>
              <a:rPr lang="en-US" sz="1600" dirty="0">
                <a:ea typeface="ＭＳ Ｐゴシック" pitchFamily="-60" charset="-128"/>
              </a:rPr>
              <a:t>LT+S vs NONE:  .0000 to .0057 degrees</a:t>
            </a:r>
          </a:p>
          <a:p>
            <a:pPr lvl="2"/>
            <a:r>
              <a:rPr lang="en-US" sz="1600" dirty="0">
                <a:ea typeface="ＭＳ Ｐゴシック" pitchFamily="-60" charset="-128"/>
              </a:rPr>
              <a:t>LT vs NONE:       .0000 to .0030 degrees</a:t>
            </a:r>
          </a:p>
          <a:p>
            <a:pPr lvl="1"/>
            <a:r>
              <a:rPr lang="en-US" sz="1600" dirty="0"/>
              <a:t>Earth as seen from CASSINI:       </a:t>
            </a:r>
          </a:p>
          <a:p>
            <a:pPr lvl="2"/>
            <a:r>
              <a:rPr lang="en-US" sz="1600" dirty="0">
                <a:ea typeface="ＭＳ Ｐゴシック" pitchFamily="-60" charset="-128"/>
              </a:rPr>
              <a:t>LT+S vs NONE:   .0000 to .0107 degrees</a:t>
            </a:r>
          </a:p>
          <a:p>
            <a:pPr lvl="2"/>
            <a:r>
              <a:rPr lang="en-US" sz="1600" dirty="0">
                <a:ea typeface="ＭＳ Ｐゴシック" pitchFamily="-60" charset="-128"/>
              </a:rPr>
              <a:t>LT vs NONE:        .0000 to .0058 degrees</a:t>
            </a:r>
          </a:p>
          <a:p>
            <a:pPr lvl="1"/>
            <a:r>
              <a:rPr lang="en-US" sz="1600" dirty="0"/>
              <a:t>CASSINI as seen from Earth:       </a:t>
            </a:r>
          </a:p>
          <a:p>
            <a:pPr lvl="2"/>
            <a:r>
              <a:rPr lang="en-US" sz="1600" dirty="0">
                <a:ea typeface="ＭＳ Ｐゴシック" pitchFamily="-60" charset="-128"/>
              </a:rPr>
              <a:t>LT+S vs NONE:  .0000 to .0107 degrees</a:t>
            </a:r>
          </a:p>
          <a:p>
            <a:pPr lvl="2"/>
            <a:r>
              <a:rPr lang="en-US" sz="1600" dirty="0">
                <a:ea typeface="ＭＳ Ｐゴシック" pitchFamily="-60" charset="-128"/>
              </a:rPr>
              <a:t>LT vs NONE:       .0000 to .0059 degrees</a:t>
            </a:r>
          </a:p>
          <a:p>
            <a:pPr lvl="1"/>
            <a:r>
              <a:rPr lang="en-US" sz="1600" dirty="0"/>
              <a:t>Sun as seen from CASSINI:          </a:t>
            </a:r>
          </a:p>
          <a:p>
            <a:pPr lvl="2"/>
            <a:r>
              <a:rPr lang="en-US" sz="1600" dirty="0">
                <a:ea typeface="ＭＳ Ｐゴシック" pitchFamily="-60" charset="-128"/>
              </a:rPr>
              <a:t>LT+S vs NONE:  .0000 to .0059 degrees</a:t>
            </a:r>
          </a:p>
          <a:p>
            <a:pPr lvl="2"/>
            <a:r>
              <a:rPr lang="en-US" sz="1600" dirty="0">
                <a:ea typeface="ＭＳ Ｐゴシック" pitchFamily="-60" charset="-128"/>
              </a:rPr>
              <a:t>LT vs NONE:       .0000 to .0000 degrees</a:t>
            </a:r>
          </a:p>
          <a:p>
            <a:pPr lvl="2"/>
            <a:endParaRPr lang="en-US" sz="1600" dirty="0">
              <a:ea typeface="ＭＳ Ｐゴシック" pitchFamily="-60"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51202" name="Slide Number Placeholder 4"/>
          <p:cNvSpPr>
            <a:spLocks noGrp="1"/>
          </p:cNvSpPr>
          <p:nvPr>
            <p:ph type="sldNum" sz="quarter" idx="11"/>
          </p:nvPr>
        </p:nvSpPr>
        <p:spPr>
          <a:noFill/>
        </p:spPr>
        <p:txBody>
          <a:bodyPr/>
          <a:lstStyle/>
          <a:p>
            <a:fld id="{4F7FE7AD-C697-4B79-92EE-ADFB3EBBF814}" type="slidenum">
              <a:rPr lang="en-US" smtClean="0">
                <a:latin typeface="Arial" pitchFamily="-60" charset="0"/>
                <a:ea typeface="ＭＳ Ｐゴシック" pitchFamily="-60" charset="-128"/>
                <a:cs typeface="ＭＳ Ｐゴシック" pitchFamily="-60" charset="-128"/>
              </a:rPr>
              <a:pPr/>
              <a:t>39</a:t>
            </a:fld>
            <a:endParaRPr lang="en-US" sz="1400" b="0">
              <a:latin typeface="Times New Roman" pitchFamily="-60" charset="0"/>
              <a:ea typeface="ＭＳ Ｐゴシック" pitchFamily="-60" charset="-128"/>
              <a:cs typeface="ＭＳ Ｐゴシック" pitchFamily="-60" charset="-128"/>
            </a:endParaRPr>
          </a:p>
        </p:txBody>
      </p:sp>
      <p:sp>
        <p:nvSpPr>
          <p:cNvPr id="51203" name="Rectangle 2"/>
          <p:cNvSpPr>
            <a:spLocks noGrp="1" noChangeArrowheads="1"/>
          </p:cNvSpPr>
          <p:nvPr>
            <p:ph type="title"/>
          </p:nvPr>
        </p:nvSpPr>
        <p:spPr>
          <a:xfrm>
            <a:off x="1982720" y="387350"/>
            <a:ext cx="7072449" cy="479747"/>
          </a:xfrm>
        </p:spPr>
        <p:txBody>
          <a:bodyPr/>
          <a:lstStyle/>
          <a:p>
            <a:r>
              <a:rPr lang="en-US" dirty="0">
                <a:ea typeface="ＭＳ Ｐゴシック" pitchFamily="-60" charset="-128"/>
                <a:cs typeface="ＭＳ Ｐゴシック" pitchFamily="-60" charset="-128"/>
              </a:rPr>
              <a:t>Effect of Aberration Corrections - 3 </a:t>
            </a:r>
          </a:p>
        </p:txBody>
      </p:sp>
      <p:sp>
        <p:nvSpPr>
          <p:cNvPr id="51204" name="Rectangle 3"/>
          <p:cNvSpPr>
            <a:spLocks noGrp="1" noChangeArrowheads="1"/>
          </p:cNvSpPr>
          <p:nvPr>
            <p:ph type="body" idx="1"/>
          </p:nvPr>
        </p:nvSpPr>
        <p:spPr>
          <a:xfrm>
            <a:off x="692150" y="1374775"/>
            <a:ext cx="7772400" cy="5097463"/>
          </a:xfrm>
        </p:spPr>
        <p:txBody>
          <a:bodyPr/>
          <a:lstStyle/>
          <a:p>
            <a:r>
              <a:rPr lang="en-US" sz="2000" dirty="0">
                <a:ea typeface="ＭＳ Ｐゴシック" pitchFamily="-60" charset="-128"/>
                <a:cs typeface="ＭＳ Ｐゴシック" pitchFamily="-60" charset="-128"/>
              </a:rPr>
              <a:t>Angular offsets between corrected and uncorrected position vectors over the time span 2025 Apr 1–2028 May 23</a:t>
            </a:r>
          </a:p>
          <a:p>
            <a:pPr lvl="1"/>
            <a:r>
              <a:rPr lang="en-US" sz="1600" dirty="0"/>
              <a:t>Earth as seen from Mercury:   </a:t>
            </a:r>
          </a:p>
          <a:p>
            <a:pPr lvl="2"/>
            <a:r>
              <a:rPr lang="en-US" sz="1600" dirty="0">
                <a:ea typeface="ＭＳ Ｐゴシック" pitchFamily="-60" charset="-128"/>
              </a:rPr>
              <a:t>LT+S vs NONE:   .0001 to .0168 degrees</a:t>
            </a:r>
          </a:p>
          <a:p>
            <a:pPr lvl="2"/>
            <a:r>
              <a:rPr lang="en-US" sz="1600" dirty="0">
                <a:ea typeface="ＭＳ Ｐゴシック" pitchFamily="-60" charset="-128"/>
              </a:rPr>
              <a:t>LT vs NONE:       .0050 to .0058 degrees</a:t>
            </a:r>
          </a:p>
          <a:p>
            <a:pPr lvl="1"/>
            <a:r>
              <a:rPr lang="en-US" sz="1600" dirty="0"/>
              <a:t>Mercury as seen from Earth:        </a:t>
            </a:r>
          </a:p>
          <a:p>
            <a:pPr lvl="2"/>
            <a:r>
              <a:rPr lang="en-US" sz="1600" dirty="0">
                <a:ea typeface="ＭＳ Ｐゴシック" pitchFamily="-60" charset="-128"/>
              </a:rPr>
              <a:t>LT+S vs NONE:   .0001 to .0168 degrees</a:t>
            </a:r>
          </a:p>
          <a:p>
            <a:pPr lvl="2"/>
            <a:r>
              <a:rPr lang="en-US" sz="1600" dirty="0">
                <a:ea typeface="ＭＳ Ｐゴシック" pitchFamily="-60" charset="-128"/>
              </a:rPr>
              <a:t>LT vs NONE:       .0000 to .0112 degrees</a:t>
            </a:r>
          </a:p>
          <a:p>
            <a:pPr lvl="1"/>
            <a:r>
              <a:rPr lang="en-US" sz="1600" dirty="0"/>
              <a:t>Mercury as seen from MPO:       </a:t>
            </a:r>
          </a:p>
          <a:p>
            <a:pPr lvl="2"/>
            <a:r>
              <a:rPr lang="en-US" sz="1600" dirty="0">
                <a:ea typeface="ＭＳ Ｐゴシック" pitchFamily="-60" charset="-128"/>
              </a:rPr>
              <a:t>LT+S vs NONE:   .0004 to .0006 degrees</a:t>
            </a:r>
          </a:p>
          <a:p>
            <a:pPr lvl="2"/>
            <a:r>
              <a:rPr lang="en-US" sz="1600" dirty="0">
                <a:ea typeface="ＭＳ Ｐゴシック" pitchFamily="-60" charset="-128"/>
              </a:rPr>
              <a:t>LT vs NONE:       .0000 to .0113 degrees</a:t>
            </a:r>
          </a:p>
          <a:p>
            <a:pPr lvl="1"/>
            <a:r>
              <a:rPr lang="en-US" sz="1600" dirty="0"/>
              <a:t>MPO as seen from Earth:       </a:t>
            </a:r>
          </a:p>
          <a:p>
            <a:pPr lvl="2"/>
            <a:r>
              <a:rPr lang="en-US" sz="1600" dirty="0">
                <a:ea typeface="ＭＳ Ｐゴシック" pitchFamily="-60" charset="-128"/>
              </a:rPr>
              <a:t>LT+S vs NONE:   .0000 to .0169 degrees</a:t>
            </a:r>
          </a:p>
          <a:p>
            <a:pPr lvl="2"/>
            <a:r>
              <a:rPr lang="en-US" sz="1600" dirty="0">
                <a:ea typeface="ＭＳ Ｐゴシック" pitchFamily="-60" charset="-128"/>
              </a:rPr>
              <a:t>LT vs NONE:       .0000 to .0113 degrees</a:t>
            </a:r>
          </a:p>
          <a:p>
            <a:pPr lvl="1"/>
            <a:r>
              <a:rPr lang="en-US" sz="1600" dirty="0"/>
              <a:t>Earth as seen from MPO:          </a:t>
            </a:r>
          </a:p>
          <a:p>
            <a:pPr lvl="2"/>
            <a:r>
              <a:rPr lang="en-US" sz="1600" dirty="0">
                <a:ea typeface="ＭＳ Ｐゴシック" pitchFamily="-60" charset="-128"/>
              </a:rPr>
              <a:t>LT+S vs NONE:   .0000 to .0169 degrees</a:t>
            </a:r>
          </a:p>
          <a:p>
            <a:pPr lvl="2"/>
            <a:r>
              <a:rPr lang="en-US" sz="1600" dirty="0">
                <a:ea typeface="ＭＳ Ｐゴシック" pitchFamily="-60" charset="-128"/>
              </a:rPr>
              <a:t>LT vs NONE:       .0050 to .0058 degrees</a:t>
            </a:r>
          </a:p>
          <a:p>
            <a:pPr lvl="2"/>
            <a:endParaRPr lang="en-US" sz="1600" dirty="0">
              <a:ea typeface="ＭＳ Ｐゴシック" pitchFamily="-60" charset="-128"/>
            </a:endParaRPr>
          </a:p>
        </p:txBody>
      </p:sp>
    </p:spTree>
    <p:extLst>
      <p:ext uri="{BB962C8B-B14F-4D97-AF65-F5344CB8AC3E}">
        <p14:creationId xmlns:p14="http://schemas.microsoft.com/office/powerpoint/2010/main" val="4280828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0482" name="Slide Number Placeholder 4"/>
          <p:cNvSpPr>
            <a:spLocks noGrp="1"/>
          </p:cNvSpPr>
          <p:nvPr>
            <p:ph type="sldNum" sz="quarter" idx="11"/>
          </p:nvPr>
        </p:nvSpPr>
        <p:spPr>
          <a:noFill/>
        </p:spPr>
        <p:txBody>
          <a:bodyPr/>
          <a:lstStyle/>
          <a:p>
            <a:fld id="{EC4F64DC-195A-42D5-B863-00B1690FE5EF}" type="slidenum">
              <a:rPr lang="en-US" smtClean="0">
                <a:latin typeface="Arial" pitchFamily="-60" charset="0"/>
                <a:ea typeface="ＭＳ Ｐゴシック" pitchFamily="-60" charset="-128"/>
                <a:cs typeface="ＭＳ Ｐゴシック" pitchFamily="-60" charset="-128"/>
              </a:rPr>
              <a:pPr/>
              <a:t>4</a:t>
            </a:fld>
            <a:endParaRPr lang="en-US" sz="1400" b="0">
              <a:latin typeface="Times New Roman" pitchFamily="-60" charset="0"/>
              <a:ea typeface="ＭＳ Ｐゴシック" pitchFamily="-60" charset="-128"/>
              <a:cs typeface="ＭＳ Ｐゴシック" pitchFamily="-60" charset="-128"/>
            </a:endParaRPr>
          </a:p>
        </p:txBody>
      </p:sp>
      <p:sp>
        <p:nvSpPr>
          <p:cNvPr id="20483" name="Rectangle 2"/>
          <p:cNvSpPr>
            <a:spLocks noGrp="1" noChangeArrowheads="1"/>
          </p:cNvSpPr>
          <p:nvPr>
            <p:ph type="body" idx="1"/>
          </p:nvPr>
        </p:nvSpPr>
        <p:spPr>
          <a:xfrm>
            <a:off x="692150" y="1755775"/>
            <a:ext cx="7772400" cy="4346575"/>
          </a:xfrm>
        </p:spPr>
        <p:txBody>
          <a:bodyPr lIns="92075" tIns="46038" rIns="92075" bIns="46038"/>
          <a:lstStyle/>
          <a:p>
            <a:pPr>
              <a:lnSpc>
                <a:spcPct val="80000"/>
              </a:lnSpc>
            </a:pPr>
            <a:r>
              <a:rPr lang="en-US" dirty="0">
                <a:ea typeface="ＭＳ Ｐゴシック" pitchFamily="-60" charset="-128"/>
                <a:cs typeface="ＭＳ Ｐゴシック" pitchFamily="-60" charset="-128"/>
              </a:rPr>
              <a:t>An epoch is an instant in time specified by some singular event</a:t>
            </a:r>
          </a:p>
          <a:p>
            <a:pPr lvl="1">
              <a:lnSpc>
                <a:spcPct val="80000"/>
              </a:lnSpc>
            </a:pPr>
            <a:r>
              <a:rPr lang="en-US" dirty="0"/>
              <a:t>Passage of a star across your zenith meridian</a:t>
            </a:r>
          </a:p>
          <a:p>
            <a:pPr lvl="1">
              <a:lnSpc>
                <a:spcPct val="80000"/>
              </a:lnSpc>
            </a:pPr>
            <a:r>
              <a:rPr lang="en-US" dirty="0"/>
              <a:t>Eclipse of a spacecraft signal as it passes behind a solid body</a:t>
            </a:r>
          </a:p>
          <a:p>
            <a:pPr>
              <a:lnSpc>
                <a:spcPct val="80000"/>
              </a:lnSpc>
            </a:pPr>
            <a:r>
              <a:rPr lang="en-US" dirty="0">
                <a:ea typeface="ＭＳ Ｐゴシック" pitchFamily="-60" charset="-128"/>
                <a:cs typeface="ＭＳ Ｐゴシック" pitchFamily="-60" charset="-128"/>
              </a:rPr>
              <a:t>Clocks</a:t>
            </a:r>
          </a:p>
          <a:p>
            <a:pPr lvl="1">
              <a:lnSpc>
                <a:spcPct val="80000"/>
              </a:lnSpc>
            </a:pPr>
            <a:r>
              <a:rPr lang="en-US" dirty="0"/>
              <a:t>Clocks count epochs specified by events such as:  “regular” oscillations of a pendulum, quartz crystal, or electromagnetic radiation from a specified source, measured from an agreed upon reference epoch.  </a:t>
            </a:r>
          </a:p>
          <a:p>
            <a:pPr lvl="1">
              <a:lnSpc>
                <a:spcPct val="80000"/>
              </a:lnSpc>
            </a:pPr>
            <a:r>
              <a:rPr lang="en-US" dirty="0"/>
              <a:t>Careful specification of epochs using clocks requires reference to the particular clock and the location of that clock.</a:t>
            </a:r>
          </a:p>
          <a:p>
            <a:pPr>
              <a:lnSpc>
                <a:spcPct val="80000"/>
              </a:lnSpc>
            </a:pPr>
            <a:r>
              <a:rPr lang="en-US" dirty="0">
                <a:ea typeface="ＭＳ Ｐゴシック" pitchFamily="-60" charset="-128"/>
                <a:cs typeface="ＭＳ Ｐゴシック" pitchFamily="-60" charset="-128"/>
              </a:rPr>
              <a:t> Time Systems</a:t>
            </a:r>
          </a:p>
          <a:p>
            <a:pPr lvl="1">
              <a:lnSpc>
                <a:spcPct val="80000"/>
              </a:lnSpc>
            </a:pPr>
            <a:r>
              <a:rPr lang="en-US" dirty="0"/>
              <a:t>Are agreed upon standards for “naming” epochs, measuring time, and synchronizing clocks </a:t>
            </a:r>
          </a:p>
        </p:txBody>
      </p:sp>
      <p:sp>
        <p:nvSpPr>
          <p:cNvPr id="20484" name="Rectangle 5"/>
          <p:cNvSpPr>
            <a:spLocks noGrp="1" noChangeArrowheads="1"/>
          </p:cNvSpPr>
          <p:nvPr>
            <p:ph type="title"/>
          </p:nvPr>
        </p:nvSpPr>
        <p:spPr>
          <a:xfrm>
            <a:off x="4806950" y="381000"/>
            <a:ext cx="1074738" cy="474663"/>
          </a:xfrm>
        </p:spPr>
        <p:txBody>
          <a:bodyPr/>
          <a:lstStyle/>
          <a:p>
            <a:r>
              <a:rPr lang="en-US">
                <a:ea typeface="ＭＳ Ｐゴシック" pitchFamily="-60" charset="-128"/>
                <a:cs typeface="ＭＳ Ｐゴシック" pitchFamily="-60" charset="-128"/>
              </a:rPr>
              <a:t>Time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51202" name="Slide Number Placeholder 4"/>
          <p:cNvSpPr>
            <a:spLocks noGrp="1"/>
          </p:cNvSpPr>
          <p:nvPr>
            <p:ph type="sldNum" sz="quarter" idx="11"/>
          </p:nvPr>
        </p:nvSpPr>
        <p:spPr>
          <a:noFill/>
        </p:spPr>
        <p:txBody>
          <a:bodyPr/>
          <a:lstStyle/>
          <a:p>
            <a:fld id="{4F7FE7AD-C697-4B79-92EE-ADFB3EBBF814}" type="slidenum">
              <a:rPr lang="en-US" smtClean="0">
                <a:latin typeface="Arial" pitchFamily="-60" charset="0"/>
                <a:ea typeface="ＭＳ Ｐゴシック" pitchFamily="-60" charset="-128"/>
                <a:cs typeface="ＭＳ Ｐゴシック" pitchFamily="-60" charset="-128"/>
              </a:rPr>
              <a:pPr/>
              <a:t>40</a:t>
            </a:fld>
            <a:endParaRPr lang="en-US" sz="1400" b="0">
              <a:latin typeface="Times New Roman" pitchFamily="-60" charset="0"/>
              <a:ea typeface="ＭＳ Ｐゴシック" pitchFamily="-60" charset="-128"/>
              <a:cs typeface="ＭＳ Ｐゴシック" pitchFamily="-60" charset="-128"/>
            </a:endParaRPr>
          </a:p>
        </p:txBody>
      </p:sp>
      <p:sp>
        <p:nvSpPr>
          <p:cNvPr id="51203" name="Rectangle 2"/>
          <p:cNvSpPr>
            <a:spLocks noGrp="1" noChangeArrowheads="1"/>
          </p:cNvSpPr>
          <p:nvPr>
            <p:ph type="title"/>
          </p:nvPr>
        </p:nvSpPr>
        <p:spPr>
          <a:xfrm>
            <a:off x="1982720" y="387350"/>
            <a:ext cx="7072449" cy="479747"/>
          </a:xfrm>
        </p:spPr>
        <p:txBody>
          <a:bodyPr/>
          <a:lstStyle/>
          <a:p>
            <a:r>
              <a:rPr lang="en-US" dirty="0">
                <a:ea typeface="ＭＳ Ｐゴシック" pitchFamily="-60" charset="-128"/>
                <a:cs typeface="ＭＳ Ｐゴシック" pitchFamily="-60" charset="-128"/>
              </a:rPr>
              <a:t>Effect of Aberration Corrections - 4 </a:t>
            </a:r>
          </a:p>
        </p:txBody>
      </p:sp>
      <p:sp>
        <p:nvSpPr>
          <p:cNvPr id="51204" name="Rectangle 3"/>
          <p:cNvSpPr>
            <a:spLocks noGrp="1" noChangeArrowheads="1"/>
          </p:cNvSpPr>
          <p:nvPr>
            <p:ph type="body" idx="1"/>
          </p:nvPr>
        </p:nvSpPr>
        <p:spPr>
          <a:xfrm>
            <a:off x="692150" y="1374775"/>
            <a:ext cx="7772400" cy="5097463"/>
          </a:xfrm>
        </p:spPr>
        <p:txBody>
          <a:bodyPr/>
          <a:lstStyle/>
          <a:p>
            <a:r>
              <a:rPr lang="en-US" sz="2000" dirty="0">
                <a:ea typeface="ＭＳ Ｐゴシック" pitchFamily="-60" charset="-128"/>
                <a:cs typeface="ＭＳ Ｐゴシック" pitchFamily="-60" charset="-128"/>
              </a:rPr>
              <a:t>Range differences between position vectors computed using LT+S vs CN+S corrections, over the time span 2025 Apr 1–2028 May 23</a:t>
            </a:r>
          </a:p>
          <a:p>
            <a:pPr lvl="1"/>
            <a:r>
              <a:rPr lang="en-US" sz="1600" dirty="0"/>
              <a:t>Earth as seen from Mercury:   </a:t>
            </a:r>
          </a:p>
          <a:p>
            <a:pPr lvl="2"/>
            <a:r>
              <a:rPr lang="en-US" sz="1600" dirty="0">
                <a:ea typeface="ＭＳ Ｐゴシック" pitchFamily="-60" charset="-128"/>
              </a:rPr>
              <a:t>LT+S vs CN+S:   0.0000 to 0.6760 km</a:t>
            </a:r>
          </a:p>
          <a:p>
            <a:pPr lvl="1"/>
            <a:r>
              <a:rPr lang="en-US" sz="1600" dirty="0"/>
              <a:t>Mercury as seen from Earth:        </a:t>
            </a:r>
          </a:p>
          <a:p>
            <a:pPr lvl="2"/>
            <a:r>
              <a:rPr lang="en-US" sz="1600" dirty="0">
                <a:ea typeface="ＭＳ Ｐゴシック" pitchFamily="-60" charset="-128"/>
              </a:rPr>
              <a:t>LT+S vs CN+S:   0.0000 to 5.6949 km</a:t>
            </a:r>
          </a:p>
          <a:p>
            <a:pPr lvl="1"/>
            <a:r>
              <a:rPr lang="en-US" sz="1600" dirty="0"/>
              <a:t>Mercury as seen from MPO:       </a:t>
            </a:r>
          </a:p>
          <a:p>
            <a:pPr lvl="2"/>
            <a:r>
              <a:rPr lang="en-US" sz="1600" dirty="0">
                <a:ea typeface="ＭＳ Ｐゴシック" pitchFamily="-60" charset="-128"/>
              </a:rPr>
              <a:t>LT+S vs CN+S:   0.0000 to 0.0001 km</a:t>
            </a:r>
          </a:p>
          <a:p>
            <a:pPr lvl="1"/>
            <a:r>
              <a:rPr lang="en-US" sz="1600" dirty="0"/>
              <a:t>MPO as seen from Earth:       </a:t>
            </a:r>
          </a:p>
          <a:p>
            <a:pPr lvl="2"/>
            <a:r>
              <a:rPr lang="en-US" sz="1600" dirty="0">
                <a:ea typeface="ＭＳ Ｐゴシック" pitchFamily="-60" charset="-128"/>
              </a:rPr>
              <a:t>LT+S vs CN+S:   0.0000 to 5.8694 km</a:t>
            </a:r>
          </a:p>
          <a:p>
            <a:pPr lvl="1"/>
            <a:r>
              <a:rPr lang="en-US" sz="1600" dirty="0"/>
              <a:t>Earth as seen from MPO:          </a:t>
            </a:r>
          </a:p>
          <a:p>
            <a:pPr lvl="2"/>
            <a:r>
              <a:rPr lang="en-US" sz="1600" dirty="0">
                <a:ea typeface="ＭＳ Ｐゴシック" pitchFamily="-60" charset="-128"/>
              </a:rPr>
              <a:t>LT+S vs CN+S:  0.0000 to 0.6760 km</a:t>
            </a:r>
          </a:p>
          <a:p>
            <a:pPr lvl="2"/>
            <a:endParaRPr lang="en-US" sz="1600" dirty="0">
              <a:ea typeface="ＭＳ Ｐゴシック" pitchFamily="-60" charset="-128"/>
            </a:endParaRPr>
          </a:p>
        </p:txBody>
      </p:sp>
    </p:spTree>
    <p:extLst>
      <p:ext uri="{BB962C8B-B14F-4D97-AF65-F5344CB8AC3E}">
        <p14:creationId xmlns:p14="http://schemas.microsoft.com/office/powerpoint/2010/main" val="2275924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1506" name="Slide Number Placeholder 4"/>
          <p:cNvSpPr>
            <a:spLocks noGrp="1"/>
          </p:cNvSpPr>
          <p:nvPr>
            <p:ph type="sldNum" sz="quarter" idx="11"/>
          </p:nvPr>
        </p:nvSpPr>
        <p:spPr>
          <a:noFill/>
        </p:spPr>
        <p:txBody>
          <a:bodyPr/>
          <a:lstStyle/>
          <a:p>
            <a:fld id="{48E9204A-3848-41EB-952D-B43242BD1ABA}" type="slidenum">
              <a:rPr lang="en-US" smtClean="0">
                <a:latin typeface="Arial" pitchFamily="-60" charset="0"/>
                <a:ea typeface="ＭＳ Ｐゴシック" pitchFamily="-60" charset="-128"/>
                <a:cs typeface="ＭＳ Ｐゴシック" pitchFamily="-60" charset="-128"/>
              </a:rPr>
              <a:pPr/>
              <a:t>5</a:t>
            </a:fld>
            <a:endParaRPr lang="en-US" sz="1400" b="0">
              <a:latin typeface="Times New Roman" pitchFamily="-60" charset="0"/>
              <a:ea typeface="ＭＳ Ｐゴシック" pitchFamily="-60" charset="-128"/>
              <a:cs typeface="ＭＳ Ｐゴシック" pitchFamily="-60" charset="-128"/>
            </a:endParaRPr>
          </a:p>
        </p:txBody>
      </p:sp>
      <p:sp>
        <p:nvSpPr>
          <p:cNvPr id="21507" name="Rectangle 2"/>
          <p:cNvSpPr>
            <a:spLocks noGrp="1" noChangeArrowheads="1"/>
          </p:cNvSpPr>
          <p:nvPr>
            <p:ph type="body" idx="1"/>
          </p:nvPr>
        </p:nvSpPr>
        <p:spPr>
          <a:xfrm>
            <a:off x="692150" y="1408113"/>
            <a:ext cx="7772400" cy="5260975"/>
          </a:xfrm>
        </p:spPr>
        <p:txBody>
          <a:bodyPr lIns="92075" tIns="46038" rIns="92075" bIns="46038"/>
          <a:lstStyle/>
          <a:p>
            <a:r>
              <a:rPr lang="en-US" sz="2000">
                <a:ea typeface="ＭＳ Ｐゴシック" pitchFamily="-60" charset="-128"/>
                <a:cs typeface="ＭＳ Ｐゴシック" pitchFamily="-60" charset="-128"/>
              </a:rPr>
              <a:t>International Atomic Time (TAI)</a:t>
            </a:r>
          </a:p>
          <a:p>
            <a:pPr lvl="1"/>
            <a:r>
              <a:rPr lang="en-US" sz="1600"/>
              <a:t>Statistical time scale </a:t>
            </a:r>
          </a:p>
          <a:p>
            <a:pPr lvl="2"/>
            <a:r>
              <a:rPr lang="en-US" sz="1600">
                <a:ea typeface="ＭＳ Ｐゴシック" pitchFamily="-60" charset="-128"/>
              </a:rPr>
              <a:t>Based on data from ~200 atomic clocks in over 50 national laboratories</a:t>
            </a:r>
          </a:p>
          <a:p>
            <a:pPr lvl="1"/>
            <a:r>
              <a:rPr lang="en-US" sz="1600"/>
              <a:t>Maintained by Bureau International des Poids et Mesures  (BIPM)</a:t>
            </a:r>
          </a:p>
          <a:p>
            <a:pPr lvl="1"/>
            <a:r>
              <a:rPr lang="en-US" sz="1600"/>
              <a:t>Unit is the SI (System International) second</a:t>
            </a:r>
          </a:p>
          <a:p>
            <a:pPr lvl="2"/>
            <a:r>
              <a:rPr lang="en-US" sz="1600">
                <a:ea typeface="ＭＳ Ｐゴシック" pitchFamily="-60" charset="-128"/>
              </a:rPr>
              <a:t>duration of  9192631770 periods of the radiation corresponding to the transition between two hyperfine levels of the ground state of the cesium 133 atom</a:t>
            </a:r>
          </a:p>
          <a:p>
            <a:pPr lvl="1"/>
            <a:r>
              <a:rPr lang="en-US" sz="1600"/>
              <a:t>TAI is expressed as a count of atomic seconds past the astronomically determined instant of midnight 1 Jan 1958 00:00:00</a:t>
            </a:r>
          </a:p>
          <a:p>
            <a:r>
              <a:rPr lang="en-US" sz="2000">
                <a:ea typeface="ＭＳ Ｐゴシック" pitchFamily="-60" charset="-128"/>
                <a:cs typeface="ＭＳ Ｐゴシック" pitchFamily="-60" charset="-128"/>
              </a:rPr>
              <a:t>Coordinated Universal Time (UTC)</a:t>
            </a:r>
          </a:p>
          <a:p>
            <a:pPr lvl="1"/>
            <a:r>
              <a:rPr lang="en-US" sz="1600"/>
              <a:t>Civil Time at Greenwich England (~GMT)</a:t>
            </a:r>
          </a:p>
          <a:p>
            <a:pPr lvl="1"/>
            <a:r>
              <a:rPr lang="en-US" sz="1600"/>
              <a:t>Usual Calendar Formats plus Hour:Minute:Second.fraction</a:t>
            </a:r>
          </a:p>
          <a:p>
            <a:r>
              <a:rPr lang="en-US" sz="2000">
                <a:ea typeface="ＭＳ Ｐゴシック" pitchFamily="-60" charset="-128"/>
                <a:cs typeface="ＭＳ Ｐゴシック" pitchFamily="-60" charset="-128"/>
              </a:rPr>
              <a:t>Relationship between TAI and UTC</a:t>
            </a:r>
          </a:p>
          <a:p>
            <a:pPr lvl="1"/>
            <a:r>
              <a:rPr lang="en-US" sz="1600"/>
              <a:t>UTC + 10 seconds + number of leap seconds = TAI</a:t>
            </a:r>
          </a:p>
          <a:p>
            <a:pPr lvl="2"/>
            <a:r>
              <a:rPr lang="en-US" sz="1600">
                <a:ea typeface="ＭＳ Ｐゴシック" pitchFamily="-60" charset="-128"/>
              </a:rPr>
              <a:t>Valid only after Jan 01, 1972</a:t>
            </a:r>
          </a:p>
        </p:txBody>
      </p:sp>
      <p:sp>
        <p:nvSpPr>
          <p:cNvPr id="21508" name="Rectangle 3"/>
          <p:cNvSpPr>
            <a:spLocks noGrp="1" noChangeArrowheads="1"/>
          </p:cNvSpPr>
          <p:nvPr>
            <p:ph type="title"/>
          </p:nvPr>
        </p:nvSpPr>
        <p:spPr>
          <a:xfrm>
            <a:off x="3175000" y="381000"/>
            <a:ext cx="4349750" cy="474663"/>
          </a:xfrm>
        </p:spPr>
        <p:txBody>
          <a:bodyPr/>
          <a:lstStyle/>
          <a:p>
            <a:r>
              <a:rPr lang="en-US">
                <a:ea typeface="ＭＳ Ｐゴシック" pitchFamily="-60" charset="-128"/>
                <a:cs typeface="ＭＳ Ｐゴシック" pitchFamily="-60" charset="-128"/>
              </a:rPr>
              <a:t>Atomic Time and UTC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2530" name="Slide Number Placeholder 4"/>
          <p:cNvSpPr>
            <a:spLocks noGrp="1"/>
          </p:cNvSpPr>
          <p:nvPr>
            <p:ph type="sldNum" sz="quarter" idx="11"/>
          </p:nvPr>
        </p:nvSpPr>
        <p:spPr>
          <a:noFill/>
        </p:spPr>
        <p:txBody>
          <a:bodyPr/>
          <a:lstStyle/>
          <a:p>
            <a:fld id="{376C45E2-C194-46E2-921E-C3CE74380D82}" type="slidenum">
              <a:rPr lang="en-US" smtClean="0">
                <a:latin typeface="Arial" pitchFamily="-60" charset="0"/>
                <a:ea typeface="ＭＳ Ｐゴシック" pitchFamily="-60" charset="-128"/>
                <a:cs typeface="ＭＳ Ｐゴシック" pitchFamily="-60" charset="-128"/>
              </a:rPr>
              <a:pPr/>
              <a:t>6</a:t>
            </a:fld>
            <a:endParaRPr lang="en-US" sz="1400" b="0">
              <a:latin typeface="Times New Roman" pitchFamily="-60" charset="0"/>
              <a:ea typeface="ＭＳ Ｐゴシック" pitchFamily="-60" charset="-128"/>
              <a:cs typeface="ＭＳ Ｐゴシック" pitchFamily="-60" charset="-128"/>
            </a:endParaRPr>
          </a:p>
        </p:txBody>
      </p:sp>
      <p:sp>
        <p:nvSpPr>
          <p:cNvPr id="22531" name="Rectangle 2050"/>
          <p:cNvSpPr>
            <a:spLocks noGrp="1" noChangeArrowheads="1"/>
          </p:cNvSpPr>
          <p:nvPr>
            <p:ph type="body" idx="1"/>
          </p:nvPr>
        </p:nvSpPr>
        <p:spPr/>
        <p:txBody>
          <a:bodyPr lIns="92075" tIns="46038" rIns="92075" bIns="46038"/>
          <a:lstStyle/>
          <a:p>
            <a:r>
              <a:rPr lang="en-US" dirty="0">
                <a:ea typeface="ＭＳ Ｐゴシック" pitchFamily="-60" charset="-128"/>
                <a:cs typeface="ＭＳ Ｐゴシック" pitchFamily="-60" charset="-128"/>
              </a:rPr>
              <a:t>Astronomical Time (UT1) is an hour representation of the angle between the Greenwich zenith meridian and the location of the “computed mean sun.”</a:t>
            </a:r>
          </a:p>
          <a:p>
            <a:r>
              <a:rPr lang="en-US" dirty="0">
                <a:ea typeface="ＭＳ Ｐゴシック" pitchFamily="-60" charset="-128"/>
                <a:cs typeface="ＭＳ Ｐゴシック" pitchFamily="-60" charset="-128"/>
              </a:rPr>
              <a:t>Used prior to atomic time for civil time keeping</a:t>
            </a:r>
          </a:p>
        </p:txBody>
      </p:sp>
      <p:pic>
        <p:nvPicPr>
          <p:cNvPr id="22532" name="Picture 2051"/>
          <p:cNvPicPr>
            <a:picLocks noChangeArrowheads="1"/>
          </p:cNvPicPr>
          <p:nvPr/>
        </p:nvPicPr>
        <p:blipFill>
          <a:blip r:embed="rId2">
            <a:lum bright="48000" contrast="30000"/>
          </a:blip>
          <a:srcRect/>
          <a:stretch>
            <a:fillRect/>
          </a:stretch>
        </p:blipFill>
        <p:spPr bwMode="auto">
          <a:xfrm>
            <a:off x="4549775" y="3856038"/>
            <a:ext cx="3608388" cy="2806700"/>
          </a:xfrm>
          <a:prstGeom prst="rect">
            <a:avLst/>
          </a:prstGeom>
          <a:noFill/>
          <a:ln w="9525">
            <a:noFill/>
            <a:miter lim="800000"/>
            <a:headEnd/>
            <a:tailEnd/>
          </a:ln>
        </p:spPr>
      </p:pic>
      <p:sp>
        <p:nvSpPr>
          <p:cNvPr id="22533" name="Rectangle 2052"/>
          <p:cNvSpPr>
            <a:spLocks noChangeArrowheads="1"/>
          </p:cNvSpPr>
          <p:nvPr/>
        </p:nvSpPr>
        <p:spPr bwMode="auto">
          <a:xfrm>
            <a:off x="7132638" y="5395913"/>
            <a:ext cx="615950" cy="33972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lnSpc>
                <a:spcPct val="90000"/>
              </a:lnSpc>
            </a:pPr>
            <a:r>
              <a:rPr lang="en-US" sz="1800" b="0"/>
              <a:t>UT1</a:t>
            </a:r>
          </a:p>
        </p:txBody>
      </p:sp>
      <p:sp>
        <p:nvSpPr>
          <p:cNvPr id="22534" name="Rectangle 2053"/>
          <p:cNvSpPr>
            <a:spLocks noGrp="1" noChangeArrowheads="1"/>
          </p:cNvSpPr>
          <p:nvPr>
            <p:ph type="title"/>
          </p:nvPr>
        </p:nvSpPr>
        <p:spPr>
          <a:xfrm>
            <a:off x="2824163" y="381000"/>
            <a:ext cx="5053012" cy="490538"/>
          </a:xfrm>
        </p:spPr>
        <p:txBody>
          <a:bodyPr/>
          <a:lstStyle/>
          <a:p>
            <a:r>
              <a:rPr lang="en-US">
                <a:ea typeface="ＭＳ Ｐゴシック" pitchFamily="-60" charset="-128"/>
                <a:cs typeface="ＭＳ Ｐゴシック" pitchFamily="-60" charset="-128"/>
              </a:rPr>
              <a:t>Astronomical Time – UT1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2"/>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3554" name="Slide Number Placeholder 3"/>
          <p:cNvSpPr>
            <a:spLocks noGrp="1"/>
          </p:cNvSpPr>
          <p:nvPr>
            <p:ph type="sldNum" sz="quarter" idx="11"/>
          </p:nvPr>
        </p:nvSpPr>
        <p:spPr>
          <a:noFill/>
        </p:spPr>
        <p:txBody>
          <a:bodyPr/>
          <a:lstStyle/>
          <a:p>
            <a:fld id="{7E786CB1-A341-4F8D-84F7-92F9BA14E692}" type="slidenum">
              <a:rPr lang="en-US" smtClean="0">
                <a:latin typeface="Arial" pitchFamily="-60" charset="0"/>
                <a:ea typeface="ＭＳ Ｐゴシック" pitchFamily="-60" charset="-128"/>
                <a:cs typeface="ＭＳ Ｐゴシック" pitchFamily="-60" charset="-128"/>
              </a:rPr>
              <a:pPr/>
              <a:t>7</a:t>
            </a:fld>
            <a:endParaRPr lang="en-US" sz="1400" b="0">
              <a:latin typeface="Times New Roman" pitchFamily="-60" charset="0"/>
              <a:ea typeface="ＭＳ Ｐゴシック" pitchFamily="-60" charset="-128"/>
              <a:cs typeface="ＭＳ Ｐゴシック" pitchFamily="-60" charset="-128"/>
            </a:endParaRPr>
          </a:p>
        </p:txBody>
      </p:sp>
      <p:sp>
        <p:nvSpPr>
          <p:cNvPr id="23555" name="Rectangle 2050"/>
          <p:cNvSpPr>
            <a:spLocks noChangeArrowheads="1"/>
          </p:cNvSpPr>
          <p:nvPr/>
        </p:nvSpPr>
        <p:spPr bwMode="auto">
          <a:xfrm>
            <a:off x="436563" y="1366838"/>
            <a:ext cx="8342312" cy="949325"/>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90000"/>
              </a:lnSpc>
            </a:pPr>
            <a:r>
              <a:rPr lang="en-US" sz="1800" dirty="0"/>
              <a:t>Ideally, UTC noon and astronomical noon at Greenwich (UT1) should occur simultaneously.  However, the earth’s rotation is not uniform.  Eventually, UTC noon and astronomical noon at Greenwich get out of sync</a:t>
            </a:r>
            <a:r>
              <a:rPr lang="en-US" sz="1800" b="0" dirty="0"/>
              <a:t>.</a:t>
            </a:r>
          </a:p>
        </p:txBody>
      </p:sp>
      <p:pic>
        <p:nvPicPr>
          <p:cNvPr id="23556" name="Picture 2051"/>
          <p:cNvPicPr>
            <a:picLocks noChangeArrowheads="1"/>
          </p:cNvPicPr>
          <p:nvPr/>
        </p:nvPicPr>
        <p:blipFill>
          <a:blip r:embed="rId2">
            <a:lum bright="16000" contrast="26000"/>
            <a:grayscl/>
          </a:blip>
          <a:srcRect/>
          <a:stretch>
            <a:fillRect/>
          </a:stretch>
        </p:blipFill>
        <p:spPr bwMode="auto">
          <a:xfrm>
            <a:off x="301625" y="2155825"/>
            <a:ext cx="8812213" cy="4487863"/>
          </a:xfrm>
          <a:prstGeom prst="rect">
            <a:avLst/>
          </a:prstGeom>
          <a:noFill/>
          <a:ln w="9525">
            <a:noFill/>
            <a:miter lim="800000"/>
            <a:headEnd/>
            <a:tailEnd/>
          </a:ln>
        </p:spPr>
      </p:pic>
      <p:sp>
        <p:nvSpPr>
          <p:cNvPr id="23557" name="Rectangle 2052"/>
          <p:cNvSpPr>
            <a:spLocks noChangeArrowheads="1"/>
          </p:cNvSpPr>
          <p:nvPr/>
        </p:nvSpPr>
        <p:spPr bwMode="auto">
          <a:xfrm>
            <a:off x="431800" y="4692650"/>
            <a:ext cx="6627813" cy="1947863"/>
          </a:xfrm>
          <a:prstGeom prst="rect">
            <a:avLst/>
          </a:prstGeom>
          <a:noFill/>
          <a:ln w="9525">
            <a:noFill/>
            <a:miter lim="800000"/>
            <a:headEnd/>
            <a:tailEnd/>
          </a:ln>
        </p:spPr>
        <p:txBody>
          <a:bodyPr lIns="92075" tIns="46038" rIns="92075" bIns="46038">
            <a:prstTxWarp prst="textNoShape">
              <a:avLst/>
            </a:prstTxWarp>
          </a:bodyPr>
          <a:lstStyle/>
          <a:p>
            <a:pPr eaLnBrk="0" hangingPunct="0">
              <a:lnSpc>
                <a:spcPct val="90000"/>
              </a:lnSpc>
            </a:pPr>
            <a:r>
              <a:rPr lang="en-US" sz="1800" dirty="0"/>
              <a:t>When the mismatch becomes greater than 0.9 atomic seconds, a “leap second” is added to (or removed from) the end of a designated UTC day—normally either June 30 or December 31.  </a:t>
            </a:r>
          </a:p>
          <a:p>
            <a:pPr eaLnBrk="0" hangingPunct="0">
              <a:lnSpc>
                <a:spcPct val="90000"/>
              </a:lnSpc>
            </a:pPr>
            <a:endParaRPr lang="en-US" sz="1800" dirty="0"/>
          </a:p>
          <a:p>
            <a:pPr eaLnBrk="0" hangingPunct="0">
              <a:lnSpc>
                <a:spcPct val="90000"/>
              </a:lnSpc>
            </a:pPr>
            <a:r>
              <a:rPr lang="en-US" sz="1800" dirty="0"/>
              <a:t>The variations in the earth’s rotation that cause leap seconds to be needed are not predictable.</a:t>
            </a:r>
          </a:p>
          <a:p>
            <a:pPr eaLnBrk="0" hangingPunct="0">
              <a:lnSpc>
                <a:spcPct val="90000"/>
              </a:lnSpc>
            </a:pPr>
            <a:endParaRPr lang="en-US" sz="1800" dirty="0"/>
          </a:p>
        </p:txBody>
      </p:sp>
      <p:sp>
        <p:nvSpPr>
          <p:cNvPr id="23558" name="Rectangle 2053"/>
          <p:cNvSpPr>
            <a:spLocks noGrp="1" noChangeArrowheads="1"/>
          </p:cNvSpPr>
          <p:nvPr>
            <p:ph type="title"/>
          </p:nvPr>
        </p:nvSpPr>
        <p:spPr>
          <a:xfrm>
            <a:off x="2257425" y="381000"/>
            <a:ext cx="6191250" cy="422275"/>
          </a:xfrm>
        </p:spPr>
        <p:txBody>
          <a:bodyPr/>
          <a:lstStyle/>
          <a:p>
            <a:r>
              <a:rPr lang="en-US" sz="2800" dirty="0">
                <a:ea typeface="ＭＳ Ｐゴシック" pitchFamily="-60" charset="-128"/>
                <a:cs typeface="ＭＳ Ｐゴシック" pitchFamily="-60" charset="-128"/>
              </a:rPr>
              <a:t>Tying UTC to Earth’s Rotation (UT1)</a:t>
            </a:r>
            <a:endParaRPr lang="en-US" dirty="0">
              <a:ea typeface="ＭＳ Ｐゴシック" pitchFamily="-60" charset="-128"/>
              <a:cs typeface="ＭＳ Ｐゴシック" pitchFamily="-60" charset="-128"/>
            </a:endParaRPr>
          </a:p>
        </p:txBody>
      </p:sp>
      <p:sp>
        <p:nvSpPr>
          <p:cNvPr id="23559" name="Text Box 2056"/>
          <p:cNvSpPr txBox="1">
            <a:spLocks noChangeArrowheads="1"/>
          </p:cNvSpPr>
          <p:nvPr/>
        </p:nvSpPr>
        <p:spPr bwMode="auto">
          <a:xfrm>
            <a:off x="3960813" y="3873500"/>
            <a:ext cx="1163637" cy="339725"/>
          </a:xfrm>
          <a:prstGeom prst="rect">
            <a:avLst/>
          </a:prstGeom>
          <a:solidFill>
            <a:srgbClr val="CAD6FE"/>
          </a:solidFill>
          <a:ln w="25400">
            <a:noFill/>
            <a:miter lim="800000"/>
            <a:headEnd/>
            <a:tailEnd/>
          </a:ln>
        </p:spPr>
        <p:txBody>
          <a:bodyPr>
            <a:prstTxWarp prst="textNoShape">
              <a:avLst/>
            </a:prstTxWarp>
            <a:spAutoFit/>
          </a:bodyPr>
          <a:lstStyle/>
          <a:p>
            <a:pPr algn="ctr" eaLnBrk="0" hangingPunct="0">
              <a:lnSpc>
                <a:spcPct val="90000"/>
              </a:lnSpc>
              <a:spcBef>
                <a:spcPct val="50000"/>
              </a:spcBef>
            </a:pPr>
            <a:r>
              <a:rPr lang="en-US" sz="1800"/>
              <a:t>UT1</a:t>
            </a:r>
          </a:p>
        </p:txBody>
      </p:sp>
      <p:sp>
        <p:nvSpPr>
          <p:cNvPr id="23560" name="Text Box 2057"/>
          <p:cNvSpPr txBox="1">
            <a:spLocks noChangeArrowheads="1"/>
          </p:cNvSpPr>
          <p:nvPr/>
        </p:nvSpPr>
        <p:spPr bwMode="auto">
          <a:xfrm>
            <a:off x="3857625" y="2593975"/>
            <a:ext cx="1190625" cy="339725"/>
          </a:xfrm>
          <a:prstGeom prst="rect">
            <a:avLst/>
          </a:prstGeom>
          <a:solidFill>
            <a:srgbClr val="CAD6FE"/>
          </a:solidFill>
          <a:ln w="25400">
            <a:noFill/>
            <a:miter lim="800000"/>
            <a:headEnd/>
            <a:tailEnd/>
          </a:ln>
        </p:spPr>
        <p:txBody>
          <a:bodyPr>
            <a:prstTxWarp prst="textNoShape">
              <a:avLst/>
            </a:prstTxWarp>
            <a:spAutoFit/>
          </a:bodyPr>
          <a:lstStyle/>
          <a:p>
            <a:pPr algn="ctr" eaLnBrk="0" hangingPunct="0">
              <a:lnSpc>
                <a:spcPct val="90000"/>
              </a:lnSpc>
              <a:spcBef>
                <a:spcPct val="50000"/>
              </a:spcBef>
            </a:pPr>
            <a:r>
              <a:rPr lang="en-US" sz="1800"/>
              <a:t>UTC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oter Placeholder 4"/>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4578" name="Slide Number Placeholder 5"/>
          <p:cNvSpPr>
            <a:spLocks noGrp="1"/>
          </p:cNvSpPr>
          <p:nvPr>
            <p:ph type="sldNum" sz="quarter" idx="11"/>
          </p:nvPr>
        </p:nvSpPr>
        <p:spPr>
          <a:noFill/>
        </p:spPr>
        <p:txBody>
          <a:bodyPr/>
          <a:lstStyle/>
          <a:p>
            <a:fld id="{B7DC3348-2DB7-4CCD-BC54-7891445976C0}" type="slidenum">
              <a:rPr lang="en-US" smtClean="0">
                <a:latin typeface="Arial" pitchFamily="-60" charset="0"/>
                <a:ea typeface="ＭＳ Ｐゴシック" pitchFamily="-60" charset="-128"/>
                <a:cs typeface="ＭＳ Ｐゴシック" pitchFamily="-60" charset="-128"/>
              </a:rPr>
              <a:pPr/>
              <a:t>8</a:t>
            </a:fld>
            <a:endParaRPr lang="en-US" sz="1400" b="0">
              <a:latin typeface="Times New Roman" pitchFamily="-60" charset="0"/>
              <a:ea typeface="ＭＳ Ｐゴシック" pitchFamily="-60" charset="-128"/>
              <a:cs typeface="ＭＳ Ｐゴシック" pitchFamily="-60" charset="-128"/>
            </a:endParaRPr>
          </a:p>
        </p:txBody>
      </p:sp>
      <p:sp>
        <p:nvSpPr>
          <p:cNvPr id="24579" name="Rectangle 1026"/>
          <p:cNvSpPr>
            <a:spLocks noGrp="1" noChangeArrowheads="1"/>
          </p:cNvSpPr>
          <p:nvPr>
            <p:ph type="body" sz="half" idx="1"/>
          </p:nvPr>
        </p:nvSpPr>
        <p:spPr>
          <a:xfrm>
            <a:off x="692150" y="1376363"/>
            <a:ext cx="3810000" cy="4114800"/>
          </a:xfrm>
        </p:spPr>
        <p:txBody>
          <a:bodyPr lIns="92075" tIns="46038" rIns="92075" bIns="46038"/>
          <a:lstStyle/>
          <a:p>
            <a:pPr>
              <a:lnSpc>
                <a:spcPct val="80000"/>
              </a:lnSpc>
            </a:pPr>
            <a:r>
              <a:rPr lang="en-US" sz="2400" dirty="0">
                <a:ea typeface="ＭＳ Ｐゴシック" pitchFamily="-60" charset="-128"/>
                <a:cs typeface="ＭＳ Ｐゴシック" pitchFamily="-60" charset="-128"/>
              </a:rPr>
              <a:t>“Normal” sequence of UTC time tags</a:t>
            </a:r>
          </a:p>
          <a:p>
            <a:pPr lvl="1">
              <a:lnSpc>
                <a:spcPct val="80000"/>
              </a:lnSpc>
            </a:pPr>
            <a:r>
              <a:rPr lang="en-US" sz="1700" dirty="0">
                <a:latin typeface="Courier New" pitchFamily="-60" charset="0"/>
              </a:rPr>
              <a:t>1998 Dec 31 23:59:58.0</a:t>
            </a:r>
          </a:p>
          <a:p>
            <a:pPr lvl="1">
              <a:lnSpc>
                <a:spcPct val="80000"/>
              </a:lnSpc>
            </a:pPr>
            <a:r>
              <a:rPr lang="en-US" sz="1700" dirty="0">
                <a:latin typeface="Courier New" pitchFamily="-60" charset="0"/>
              </a:rPr>
              <a:t>1998 Dec 31 23:59:59.0</a:t>
            </a:r>
          </a:p>
          <a:p>
            <a:pPr lvl="1">
              <a:lnSpc>
                <a:spcPct val="80000"/>
              </a:lnSpc>
            </a:pPr>
            <a:r>
              <a:rPr lang="en-US" sz="1700" dirty="0">
                <a:latin typeface="Courier New" pitchFamily="-60" charset="0"/>
              </a:rPr>
              <a:t>1999 Jan 01 00:00:00.0</a:t>
            </a:r>
          </a:p>
          <a:p>
            <a:pPr lvl="1">
              <a:lnSpc>
                <a:spcPct val="80000"/>
              </a:lnSpc>
            </a:pPr>
            <a:r>
              <a:rPr lang="en-US" sz="1700" dirty="0">
                <a:latin typeface="Courier New" pitchFamily="-60" charset="0"/>
              </a:rPr>
              <a:t>1999 Jan 01 00:00:01.0</a:t>
            </a:r>
          </a:p>
        </p:txBody>
      </p:sp>
      <p:sp>
        <p:nvSpPr>
          <p:cNvPr id="24580" name="Rectangle 1027"/>
          <p:cNvSpPr>
            <a:spLocks noGrp="1" noChangeArrowheads="1"/>
          </p:cNvSpPr>
          <p:nvPr>
            <p:ph type="body" sz="half" idx="2"/>
          </p:nvPr>
        </p:nvSpPr>
        <p:spPr>
          <a:xfrm>
            <a:off x="4654550" y="1350963"/>
            <a:ext cx="3810000" cy="4114800"/>
          </a:xfrm>
        </p:spPr>
        <p:txBody>
          <a:bodyPr lIns="92075" tIns="46038" rIns="92075" bIns="46038"/>
          <a:lstStyle/>
          <a:p>
            <a:pPr>
              <a:lnSpc>
                <a:spcPct val="80000"/>
              </a:lnSpc>
            </a:pPr>
            <a:r>
              <a:rPr lang="en-US" sz="2400">
                <a:ea typeface="ＭＳ Ｐゴシック" pitchFamily="-60" charset="-128"/>
                <a:cs typeface="ＭＳ Ｐゴシック" pitchFamily="-60" charset="-128"/>
              </a:rPr>
              <a:t>Sequence with a Positive Leapsecond</a:t>
            </a:r>
          </a:p>
          <a:p>
            <a:pPr lvl="1">
              <a:lnSpc>
                <a:spcPct val="80000"/>
              </a:lnSpc>
            </a:pPr>
            <a:r>
              <a:rPr lang="en-US" sz="1700">
                <a:latin typeface="Courier New" pitchFamily="-60" charset="0"/>
              </a:rPr>
              <a:t>1998 Dec 31 23:59:58.0</a:t>
            </a:r>
          </a:p>
          <a:p>
            <a:pPr lvl="1">
              <a:lnSpc>
                <a:spcPct val="80000"/>
              </a:lnSpc>
            </a:pPr>
            <a:r>
              <a:rPr lang="en-US" sz="1700">
                <a:latin typeface="Courier New" pitchFamily="-60" charset="0"/>
              </a:rPr>
              <a:t>1998 Dec 31 23:59:59.0</a:t>
            </a:r>
          </a:p>
          <a:p>
            <a:pPr lvl="1">
              <a:lnSpc>
                <a:spcPct val="80000"/>
              </a:lnSpc>
            </a:pPr>
            <a:r>
              <a:rPr lang="en-US" sz="1700">
                <a:solidFill>
                  <a:schemeClr val="accent1"/>
                </a:solidFill>
                <a:latin typeface="Courier New" pitchFamily="-60" charset="0"/>
              </a:rPr>
              <a:t>1998 Dec 31 23:59:60.0</a:t>
            </a:r>
          </a:p>
          <a:p>
            <a:pPr lvl="1">
              <a:lnSpc>
                <a:spcPct val="80000"/>
              </a:lnSpc>
            </a:pPr>
            <a:r>
              <a:rPr lang="en-US" sz="1700">
                <a:latin typeface="Courier New" pitchFamily="-60" charset="0"/>
              </a:rPr>
              <a:t>1999 Jan 01 00:00:00.0</a:t>
            </a:r>
          </a:p>
          <a:p>
            <a:pPr lvl="1">
              <a:lnSpc>
                <a:spcPct val="80000"/>
              </a:lnSpc>
            </a:pPr>
            <a:r>
              <a:rPr lang="en-US" sz="1700">
                <a:latin typeface="Courier New" pitchFamily="-60" charset="0"/>
              </a:rPr>
              <a:t>1999 Jan 01 00:00:01.0</a:t>
            </a:r>
          </a:p>
          <a:p>
            <a:pPr>
              <a:lnSpc>
                <a:spcPct val="80000"/>
              </a:lnSpc>
            </a:pPr>
            <a:r>
              <a:rPr lang="en-US" sz="2400">
                <a:ea typeface="ＭＳ Ｐゴシック" pitchFamily="-60" charset="-128"/>
                <a:cs typeface="ＭＳ Ｐゴシック" pitchFamily="-60" charset="-128"/>
              </a:rPr>
              <a:t>Sequence with a Negative Leapsecond</a:t>
            </a:r>
          </a:p>
          <a:p>
            <a:pPr lvl="1">
              <a:lnSpc>
                <a:spcPct val="80000"/>
              </a:lnSpc>
            </a:pPr>
            <a:r>
              <a:rPr lang="en-US" sz="1700">
                <a:latin typeface="Courier New" pitchFamily="-60" charset="0"/>
              </a:rPr>
              <a:t>1998 Dec 31 23:59:57.0</a:t>
            </a:r>
          </a:p>
          <a:p>
            <a:pPr lvl="1">
              <a:lnSpc>
                <a:spcPct val="80000"/>
              </a:lnSpc>
            </a:pPr>
            <a:r>
              <a:rPr lang="en-US" sz="1700">
                <a:solidFill>
                  <a:schemeClr val="accent2"/>
                </a:solidFill>
                <a:latin typeface="Courier New" pitchFamily="-60" charset="0"/>
              </a:rPr>
              <a:t>1998 Dec 31 23:59:58.0</a:t>
            </a:r>
          </a:p>
          <a:p>
            <a:pPr lvl="1">
              <a:lnSpc>
                <a:spcPct val="80000"/>
              </a:lnSpc>
            </a:pPr>
            <a:r>
              <a:rPr lang="en-US" sz="1700">
                <a:solidFill>
                  <a:schemeClr val="accent2"/>
                </a:solidFill>
                <a:latin typeface="Courier New" pitchFamily="-60" charset="0"/>
              </a:rPr>
              <a:t>1999 Jan 01 00:00:00.0</a:t>
            </a:r>
            <a:endParaRPr lang="en-US" sz="1700">
              <a:latin typeface="Courier New" pitchFamily="-60" charset="0"/>
            </a:endParaRPr>
          </a:p>
          <a:p>
            <a:pPr lvl="1">
              <a:lnSpc>
                <a:spcPct val="100000"/>
              </a:lnSpc>
            </a:pPr>
            <a:r>
              <a:rPr lang="en-US" sz="1700">
                <a:latin typeface="Courier New" pitchFamily="-60" charset="0"/>
              </a:rPr>
              <a:t>1999 Jan 01 00:00:01.0</a:t>
            </a:r>
          </a:p>
        </p:txBody>
      </p:sp>
      <p:sp>
        <p:nvSpPr>
          <p:cNvPr id="24581" name="Rectangle 1028"/>
          <p:cNvSpPr>
            <a:spLocks noGrp="1" noChangeArrowheads="1"/>
          </p:cNvSpPr>
          <p:nvPr>
            <p:ph type="title"/>
          </p:nvPr>
        </p:nvSpPr>
        <p:spPr>
          <a:xfrm>
            <a:off x="3135313" y="381000"/>
            <a:ext cx="4429125" cy="474663"/>
          </a:xfrm>
        </p:spPr>
        <p:txBody>
          <a:bodyPr/>
          <a:lstStyle/>
          <a:p>
            <a:r>
              <a:rPr lang="en-US">
                <a:ea typeface="ＭＳ Ｐゴシック" pitchFamily="-60" charset="-128"/>
                <a:cs typeface="ＭＳ Ｐゴシック" pitchFamily="-60" charset="-128"/>
              </a:rPr>
              <a:t>Leapseconds (+ and -)</a:t>
            </a:r>
          </a:p>
        </p:txBody>
      </p:sp>
      <p:sp>
        <p:nvSpPr>
          <p:cNvPr id="24582" name="Rectangle 1029"/>
          <p:cNvSpPr>
            <a:spLocks noChangeArrowheads="1"/>
          </p:cNvSpPr>
          <p:nvPr/>
        </p:nvSpPr>
        <p:spPr bwMode="auto">
          <a:xfrm>
            <a:off x="346075" y="3424238"/>
            <a:ext cx="4014788" cy="3035300"/>
          </a:xfrm>
          <a:prstGeom prst="rect">
            <a:avLst/>
          </a:prstGeom>
          <a:solidFill>
            <a:srgbClr val="CAD6FE"/>
          </a:solidFill>
          <a:ln w="9525">
            <a:noFill/>
            <a:miter lim="800000"/>
            <a:headEnd/>
            <a:tailEnd/>
          </a:ln>
        </p:spPr>
        <p:txBody>
          <a:bodyPr lIns="92075" tIns="46038" rIns="92075" bIns="46038">
            <a:prstTxWarp prst="textNoShape">
              <a:avLst/>
            </a:prstTxWarp>
          </a:bodyPr>
          <a:lstStyle/>
          <a:p>
            <a:pPr marL="166688" indent="-166688" eaLnBrk="0" hangingPunct="0">
              <a:lnSpc>
                <a:spcPct val="90000"/>
              </a:lnSpc>
            </a:pPr>
            <a:r>
              <a:rPr lang="en-US" sz="1600"/>
              <a:t>Leap seconds complicate the task of</a:t>
            </a:r>
          </a:p>
          <a:p>
            <a:pPr marL="166688" indent="-166688" eaLnBrk="0" hangingPunct="0">
              <a:lnSpc>
                <a:spcPct val="90000"/>
              </a:lnSpc>
            </a:pPr>
            <a:r>
              <a:rPr lang="en-US" sz="1600"/>
              <a:t>finding the duration between two </a:t>
            </a:r>
          </a:p>
          <a:p>
            <a:pPr marL="166688" indent="-166688" eaLnBrk="0" hangingPunct="0">
              <a:lnSpc>
                <a:spcPct val="90000"/>
              </a:lnSpc>
            </a:pPr>
            <a:r>
              <a:rPr lang="en-US" sz="1600"/>
              <a:t>UTC epochs:</a:t>
            </a:r>
          </a:p>
          <a:p>
            <a:pPr marL="166688" indent="-166688" eaLnBrk="0" hangingPunct="0">
              <a:lnSpc>
                <a:spcPct val="90000"/>
              </a:lnSpc>
            </a:pPr>
            <a:endParaRPr lang="en-US" sz="1600"/>
          </a:p>
          <a:p>
            <a:pPr marL="166688" indent="-166688" eaLnBrk="0" hangingPunct="0">
              <a:lnSpc>
                <a:spcPct val="90000"/>
              </a:lnSpc>
              <a:buFontTx/>
              <a:buChar char="•"/>
            </a:pPr>
            <a:r>
              <a:rPr lang="en-US" sz="1600"/>
              <a:t>You need to know when past leap seconds occurred to compute durations defined by pairs of past UTC epochs.</a:t>
            </a:r>
          </a:p>
          <a:p>
            <a:pPr marL="166688" indent="-166688" eaLnBrk="0" hangingPunct="0">
              <a:lnSpc>
                <a:spcPct val="90000"/>
              </a:lnSpc>
            </a:pPr>
            <a:endParaRPr lang="en-US" sz="1600"/>
          </a:p>
          <a:p>
            <a:pPr marL="166688" indent="-166688" eaLnBrk="0" hangingPunct="0">
              <a:lnSpc>
                <a:spcPct val="90000"/>
              </a:lnSpc>
              <a:buFontTx/>
              <a:buChar char="•"/>
            </a:pPr>
            <a:r>
              <a:rPr lang="en-US" sz="1600"/>
              <a:t>Durations defined by pairs of future UTC epochs are indeterminate if leap seconds could occur in the interim.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3"/>
          <p:cNvSpPr>
            <a:spLocks noGrp="1"/>
          </p:cNvSpPr>
          <p:nvPr>
            <p:ph type="ftr" sz="quarter" idx="10"/>
          </p:nvPr>
        </p:nvSpPr>
        <p:spPr>
          <a:noFill/>
        </p:spPr>
        <p:txBody>
          <a:bodyPr/>
          <a:lstStyle/>
          <a:p>
            <a:r>
              <a:rPr lang="en-US">
                <a:latin typeface="Arial" pitchFamily="-60" charset="0"/>
                <a:ea typeface="ＭＳ Ｐゴシック" pitchFamily="-60" charset="-128"/>
                <a:cs typeface="ＭＳ Ｐゴシック" pitchFamily="-60" charset="-128"/>
              </a:rPr>
              <a:t>Fundamental Concepts</a:t>
            </a:r>
          </a:p>
        </p:txBody>
      </p:sp>
      <p:sp>
        <p:nvSpPr>
          <p:cNvPr id="25602" name="Slide Number Placeholder 4"/>
          <p:cNvSpPr>
            <a:spLocks noGrp="1"/>
          </p:cNvSpPr>
          <p:nvPr>
            <p:ph type="sldNum" sz="quarter" idx="11"/>
          </p:nvPr>
        </p:nvSpPr>
        <p:spPr>
          <a:noFill/>
        </p:spPr>
        <p:txBody>
          <a:bodyPr/>
          <a:lstStyle/>
          <a:p>
            <a:fld id="{E14FF5C6-1F51-48D2-A260-1226443266CB}" type="slidenum">
              <a:rPr lang="en-US" smtClean="0">
                <a:latin typeface="Arial" pitchFamily="-60" charset="0"/>
                <a:ea typeface="ＭＳ Ｐゴシック" pitchFamily="-60" charset="-128"/>
                <a:cs typeface="ＭＳ Ｐゴシック" pitchFamily="-60" charset="-128"/>
              </a:rPr>
              <a:pPr/>
              <a:t>9</a:t>
            </a:fld>
            <a:endParaRPr lang="en-US" sz="1400" b="0" dirty="0">
              <a:latin typeface="Times New Roman" pitchFamily="-60" charset="0"/>
              <a:ea typeface="ＭＳ Ｐゴシック" pitchFamily="-60" charset="-128"/>
              <a:cs typeface="ＭＳ Ｐゴシック" pitchFamily="-60" charset="-128"/>
            </a:endParaRPr>
          </a:p>
        </p:txBody>
      </p:sp>
      <p:sp>
        <p:nvSpPr>
          <p:cNvPr id="25603" name="Rectangle 2"/>
          <p:cNvSpPr>
            <a:spLocks noGrp="1" noChangeArrowheads="1"/>
          </p:cNvSpPr>
          <p:nvPr>
            <p:ph type="body" idx="1"/>
          </p:nvPr>
        </p:nvSpPr>
        <p:spPr>
          <a:xfrm>
            <a:off x="692150" y="1549400"/>
            <a:ext cx="7772400" cy="4552950"/>
          </a:xfrm>
        </p:spPr>
        <p:txBody>
          <a:bodyPr lIns="92075" tIns="46038" rIns="92075" bIns="46038"/>
          <a:lstStyle/>
          <a:p>
            <a:r>
              <a:rPr lang="en-US" dirty="0">
                <a:ea typeface="ＭＳ Ｐゴシック" pitchFamily="-60" charset="-128"/>
                <a:cs typeface="ＭＳ Ｐゴシック" pitchFamily="-60" charset="-128"/>
              </a:rPr>
              <a:t>Barycentric Dynamical Time (TDB) and Ephemeris Time (ET) are synonyms in SPICE documentation.</a:t>
            </a:r>
          </a:p>
          <a:p>
            <a:r>
              <a:rPr lang="en-US" dirty="0">
                <a:ea typeface="ＭＳ Ｐゴシック" pitchFamily="-60" charset="-128"/>
                <a:cs typeface="ＭＳ Ｐゴシック" pitchFamily="-60" charset="-128"/>
              </a:rPr>
              <a:t>TDB is</a:t>
            </a:r>
          </a:p>
          <a:p>
            <a:pPr lvl="1"/>
            <a:r>
              <a:rPr lang="en-US" dirty="0"/>
              <a:t>a mathematical ideal used in the equations of motion. </a:t>
            </a:r>
          </a:p>
          <a:p>
            <a:pPr lvl="1"/>
            <a:r>
              <a:rPr lang="en-US" dirty="0"/>
              <a:t>used as the independent time variable for many SPICE subroutine interfaces.</a:t>
            </a:r>
          </a:p>
          <a:p>
            <a:pPr lvl="1"/>
            <a:r>
              <a:rPr lang="en-US" dirty="0"/>
              <a:t>related to Barycentric Coordinate Time (TCB) by an offset and a scale factor.</a:t>
            </a:r>
          </a:p>
          <a:p>
            <a:pPr lvl="1"/>
            <a:r>
              <a:rPr lang="en-US" dirty="0"/>
              <a:t>TDB advances on average at very close to the same rate as TAI---the difference is nearly periodic.</a:t>
            </a:r>
          </a:p>
        </p:txBody>
      </p:sp>
      <p:sp>
        <p:nvSpPr>
          <p:cNvPr id="25604" name="Rectangle 3"/>
          <p:cNvSpPr>
            <a:spLocks noGrp="1" noChangeArrowheads="1"/>
          </p:cNvSpPr>
          <p:nvPr>
            <p:ph type="title"/>
          </p:nvPr>
        </p:nvSpPr>
        <p:spPr>
          <a:xfrm>
            <a:off x="2568575" y="381000"/>
            <a:ext cx="5570538" cy="474663"/>
          </a:xfrm>
        </p:spPr>
        <p:txBody>
          <a:bodyPr/>
          <a:lstStyle/>
          <a:p>
            <a:r>
              <a:rPr lang="en-US" dirty="0">
                <a:ea typeface="ＭＳ Ｐゴシック" pitchFamily="-60" charset="-128"/>
                <a:cs typeface="ＭＳ Ｐゴシック" pitchFamily="-60" charset="-128"/>
              </a:rPr>
              <a:t>Barycentric Dynamical Time</a:t>
            </a:r>
          </a:p>
        </p:txBody>
      </p:sp>
    </p:spTree>
  </p:cSld>
  <p:clrMapOvr>
    <a:masterClrMapping/>
  </p:clrMapOvr>
</p:sld>
</file>

<file path=ppt/theme/theme1.xml><?xml version="1.0" encoding="utf-8"?>
<a:theme xmlns:a="http://schemas.openxmlformats.org/drawingml/2006/main" name="SPICE_Presentatio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SPICE_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50000"/>
          </a:spcBef>
          <a:spcAft>
            <a:spcPct val="0"/>
          </a:spcAft>
          <a:buClrTx/>
          <a:buSzTx/>
          <a:buFontTx/>
          <a:buNone/>
          <a:tabLst/>
          <a:defRPr kumimoji="0" lang="en-US" sz="1000" b="1"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254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50000"/>
          </a:spcBef>
          <a:spcAft>
            <a:spcPct val="0"/>
          </a:spcAft>
          <a:buClrTx/>
          <a:buSzTx/>
          <a:buFontTx/>
          <a:buNone/>
          <a:tabLst/>
          <a:defRPr kumimoji="0" lang="en-US" sz="1000" b="1" i="0" u="none" strike="noStrike" cap="none" normalizeH="0" baseline="0">
            <a:ln>
              <a:noFill/>
            </a:ln>
            <a:solidFill>
              <a:schemeClr val="tx1"/>
            </a:solidFill>
            <a:effectLst/>
            <a:latin typeface="Arial" charset="0"/>
          </a:defRPr>
        </a:defPPr>
      </a:lstStyle>
    </a:lnDef>
  </a:objectDefaults>
  <a:extraClrSchemeLst>
    <a:extraClrScheme>
      <a:clrScheme name="SPICE_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ICE_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ICE_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ICE_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ICE_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ICE_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ICE_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Office\Templates\SPICE_Presentation.pot</Template>
  <TotalTime>1490617749</TotalTime>
  <Pages>1</Pages>
  <Words>4522</Words>
  <Application>Microsoft Macintosh PowerPoint</Application>
  <PresentationFormat>Custom</PresentationFormat>
  <Paragraphs>557</Paragraphs>
  <Slides>40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Courier New</vt:lpstr>
      <vt:lpstr>Times New Roman</vt:lpstr>
      <vt:lpstr>SPICE_Presentation</vt:lpstr>
      <vt:lpstr>Fundamental Concepts</vt:lpstr>
      <vt:lpstr>Topics</vt:lpstr>
      <vt:lpstr>Preface</vt:lpstr>
      <vt:lpstr>Time</vt:lpstr>
      <vt:lpstr>Atomic Time and UTC</vt:lpstr>
      <vt:lpstr>Astronomical Time – UT1</vt:lpstr>
      <vt:lpstr>Tying UTC to Earth’s Rotation (UT1)</vt:lpstr>
      <vt:lpstr>Leapseconds (+ and -)</vt:lpstr>
      <vt:lpstr>Barycentric Dynamical Time</vt:lpstr>
      <vt:lpstr>Terrestrial Dynamical Time</vt:lpstr>
      <vt:lpstr>Offsets between Time Systems</vt:lpstr>
      <vt:lpstr>Spacecraft Clocks</vt:lpstr>
      <vt:lpstr>More about Spacecraft Clocks</vt:lpstr>
      <vt:lpstr>SPICE Definitions: Reference Frames &amp; Coordinate Systems</vt:lpstr>
      <vt:lpstr>Reference Frame Center</vt:lpstr>
      <vt:lpstr>Types of Reference Frames</vt:lpstr>
      <vt:lpstr>J2000  Frame</vt:lpstr>
      <vt:lpstr>The ICRF Frame</vt:lpstr>
      <vt:lpstr>J2000 vs. ICRF</vt:lpstr>
      <vt:lpstr>Body-fixed Frames</vt:lpstr>
      <vt:lpstr>Topocentric Frames</vt:lpstr>
      <vt:lpstr>Coordinate System Conventions - 1</vt:lpstr>
      <vt:lpstr>Coordinate System Conventions - 2</vt:lpstr>
      <vt:lpstr>Coordinate System Conventions - 3</vt:lpstr>
      <vt:lpstr>State Vectors</vt:lpstr>
      <vt:lpstr>Transforming States</vt:lpstr>
      <vt:lpstr>Transforming States</vt:lpstr>
      <vt:lpstr>Aberration Corrections:  Introduction</vt:lpstr>
      <vt:lpstr>Computing Aberration-corrected States</vt:lpstr>
      <vt:lpstr>Example: Predicted vs Actual Photo</vt:lpstr>
      <vt:lpstr>Prediction Without Corrections</vt:lpstr>
      <vt:lpstr>Light Time Corrections</vt:lpstr>
      <vt:lpstr>Prediction Using Light Time Corrections</vt:lpstr>
      <vt:lpstr>Stellar Aberration Correction</vt:lpstr>
      <vt:lpstr>Prediction Using "LT+S" Corrections</vt:lpstr>
      <vt:lpstr>Newtonian Stellar Aberration Effect</vt:lpstr>
      <vt:lpstr>Effect of Aberration Corrections - 1</vt:lpstr>
      <vt:lpstr>Effect of Aberration Corrections - 2</vt:lpstr>
      <vt:lpstr>Effect of Aberration Corrections - 3 </vt:lpstr>
      <vt:lpstr>Effect of Aberration Corrections - 4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
  <dc:creator>Chuck Acton</dc:creator>
  <cp:keywords/>
  <dc:description/>
  <cp:lastModifiedBy>Semenov, Boris V (US 392N)</cp:lastModifiedBy>
  <cp:revision>545</cp:revision>
  <cp:lastPrinted>2011-12-28T21:06:11Z</cp:lastPrinted>
  <dcterms:created xsi:type="dcterms:W3CDTF">2010-02-24T23:01:31Z</dcterms:created>
  <dcterms:modified xsi:type="dcterms:W3CDTF">2023-04-09T14:04:43Z</dcterms:modified>
</cp:coreProperties>
</file>